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99"/>
    <a:srgbClr val="33CC33"/>
    <a:srgbClr val="99FF99"/>
    <a:srgbClr val="00FF00"/>
    <a:srgbClr val="99FF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2" d="100"/>
          <a:sy n="102" d="100"/>
        </p:scale>
        <p:origin x="-150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8.jpeg"/><Relationship Id="rId7" Type="http://schemas.openxmlformats.org/officeDocument/2006/relationships/image" Target="../media/image1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hyperlink" Target="&#1046;&#1077;&#1083;&#1090;.&#1053;.&#1070;.%20&#1087;&#1086;&#1076;&#1073;&#1086;&#1088;&#1082;&#1072;%20&#1079;&#1072;&#1076;&#1072;&#1085;&#1080;&#1081;%20&#1085;&#1072;%20&#1090;&#1077;&#1084;&#1091;%20&#1042;&#1088;&#1077;&#1084;&#1103;%20&#1089;&#1091;&#1090;&#1086;&#1082;.pptx" TargetMode="External"/><Relationship Id="rId9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79a2e364dcdc8636dd86b231350b35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 rot="719271">
            <a:off x="1955777" y="3460612"/>
            <a:ext cx="526463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«Время суток»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625144">
            <a:off x="1118301" y="4478746"/>
            <a:ext cx="6088173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dirty="0" smtClean="0">
                <a:solidFill>
                  <a:srgbClr val="C0504D">
                    <a:lumMod val="75000"/>
                  </a:srgbClr>
                </a:solidFill>
                <a:latin typeface="Bookman Old Style" pitchFamily="18" charset="0"/>
              </a:rPr>
              <a:t>Выполнила</a:t>
            </a:r>
            <a:r>
              <a:rPr lang="ru-RU" sz="1600" dirty="0" smtClean="0">
                <a:solidFill>
                  <a:srgbClr val="C0504D">
                    <a:lumMod val="75000"/>
                  </a:srgbClr>
                </a:solidFill>
                <a:latin typeface="Bookman Old Style" pitchFamily="18" charset="0"/>
              </a:rPr>
              <a:t>: </a:t>
            </a:r>
            <a:r>
              <a:rPr lang="ru-RU" sz="1600" b="1" dirty="0" err="1" smtClean="0">
                <a:solidFill>
                  <a:srgbClr val="4F81BD">
                    <a:lumMod val="50000"/>
                  </a:srgbClr>
                </a:solidFill>
                <a:latin typeface="Bookman Old Style" pitchFamily="18" charset="0"/>
              </a:rPr>
              <a:t>Желтухина</a:t>
            </a:r>
            <a:r>
              <a:rPr lang="ru-RU" sz="1600" b="1" dirty="0" smtClean="0">
                <a:solidFill>
                  <a:srgbClr val="4F81BD">
                    <a:lumMod val="50000"/>
                  </a:srgbClr>
                </a:solidFill>
                <a:latin typeface="Bookman Old Style" pitchFamily="18" charset="0"/>
              </a:rPr>
              <a:t> Наталия Юрьевна,</a:t>
            </a:r>
          </a:p>
          <a:p>
            <a:pPr algn="ctr"/>
            <a:r>
              <a:rPr lang="ru-RU" sz="1600" b="1" dirty="0" smtClean="0">
                <a:solidFill>
                  <a:srgbClr val="4F81BD">
                    <a:lumMod val="50000"/>
                  </a:srgbClr>
                </a:solidFill>
                <a:latin typeface="Bookman Old Style" pitchFamily="18" charset="0"/>
              </a:rPr>
              <a:t>воспитатель МБДОУ  </a:t>
            </a:r>
            <a:r>
              <a:rPr lang="ru-RU" sz="1600" b="1" dirty="0" smtClean="0">
                <a:solidFill>
                  <a:srgbClr val="4F81BD">
                    <a:lumMod val="50000"/>
                  </a:srgbClr>
                </a:solidFill>
                <a:latin typeface="Bookman Old Style" pitchFamily="18" charset="0"/>
                <a:cs typeface="Times New Roman"/>
              </a:rPr>
              <a:t>"</a:t>
            </a:r>
            <a:r>
              <a:rPr lang="ru-RU" sz="1600" b="1" dirty="0" smtClean="0">
                <a:solidFill>
                  <a:srgbClr val="4F81BD">
                    <a:lumMod val="50000"/>
                  </a:srgbClr>
                </a:solidFill>
                <a:latin typeface="Bookman Old Style" pitchFamily="18" charset="0"/>
              </a:rPr>
              <a:t>Детский сад </a:t>
            </a:r>
            <a:r>
              <a:rPr lang="ru-RU" sz="1600" b="1" dirty="0" smtClean="0">
                <a:solidFill>
                  <a:srgbClr val="4F81BD">
                    <a:lumMod val="50000"/>
                  </a:srgbClr>
                </a:solidFill>
                <a:latin typeface="Bookman Old Style" pitchFamily="18" charset="0"/>
                <a:cs typeface="Times New Roman"/>
              </a:rPr>
              <a:t>№8</a:t>
            </a:r>
            <a:r>
              <a:rPr lang="ru-RU" sz="1600" b="1" dirty="0" smtClean="0">
                <a:solidFill>
                  <a:srgbClr val="4F81BD">
                    <a:lumMod val="50000"/>
                  </a:srgbClr>
                </a:solidFill>
                <a:latin typeface="Bookman Old Style" pitchFamily="18" charset="0"/>
              </a:rPr>
              <a:t>"г. Канаш</a:t>
            </a:r>
            <a:endParaRPr lang="ru-RU" sz="1600" b="1" dirty="0">
              <a:solidFill>
                <a:srgbClr val="4F81BD">
                  <a:lumMod val="50000"/>
                </a:srgb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maxresdefault_live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11.jpg"/>
          <p:cNvPicPr>
            <a:picLocks noChangeAspect="1"/>
          </p:cNvPicPr>
          <p:nvPr/>
        </p:nvPicPr>
        <p:blipFill>
          <a:blip r:embed="rId3" cstate="print"/>
          <a:srcRect l="1879" t="2981" r="3971" b="5747"/>
          <a:stretch>
            <a:fillRect/>
          </a:stretch>
        </p:blipFill>
        <p:spPr>
          <a:xfrm>
            <a:off x="179512" y="1916832"/>
            <a:ext cx="1872208" cy="144016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 descr="12.jpg"/>
          <p:cNvPicPr>
            <a:picLocks noChangeAspect="1"/>
          </p:cNvPicPr>
          <p:nvPr/>
        </p:nvPicPr>
        <p:blipFill>
          <a:blip r:embed="rId4" cstate="print"/>
          <a:srcRect l="5340" t="6801" r="5340" b="6801"/>
          <a:stretch>
            <a:fillRect/>
          </a:stretch>
        </p:blipFill>
        <p:spPr>
          <a:xfrm>
            <a:off x="4644008" y="1988840"/>
            <a:ext cx="1872208" cy="13681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13.jpg"/>
          <p:cNvPicPr>
            <a:picLocks noChangeAspect="1"/>
          </p:cNvPicPr>
          <p:nvPr/>
        </p:nvPicPr>
        <p:blipFill>
          <a:blip r:embed="rId5" cstate="print"/>
          <a:srcRect l="2908" t="8951" r="4791" b="6385"/>
          <a:stretch>
            <a:fillRect/>
          </a:stretch>
        </p:blipFill>
        <p:spPr>
          <a:xfrm>
            <a:off x="179512" y="4653136"/>
            <a:ext cx="1728192" cy="12241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 descr="14.jpg"/>
          <p:cNvPicPr>
            <a:picLocks noChangeAspect="1"/>
          </p:cNvPicPr>
          <p:nvPr/>
        </p:nvPicPr>
        <p:blipFill>
          <a:blip r:embed="rId6" cstate="print"/>
          <a:srcRect l="6525" t="7805" r="6525" b="7805"/>
          <a:stretch>
            <a:fillRect/>
          </a:stretch>
        </p:blipFill>
        <p:spPr>
          <a:xfrm>
            <a:off x="4716016" y="4653136"/>
            <a:ext cx="1851029" cy="13681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323528" y="1196752"/>
            <a:ext cx="151135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Утром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4048" y="1196752"/>
            <a:ext cx="122413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Днём</a:t>
            </a:r>
            <a:endParaRPr lang="ru-RU" sz="28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4005064"/>
            <a:ext cx="180850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Вечером</a:t>
            </a:r>
            <a:endParaRPr lang="ru-RU" sz="3200" b="1" cap="none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04048" y="4005064"/>
            <a:ext cx="141096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Ночью</a:t>
            </a:r>
            <a:endParaRPr lang="ru-RU" sz="3200" b="1" cap="none" spc="50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411760" y="188640"/>
            <a:ext cx="3833422" cy="707886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Что мы делаем?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23728" y="1412776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просыпаемся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23728" y="1700808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делаем зарядку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23728" y="1988840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умываемся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23728" y="2276872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завтракаем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23728" y="2564904"/>
            <a:ext cx="2232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идем в садик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23728" y="2852936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играем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23728" y="3140968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занимаемся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804248" y="1628800"/>
            <a:ext cx="194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  <a:t> гуляем</a:t>
            </a:r>
            <a:endParaRPr lang="ru-RU" sz="20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04248" y="1916832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  <a:t>обедаем</a:t>
            </a:r>
            <a:endParaRPr lang="ru-RU" sz="20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804248" y="2204864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  <a:t> дневной сон</a:t>
            </a:r>
            <a:endParaRPr lang="ru-RU" sz="20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04248" y="2492896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70C0"/>
                </a:solidFill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  <a:t>занимаемся </a:t>
            </a:r>
            <a:endParaRPr lang="ru-RU" sz="20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04248" y="2780928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  <a:t> играем</a:t>
            </a:r>
            <a:endParaRPr lang="ru-RU" sz="20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804248" y="306896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  <a:t> прогулка</a:t>
            </a:r>
            <a:endParaRPr lang="ru-RU" sz="20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267744" y="4509120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B050"/>
                </a:solidFill>
              </a:rPr>
              <a:t> </a:t>
            </a:r>
            <a:r>
              <a:rPr lang="ru-RU" sz="2000" b="1" dirty="0" smtClean="0">
                <a:solidFill>
                  <a:srgbClr val="00B050"/>
                </a:solidFill>
                <a:latin typeface="Monotype Corsiva" pitchFamily="66" charset="0"/>
              </a:rPr>
              <a:t>идем домой</a:t>
            </a:r>
            <a:endParaRPr lang="ru-RU" sz="2000" b="1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267744" y="4797152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B050"/>
                </a:solidFill>
                <a:latin typeface="Monotype Corsiva" pitchFamily="66" charset="0"/>
              </a:rPr>
              <a:t> ужинаем</a:t>
            </a:r>
            <a:endParaRPr lang="ru-RU" sz="2000" b="1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267744" y="5085184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B050"/>
                </a:solidFill>
                <a:latin typeface="Monotype Corsiva" pitchFamily="66" charset="0"/>
              </a:rPr>
              <a:t> играем</a:t>
            </a:r>
            <a:endParaRPr lang="ru-RU" sz="2000" b="1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267744" y="5373216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B050"/>
                </a:solidFill>
                <a:latin typeface="Monotype Corsiva" pitchFamily="66" charset="0"/>
              </a:rPr>
              <a:t> купаемся</a:t>
            </a:r>
            <a:endParaRPr lang="ru-RU" sz="2000" b="1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267744" y="5661248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B050"/>
                </a:solidFill>
                <a:latin typeface="Monotype Corsiva" pitchFamily="66" charset="0"/>
              </a:rPr>
              <a:t> умываемся</a:t>
            </a:r>
            <a:endParaRPr lang="ru-RU" sz="2000" b="1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267744" y="5949280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B050"/>
                </a:solidFill>
                <a:latin typeface="Monotype Corsiva" pitchFamily="66" charset="0"/>
              </a:rPr>
              <a:t> </a:t>
            </a:r>
            <a:r>
              <a:rPr lang="ru-RU" sz="2000" b="1" dirty="0" smtClean="0">
                <a:solidFill>
                  <a:srgbClr val="00B050"/>
                </a:solidFill>
                <a:latin typeface="Monotype Corsiva" pitchFamily="66" charset="0"/>
              </a:rPr>
              <a:t>ложимся спать</a:t>
            </a:r>
            <a:endParaRPr lang="ru-RU" sz="2000" b="1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020272" y="4725144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спим</a:t>
            </a:r>
            <a:endParaRPr lang="ru-RU" sz="2000" b="1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000"/>
                            </p:stCondLst>
                            <p:childTnLst>
                              <p:par>
                                <p:cTn id="1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500"/>
                            </p:stCondLst>
                            <p:childTnLst>
                              <p:par>
                                <p:cTn id="17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6" grpId="0"/>
      <p:bldP spid="27" grpId="0"/>
      <p:bldP spid="28" grpId="0"/>
      <p:bldP spid="29" grpId="0"/>
      <p:bldP spid="30" grpId="0"/>
      <p:bldP spid="31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aqua-bublle-full-hd-by-kartine29-on-deviantart-aqua-blue-png-1920_1080.png"/>
          <p:cNvPicPr>
            <a:picLocks noChangeAspect="1"/>
          </p:cNvPicPr>
          <p:nvPr/>
        </p:nvPicPr>
        <p:blipFill>
          <a:blip r:embed="rId2" cstate="print">
            <a:lum bright="20000"/>
          </a:blip>
          <a:stretch>
            <a:fillRect/>
          </a:stretch>
        </p:blipFill>
        <p:spPr>
          <a:xfrm>
            <a:off x="-82818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83568" y="0"/>
            <a:ext cx="7992888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Какое время суток пропущено в предложениях?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35695" y="5517232"/>
            <a:ext cx="1450911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Ночью</a:t>
            </a:r>
            <a:endParaRPr lang="ru-RU" sz="32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64088" y="5517232"/>
            <a:ext cx="176362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Вечером</a:t>
            </a:r>
            <a:endParaRPr lang="ru-RU" sz="32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79912" y="5949280"/>
            <a:ext cx="137890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Ночью</a:t>
            </a:r>
            <a:endParaRPr lang="ru-RU" sz="32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08104" y="6273225"/>
            <a:ext cx="129614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Днём</a:t>
            </a:r>
            <a:endParaRPr lang="ru-RU" sz="32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52320" y="5949280"/>
            <a:ext cx="151216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Утром</a:t>
            </a:r>
            <a:endParaRPr lang="ru-RU" sz="32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907704" y="6273225"/>
            <a:ext cx="137890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Ночью</a:t>
            </a:r>
            <a:endParaRPr lang="ru-RU" sz="32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79512" y="5949280"/>
            <a:ext cx="151216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Утром</a:t>
            </a:r>
            <a:endParaRPr lang="ru-RU" sz="32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174" t="14953" r="4192" b="18991"/>
          <a:stretch/>
        </p:blipFill>
        <p:spPr>
          <a:xfrm>
            <a:off x="3528332" y="1382979"/>
            <a:ext cx="5313904" cy="391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>
            <a:hlinkClick r:id="rId4" action="ppaction://hlinkpres?slideindex=1&amp;slidetitle="/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789" t="24247" r="6300" b="15680"/>
          <a:stretch/>
        </p:blipFill>
        <p:spPr>
          <a:xfrm>
            <a:off x="3528332" y="752168"/>
            <a:ext cx="5313904" cy="3782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731" t="18060" r="4244" b="22230"/>
          <a:stretch/>
        </p:blipFill>
        <p:spPr>
          <a:xfrm>
            <a:off x="3563888" y="2096696"/>
            <a:ext cx="5278348" cy="3939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419" t="19198" r="4580" b="17318"/>
          <a:stretch/>
        </p:blipFill>
        <p:spPr>
          <a:xfrm>
            <a:off x="3528332" y="2732730"/>
            <a:ext cx="5313904" cy="4095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264" t="26217" r="3651" b="14001"/>
          <a:stretch/>
        </p:blipFill>
        <p:spPr>
          <a:xfrm>
            <a:off x="3528333" y="3397756"/>
            <a:ext cx="5341144" cy="3794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840" t="26904" r="3350" b="15603"/>
          <a:stretch/>
        </p:blipFill>
        <p:spPr>
          <a:xfrm>
            <a:off x="3517002" y="4059865"/>
            <a:ext cx="5325234" cy="3932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12" t="15111" r="5910" b="14712"/>
          <a:stretch/>
        </p:blipFill>
        <p:spPr>
          <a:xfrm>
            <a:off x="3528332" y="4785360"/>
            <a:ext cx="5341145" cy="4438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7.40741E-7 L -0.08715 -0.6935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58" y="-346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81481E-6 L 0.09062 -0.67269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31" y="-336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7.40741E-7 L -0.49011 -0.51505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514" y="-257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-0.29584 -0.4838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792" y="-241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2.59259E-6 L -0.48038 -0.43635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28" y="-218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-0.70469 -0.28426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43" y="-142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2.59259E-6 L -0.09115 -0.22639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66" y="-113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aqua-bublle-full-hd-by-kartine29-on-deviantart-aqua-blue-png-1920_1080.png"/>
          <p:cNvPicPr>
            <a:picLocks noChangeAspect="1"/>
          </p:cNvPicPr>
          <p:nvPr/>
        </p:nvPicPr>
        <p:blipFill>
          <a:blip r:embed="rId2" cstate="print">
            <a:lum brigh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3" cstate="print"/>
          <a:srcRect l="1660" t="8572" r="17008" b="2902"/>
          <a:stretch>
            <a:fillRect/>
          </a:stretch>
        </p:blipFill>
        <p:spPr>
          <a:xfrm>
            <a:off x="0" y="908720"/>
            <a:ext cx="8928992" cy="5688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755576" y="116632"/>
            <a:ext cx="7704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Прочитай предложения. Верны ли они?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Если ДА, то поставь </a:t>
            </a:r>
            <a:r>
              <a:rPr lang="en-US" sz="2000" b="1" dirty="0" smtClean="0">
                <a:solidFill>
                  <a:srgbClr val="FF0000"/>
                </a:solidFill>
                <a:latin typeface="Comic Sans MS" pitchFamily="66" charset="0"/>
              </a:rPr>
              <a:t>V</a:t>
            </a: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, если</a:t>
            </a:r>
            <a:r>
              <a:rPr lang="en-US" sz="2000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НЕТ, то поставь  </a:t>
            </a:r>
            <a:r>
              <a:rPr lang="en-US" sz="2000" b="1" dirty="0" smtClean="0">
                <a:solidFill>
                  <a:srgbClr val="FF0000"/>
                </a:solidFill>
                <a:latin typeface="Comic Sans MS" pitchFamily="66" charset="0"/>
              </a:rPr>
              <a:t>X</a:t>
            </a:r>
            <a:r>
              <a:rPr lang="ru-RU" sz="20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endParaRPr lang="ru-RU" sz="2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grpSp>
        <p:nvGrpSpPr>
          <p:cNvPr id="25" name="Группа 24"/>
          <p:cNvGrpSpPr/>
          <p:nvPr/>
        </p:nvGrpSpPr>
        <p:grpSpPr>
          <a:xfrm>
            <a:off x="8028384" y="2564904"/>
            <a:ext cx="720080" cy="707886"/>
            <a:chOff x="8100392" y="1052736"/>
            <a:chExt cx="720080" cy="707886"/>
          </a:xfrm>
        </p:grpSpPr>
        <p:sp>
          <p:nvSpPr>
            <p:cNvPr id="10" name="Овал 9"/>
            <p:cNvSpPr/>
            <p:nvPr/>
          </p:nvSpPr>
          <p:spPr>
            <a:xfrm>
              <a:off x="8100392" y="1052736"/>
              <a:ext cx="720080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172400" y="1052736"/>
              <a:ext cx="4320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b="1" dirty="0" smtClean="0">
                  <a:solidFill>
                    <a:srgbClr val="FF0000"/>
                  </a:solidFill>
                  <a:latin typeface="Comic Sans MS" pitchFamily="66" charset="0"/>
                </a:rPr>
                <a:t>Х</a:t>
              </a:r>
              <a:endParaRPr lang="ru-RU" sz="4000" b="1" dirty="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7988324" y="1819556"/>
            <a:ext cx="720080" cy="707886"/>
            <a:chOff x="8028384" y="1772816"/>
            <a:chExt cx="720080" cy="707886"/>
          </a:xfrm>
        </p:grpSpPr>
        <p:sp>
          <p:nvSpPr>
            <p:cNvPr id="16" name="Овал 15"/>
            <p:cNvSpPr/>
            <p:nvPr/>
          </p:nvSpPr>
          <p:spPr>
            <a:xfrm>
              <a:off x="8028384" y="1772816"/>
              <a:ext cx="720080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100392" y="1772816"/>
              <a:ext cx="57606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 smtClean="0">
                  <a:solidFill>
                    <a:srgbClr val="FF0000"/>
                  </a:solidFill>
                  <a:latin typeface="Comic Sans MS" pitchFamily="66" charset="0"/>
                </a:rPr>
                <a:t>V</a:t>
              </a:r>
              <a:endParaRPr lang="ru-RU" sz="4000" b="1" dirty="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8028384" y="1052736"/>
            <a:ext cx="720080" cy="707886"/>
            <a:chOff x="8028384" y="1124744"/>
            <a:chExt cx="720080" cy="707886"/>
          </a:xfrm>
        </p:grpSpPr>
        <p:sp>
          <p:nvSpPr>
            <p:cNvPr id="31" name="Овал 30"/>
            <p:cNvSpPr/>
            <p:nvPr/>
          </p:nvSpPr>
          <p:spPr>
            <a:xfrm>
              <a:off x="8028384" y="1124744"/>
              <a:ext cx="720080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8100392" y="1124744"/>
              <a:ext cx="4320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b="1" dirty="0" smtClean="0">
                  <a:solidFill>
                    <a:srgbClr val="FF0000"/>
                  </a:solidFill>
                  <a:latin typeface="Comic Sans MS" pitchFamily="66" charset="0"/>
                </a:rPr>
                <a:t>Х</a:t>
              </a:r>
              <a:endParaRPr lang="ru-RU" sz="4000" b="1" dirty="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7988324" y="3399093"/>
            <a:ext cx="720080" cy="707886"/>
            <a:chOff x="8028384" y="1772816"/>
            <a:chExt cx="720080" cy="707886"/>
          </a:xfrm>
        </p:grpSpPr>
        <p:sp>
          <p:nvSpPr>
            <p:cNvPr id="34" name="Овал 33"/>
            <p:cNvSpPr/>
            <p:nvPr/>
          </p:nvSpPr>
          <p:spPr>
            <a:xfrm>
              <a:off x="8028384" y="1772816"/>
              <a:ext cx="720080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100392" y="1772816"/>
              <a:ext cx="57606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 smtClean="0">
                  <a:solidFill>
                    <a:srgbClr val="FF0000"/>
                  </a:solidFill>
                  <a:latin typeface="Comic Sans MS" pitchFamily="66" charset="0"/>
                </a:rPr>
                <a:t>V</a:t>
              </a:r>
              <a:endParaRPr lang="ru-RU" sz="4000" b="1" dirty="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36" name="Группа 35"/>
          <p:cNvGrpSpPr/>
          <p:nvPr/>
        </p:nvGrpSpPr>
        <p:grpSpPr>
          <a:xfrm>
            <a:off x="8028384" y="4221088"/>
            <a:ext cx="720080" cy="707886"/>
            <a:chOff x="8028384" y="1772816"/>
            <a:chExt cx="720080" cy="707886"/>
          </a:xfrm>
        </p:grpSpPr>
        <p:sp>
          <p:nvSpPr>
            <p:cNvPr id="37" name="Овал 36"/>
            <p:cNvSpPr/>
            <p:nvPr/>
          </p:nvSpPr>
          <p:spPr>
            <a:xfrm>
              <a:off x="8028384" y="1772816"/>
              <a:ext cx="720080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8100392" y="1772816"/>
              <a:ext cx="57606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 smtClean="0">
                  <a:solidFill>
                    <a:srgbClr val="FF0000"/>
                  </a:solidFill>
                  <a:latin typeface="Comic Sans MS" pitchFamily="66" charset="0"/>
                </a:rPr>
                <a:t>V</a:t>
              </a:r>
              <a:endParaRPr lang="ru-RU" sz="4000" b="1" dirty="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39" name="Группа 38"/>
          <p:cNvGrpSpPr/>
          <p:nvPr/>
        </p:nvGrpSpPr>
        <p:grpSpPr>
          <a:xfrm>
            <a:off x="8028384" y="5013176"/>
            <a:ext cx="720080" cy="707886"/>
            <a:chOff x="8100392" y="1052736"/>
            <a:chExt cx="720080" cy="707886"/>
          </a:xfrm>
        </p:grpSpPr>
        <p:sp>
          <p:nvSpPr>
            <p:cNvPr id="40" name="Овал 39"/>
            <p:cNvSpPr/>
            <p:nvPr/>
          </p:nvSpPr>
          <p:spPr>
            <a:xfrm>
              <a:off x="8100392" y="1052736"/>
              <a:ext cx="720080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172400" y="1052736"/>
              <a:ext cx="4320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b="1" dirty="0" smtClean="0">
                  <a:solidFill>
                    <a:srgbClr val="FF0000"/>
                  </a:solidFill>
                  <a:latin typeface="Comic Sans MS" pitchFamily="66" charset="0"/>
                </a:rPr>
                <a:t>Х</a:t>
              </a:r>
              <a:endParaRPr lang="ru-RU" sz="4000" b="1" dirty="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42" name="Группа 41"/>
          <p:cNvGrpSpPr/>
          <p:nvPr/>
        </p:nvGrpSpPr>
        <p:grpSpPr>
          <a:xfrm>
            <a:off x="8028384" y="5733256"/>
            <a:ext cx="720080" cy="707886"/>
            <a:chOff x="8100392" y="1052736"/>
            <a:chExt cx="720080" cy="707886"/>
          </a:xfrm>
        </p:grpSpPr>
        <p:sp>
          <p:nvSpPr>
            <p:cNvPr id="43" name="Овал 42"/>
            <p:cNvSpPr/>
            <p:nvPr/>
          </p:nvSpPr>
          <p:spPr>
            <a:xfrm>
              <a:off x="8100392" y="1052736"/>
              <a:ext cx="720080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8172400" y="1052736"/>
              <a:ext cx="4320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b="1" dirty="0" smtClean="0">
                  <a:solidFill>
                    <a:srgbClr val="FF0000"/>
                  </a:solidFill>
                  <a:latin typeface="Comic Sans MS" pitchFamily="66" charset="0"/>
                </a:rPr>
                <a:t>Х</a:t>
              </a:r>
              <a:endParaRPr lang="ru-RU" sz="4000" b="1" dirty="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aqua-bublle-full-hd-by-kartine29-on-deviantart-aqua-blue-png-1920_1080.png"/>
          <p:cNvPicPr>
            <a:picLocks noChangeAspect="1"/>
          </p:cNvPicPr>
          <p:nvPr/>
        </p:nvPicPr>
        <p:blipFill>
          <a:blip r:embed="rId2" cstate="print">
            <a:lum brigh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61773" y="80065"/>
            <a:ext cx="65887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Comic Sans MS" pitchFamily="66" charset="0"/>
              </a:rPr>
              <a:t>Когда это происходит?</a:t>
            </a:r>
          </a:p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Comic Sans MS" pitchFamily="66" charset="0"/>
              </a:rPr>
              <a:t>Соедини действия с временем суток.</a:t>
            </a:r>
            <a:endParaRPr lang="ru-RU" sz="2400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5556" y="911062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Comic Sans MS" pitchFamily="66" charset="0"/>
              </a:rPr>
              <a:t>Утро</a:t>
            </a:r>
            <a:endParaRPr lang="ru-RU" sz="28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21936" y="911062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Comic Sans MS" pitchFamily="66" charset="0"/>
              </a:rPr>
              <a:t>День</a:t>
            </a:r>
            <a:endParaRPr lang="ru-RU" sz="28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51971" y="911062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Comic Sans MS" pitchFamily="66" charset="0"/>
              </a:rPr>
              <a:t>Вечер</a:t>
            </a:r>
            <a:endParaRPr lang="ru-RU" sz="28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95120" y="911062"/>
            <a:ext cx="1368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Comic Sans MS" pitchFamily="66" charset="0"/>
              </a:rPr>
              <a:t>Ночь</a:t>
            </a:r>
            <a:endParaRPr lang="ru-RU" sz="28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grpSp>
        <p:nvGrpSpPr>
          <p:cNvPr id="42" name="Группа 41"/>
          <p:cNvGrpSpPr/>
          <p:nvPr/>
        </p:nvGrpSpPr>
        <p:grpSpPr>
          <a:xfrm>
            <a:off x="6578623" y="5649597"/>
            <a:ext cx="1944216" cy="720080"/>
            <a:chOff x="6660232" y="5517232"/>
            <a:chExt cx="1944216" cy="720080"/>
          </a:xfrm>
        </p:grpSpPr>
        <p:sp>
          <p:nvSpPr>
            <p:cNvPr id="10" name="Овал 9"/>
            <p:cNvSpPr/>
            <p:nvPr/>
          </p:nvSpPr>
          <p:spPr>
            <a:xfrm>
              <a:off x="6660232" y="5517232"/>
              <a:ext cx="1944216" cy="720080"/>
            </a:xfrm>
            <a:prstGeom prst="ellipse">
              <a:avLst/>
            </a:prstGeom>
            <a:solidFill>
              <a:srgbClr val="FFFF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876255" y="5610435"/>
              <a:ext cx="1423357" cy="461665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Comic Sans MS" pitchFamily="66" charset="0"/>
                </a:rPr>
                <a:t>Зарядка</a:t>
              </a:r>
              <a:endParaRPr lang="ru-RU" sz="2400" b="1" dirty="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255576" y="4180548"/>
            <a:ext cx="1944216" cy="923171"/>
            <a:chOff x="719572" y="2308155"/>
            <a:chExt cx="1865462" cy="1023208"/>
          </a:xfrm>
        </p:grpSpPr>
        <p:sp>
          <p:nvSpPr>
            <p:cNvPr id="21" name="Овал 20"/>
            <p:cNvSpPr/>
            <p:nvPr/>
          </p:nvSpPr>
          <p:spPr>
            <a:xfrm>
              <a:off x="719572" y="2348880"/>
              <a:ext cx="1728192" cy="982483"/>
            </a:xfrm>
            <a:prstGeom prst="ellipse">
              <a:avLst/>
            </a:prstGeom>
            <a:solidFill>
              <a:srgbClr val="FFFF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19572" y="2308155"/>
              <a:ext cx="1865462" cy="869566"/>
            </a:xfrm>
            <a:prstGeom prst="rect">
              <a:avLst/>
            </a:prstGeom>
            <a:no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Comic Sans MS" pitchFamily="66" charset="0"/>
                </a:rPr>
                <a:t>Идём домой</a:t>
              </a:r>
              <a:endParaRPr lang="ru-RU" sz="2400" b="1" dirty="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7096516" y="4576806"/>
            <a:ext cx="1831082" cy="720080"/>
            <a:chOff x="3563888" y="2348880"/>
            <a:chExt cx="2002724" cy="720080"/>
          </a:xfrm>
        </p:grpSpPr>
        <p:sp>
          <p:nvSpPr>
            <p:cNvPr id="24" name="Овал 23"/>
            <p:cNvSpPr/>
            <p:nvPr/>
          </p:nvSpPr>
          <p:spPr>
            <a:xfrm>
              <a:off x="3563888" y="2348880"/>
              <a:ext cx="2002724" cy="720080"/>
            </a:xfrm>
            <a:prstGeom prst="ellipse">
              <a:avLst/>
            </a:prstGeom>
            <a:solidFill>
              <a:srgbClr val="FFFF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634470" y="2492896"/>
              <a:ext cx="1872208" cy="461665"/>
            </a:xfrm>
            <a:prstGeom prst="rect">
              <a:avLst/>
            </a:prstGeom>
            <a:no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Comic Sans MS" pitchFamily="66" charset="0"/>
                </a:rPr>
                <a:t>Прогулка</a:t>
              </a:r>
              <a:endParaRPr lang="ru-RU" sz="2400" b="1" dirty="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5323452" y="3878801"/>
            <a:ext cx="1872208" cy="720080"/>
            <a:chOff x="6516217" y="5157191"/>
            <a:chExt cx="2160240" cy="792088"/>
          </a:xfrm>
        </p:grpSpPr>
        <p:sp>
          <p:nvSpPr>
            <p:cNvPr id="25" name="Овал 24"/>
            <p:cNvSpPr/>
            <p:nvPr/>
          </p:nvSpPr>
          <p:spPr>
            <a:xfrm>
              <a:off x="6516217" y="5157191"/>
              <a:ext cx="2160240" cy="792088"/>
            </a:xfrm>
            <a:prstGeom prst="ellipse">
              <a:avLst/>
            </a:prstGeom>
            <a:solidFill>
              <a:srgbClr val="FFFF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732240" y="5301208"/>
              <a:ext cx="1728192" cy="461665"/>
            </a:xfrm>
            <a:prstGeom prst="rect">
              <a:avLst/>
            </a:prstGeom>
            <a:no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Comic Sans MS" pitchFamily="66" charset="0"/>
                </a:rPr>
                <a:t>Обед</a:t>
              </a:r>
              <a:endParaRPr lang="ru-RU" sz="2400" b="1" dirty="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2282136" y="4876332"/>
            <a:ext cx="1809890" cy="792088"/>
            <a:chOff x="2195736" y="4581128"/>
            <a:chExt cx="2138638" cy="792088"/>
          </a:xfrm>
        </p:grpSpPr>
        <p:sp>
          <p:nvSpPr>
            <p:cNvPr id="27" name="Овал 26"/>
            <p:cNvSpPr/>
            <p:nvPr/>
          </p:nvSpPr>
          <p:spPr>
            <a:xfrm>
              <a:off x="2195736" y="4581128"/>
              <a:ext cx="2138638" cy="792088"/>
            </a:xfrm>
            <a:prstGeom prst="ellipse">
              <a:avLst/>
            </a:prstGeom>
            <a:solidFill>
              <a:srgbClr val="FFFF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242397" y="4746178"/>
              <a:ext cx="1944217" cy="461665"/>
            </a:xfrm>
            <a:prstGeom prst="rect">
              <a:avLst/>
            </a:prstGeom>
            <a:no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Comic Sans MS" pitchFamily="66" charset="0"/>
                </a:rPr>
                <a:t>Купаемся</a:t>
              </a:r>
              <a:endParaRPr lang="ru-RU" sz="2400" b="1" dirty="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1957732" y="6009637"/>
            <a:ext cx="2088232" cy="720080"/>
            <a:chOff x="323529" y="3645024"/>
            <a:chExt cx="2180750" cy="792088"/>
          </a:xfrm>
        </p:grpSpPr>
        <p:sp>
          <p:nvSpPr>
            <p:cNvPr id="26" name="Овал 25"/>
            <p:cNvSpPr/>
            <p:nvPr/>
          </p:nvSpPr>
          <p:spPr>
            <a:xfrm>
              <a:off x="323529" y="3645024"/>
              <a:ext cx="2180750" cy="792088"/>
            </a:xfrm>
            <a:prstGeom prst="ellipse">
              <a:avLst/>
            </a:prstGeom>
            <a:solidFill>
              <a:srgbClr val="FFFF99"/>
            </a:solidFill>
            <a:ln>
              <a:solidFill>
                <a:srgbClr val="FFFF99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85146" y="3810235"/>
              <a:ext cx="2088232" cy="461665"/>
            </a:xfrm>
            <a:prstGeom prst="rect">
              <a:avLst/>
            </a:prstGeom>
            <a:no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Comic Sans MS" pitchFamily="66" charset="0"/>
                </a:rPr>
                <a:t>Умываемся</a:t>
              </a:r>
              <a:endParaRPr lang="ru-RU" sz="2400" b="1" dirty="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245683" y="5397869"/>
            <a:ext cx="1771051" cy="936104"/>
            <a:chOff x="771431" y="5661248"/>
            <a:chExt cx="1582106" cy="936104"/>
          </a:xfrm>
        </p:grpSpPr>
        <p:sp>
          <p:nvSpPr>
            <p:cNvPr id="23" name="Овал 22"/>
            <p:cNvSpPr/>
            <p:nvPr/>
          </p:nvSpPr>
          <p:spPr>
            <a:xfrm>
              <a:off x="771431" y="5661248"/>
              <a:ext cx="1582106" cy="936104"/>
            </a:xfrm>
            <a:prstGeom prst="ellipse">
              <a:avLst/>
            </a:prstGeom>
            <a:solidFill>
              <a:srgbClr val="FFFF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71431" y="5733256"/>
              <a:ext cx="1582106" cy="830997"/>
            </a:xfrm>
            <a:prstGeom prst="rect">
              <a:avLst/>
            </a:prstGeom>
            <a:no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Comic Sans MS" pitchFamily="66" charset="0"/>
                </a:rPr>
                <a:t>Дневной сон</a:t>
              </a:r>
              <a:endParaRPr lang="ru-RU" sz="2400" b="1" dirty="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39" name="Группа 38"/>
          <p:cNvGrpSpPr/>
          <p:nvPr/>
        </p:nvGrpSpPr>
        <p:grpSpPr>
          <a:xfrm>
            <a:off x="4177175" y="5714205"/>
            <a:ext cx="1922575" cy="655472"/>
            <a:chOff x="4067944" y="5589240"/>
            <a:chExt cx="1922575" cy="655472"/>
          </a:xfrm>
        </p:grpSpPr>
        <p:sp>
          <p:nvSpPr>
            <p:cNvPr id="15" name="Овал 14"/>
            <p:cNvSpPr/>
            <p:nvPr/>
          </p:nvSpPr>
          <p:spPr>
            <a:xfrm>
              <a:off x="4067944" y="5589240"/>
              <a:ext cx="1922575" cy="655472"/>
            </a:xfrm>
            <a:prstGeom prst="ellipse">
              <a:avLst/>
            </a:prstGeom>
            <a:solidFill>
              <a:srgbClr val="FFFF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126062" y="5653839"/>
              <a:ext cx="1833356" cy="461665"/>
            </a:xfrm>
            <a:prstGeom prst="rect">
              <a:avLst/>
            </a:prstGeom>
            <a:no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Comic Sans MS" pitchFamily="66" charset="0"/>
                </a:rPr>
                <a:t>Спим</a:t>
              </a:r>
              <a:endParaRPr lang="ru-RU" sz="2400" b="1" dirty="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43" name="Группа 42"/>
          <p:cNvGrpSpPr/>
          <p:nvPr/>
        </p:nvGrpSpPr>
        <p:grpSpPr>
          <a:xfrm>
            <a:off x="4621724" y="4792188"/>
            <a:ext cx="1574575" cy="720080"/>
            <a:chOff x="3563888" y="2348880"/>
            <a:chExt cx="1687045" cy="720080"/>
          </a:xfrm>
        </p:grpSpPr>
        <p:sp>
          <p:nvSpPr>
            <p:cNvPr id="44" name="Овал 43"/>
            <p:cNvSpPr/>
            <p:nvPr/>
          </p:nvSpPr>
          <p:spPr>
            <a:xfrm>
              <a:off x="3563888" y="2348880"/>
              <a:ext cx="1687045" cy="720080"/>
            </a:xfrm>
            <a:prstGeom prst="ellipse">
              <a:avLst/>
            </a:prstGeom>
            <a:solidFill>
              <a:srgbClr val="FFFF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707904" y="2492896"/>
              <a:ext cx="1399013" cy="461665"/>
            </a:xfrm>
            <a:prstGeom prst="rect">
              <a:avLst/>
            </a:prstGeom>
            <a:no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Comic Sans MS" pitchFamily="66" charset="0"/>
                </a:rPr>
                <a:t>Ужин</a:t>
              </a:r>
              <a:endParaRPr lang="ru-RU" sz="2400" b="1" dirty="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2844431" y="3902170"/>
            <a:ext cx="1906772" cy="682467"/>
            <a:chOff x="2485208" y="4249860"/>
            <a:chExt cx="1974850" cy="938213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5208" y="4249860"/>
              <a:ext cx="1974850" cy="938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2759685" y="4448545"/>
              <a:ext cx="14258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rgbClr val="FF0000"/>
                  </a:solidFill>
                  <a:latin typeface="Comic Sans MS" pitchFamily="66" charset="0"/>
                </a:rPr>
                <a:t>Завтрак</a:t>
              </a:r>
              <a:endParaRPr lang="ru-RU" sz="2400" b="1" dirty="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7.40741E-7 L -0.31494 -0.220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747" y="-110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0.01042 L -0.21424 -0.5442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11" y="-277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2.59259E-6 L -0.71163 -0.6282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590" y="-314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28 -0.07106 L 0.26736 -0.3342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04" y="-131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23 -0.02801 L -0.3132 -0.0884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99" y="-30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2.59259E-6 L -0.50226 -0.46135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122" y="-230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1.85185E-6 L 0.49965 -0.41829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983" y="-20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11022E-16 L 0.28524 -0.38426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53" y="-192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59259E-6 L 0.03455 -0.21968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19" y="-109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96296E-6 L 0.32413 -0.61181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98" y="-30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140</Words>
  <Application>Microsoft Office PowerPoint</Application>
  <PresentationFormat>Экран (4:3)</PresentationFormat>
  <Paragraphs>61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46</cp:revision>
  <dcterms:created xsi:type="dcterms:W3CDTF">2020-11-19T08:04:18Z</dcterms:created>
  <dcterms:modified xsi:type="dcterms:W3CDTF">2020-11-24T06:25:54Z</dcterms:modified>
</cp:coreProperties>
</file>