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6" r:id="rId2"/>
    <p:sldId id="277" r:id="rId3"/>
    <p:sldId id="278" r:id="rId4"/>
    <p:sldId id="279" r:id="rId5"/>
    <p:sldId id="262" r:id="rId6"/>
    <p:sldId id="272" r:id="rId7"/>
    <p:sldId id="273" r:id="rId8"/>
    <p:sldId id="274" r:id="rId9"/>
    <p:sldId id="275" r:id="rId10"/>
    <p:sldId id="269" r:id="rId11"/>
    <p:sldId id="271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99CA2-2093-4D29-8AC1-667172F40E29}" type="datetimeFigureOut">
              <a:rPr lang="ru-RU" smtClean="0"/>
              <a:pPr/>
              <a:t>29.09.2020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934ED-80E6-463C-9D2A-4914F60227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99CA2-2093-4D29-8AC1-667172F40E29}" type="datetimeFigureOut">
              <a:rPr lang="ru-RU" smtClean="0"/>
              <a:pPr/>
              <a:t>29.09.2020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934ED-80E6-463C-9D2A-4914F60227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99CA2-2093-4D29-8AC1-667172F40E29}" type="datetimeFigureOut">
              <a:rPr lang="ru-RU" smtClean="0"/>
              <a:pPr/>
              <a:t>29.09.2020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934ED-80E6-463C-9D2A-4914F60227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99CA2-2093-4D29-8AC1-667172F40E29}" type="datetimeFigureOut">
              <a:rPr lang="ru-RU" smtClean="0"/>
              <a:pPr/>
              <a:t>29.09.2020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934ED-80E6-463C-9D2A-4914F60227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99CA2-2093-4D29-8AC1-667172F40E29}" type="datetimeFigureOut">
              <a:rPr lang="ru-RU" smtClean="0"/>
              <a:pPr/>
              <a:t>29.09.2020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934ED-80E6-463C-9D2A-4914F60227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99CA2-2093-4D29-8AC1-667172F40E29}" type="datetimeFigureOut">
              <a:rPr lang="ru-RU" smtClean="0"/>
              <a:pPr/>
              <a:t>29.09.2020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934ED-80E6-463C-9D2A-4914F60227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99CA2-2093-4D29-8AC1-667172F40E29}" type="datetimeFigureOut">
              <a:rPr lang="ru-RU" smtClean="0"/>
              <a:pPr/>
              <a:t>29.09.2020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934ED-80E6-463C-9D2A-4914F60227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99CA2-2093-4D29-8AC1-667172F40E29}" type="datetimeFigureOut">
              <a:rPr lang="ru-RU" smtClean="0"/>
              <a:pPr/>
              <a:t>29.09.2020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934ED-80E6-463C-9D2A-4914F60227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99CA2-2093-4D29-8AC1-667172F40E29}" type="datetimeFigureOut">
              <a:rPr lang="ru-RU" smtClean="0"/>
              <a:pPr/>
              <a:t>29.09.2020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934ED-80E6-463C-9D2A-4914F60227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99CA2-2093-4D29-8AC1-667172F40E29}" type="datetimeFigureOut">
              <a:rPr lang="ru-RU" smtClean="0"/>
              <a:pPr/>
              <a:t>29.09.2020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934ED-80E6-463C-9D2A-4914F60227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99CA2-2093-4D29-8AC1-667172F40E29}" type="datetimeFigureOut">
              <a:rPr lang="ru-RU" smtClean="0"/>
              <a:pPr/>
              <a:t>29.09.2020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934ED-80E6-463C-9D2A-4914F60227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799CA2-2093-4D29-8AC1-667172F40E29}" type="datetimeFigureOut">
              <a:rPr lang="ru-RU" smtClean="0"/>
              <a:pPr/>
              <a:t>29.09.2020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A934ED-80E6-463C-9D2A-4914F60227B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700808"/>
            <a:ext cx="7772400" cy="2357454"/>
          </a:xfrm>
        </p:spPr>
        <p:txBody>
          <a:bodyPr/>
          <a:lstStyle/>
          <a:p>
            <a:r>
              <a:rPr lang="ru-RU" i="1" dirty="0" smtClean="0">
                <a:solidFill>
                  <a:srgbClr val="C00000"/>
                </a:solidFill>
                <a:latin typeface="Arial Black" pitchFamily="34" charset="0"/>
                <a:cs typeface="Times New Roman" pitchFamily="18" charset="0"/>
              </a:rPr>
              <a:t>Аксиомы стереометрии и следствия из них</a:t>
            </a:r>
            <a:endParaRPr lang="ru-RU" i="1" dirty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318569"/>
            <a:ext cx="7885367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50000"/>
              </a:spcBef>
              <a:defRPr/>
            </a:pPr>
            <a:r>
              <a:rPr lang="ru-RU" b="1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</a:rPr>
              <a:t>Государственное бюджетное общеобразовательное учреждение  школа №543 </a:t>
            </a:r>
          </a:p>
          <a:p>
            <a:pPr lvl="0" algn="ctr">
              <a:spcBef>
                <a:spcPct val="50000"/>
              </a:spcBef>
              <a:defRPr/>
            </a:pPr>
            <a:r>
              <a:rPr lang="ru-RU" b="1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</a:rPr>
              <a:t>Московского района Санкт-Петербурга</a:t>
            </a: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076056" y="4437112"/>
            <a:ext cx="39525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spcBef>
                <a:spcPct val="20000"/>
              </a:spcBef>
            </a:pPr>
            <a:r>
              <a:rPr lang="ru-RU" sz="2000" b="1" i="1" dirty="0">
                <a:solidFill>
                  <a:prstClr val="black">
                    <a:tint val="7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</a:rPr>
              <a:t>Учитель математики </a:t>
            </a:r>
            <a:endParaRPr lang="en-US" sz="2000" b="1" i="1" dirty="0" smtClean="0">
              <a:solidFill>
                <a:prstClr val="black">
                  <a:tint val="7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/>
            </a:endParaRPr>
          </a:p>
          <a:p>
            <a:pPr lvl="0" algn="r">
              <a:spcBef>
                <a:spcPct val="20000"/>
              </a:spcBef>
            </a:pPr>
            <a:r>
              <a:rPr lang="ru-RU" sz="2000" b="1" i="1" dirty="0" smtClean="0">
                <a:solidFill>
                  <a:prstClr val="black">
                    <a:tint val="7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</a:rPr>
              <a:t>высшей </a:t>
            </a:r>
            <a:r>
              <a:rPr lang="ru-RU" sz="2000" b="1" i="1" dirty="0">
                <a:solidFill>
                  <a:prstClr val="black">
                    <a:tint val="7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</a:rPr>
              <a:t>категории</a:t>
            </a:r>
            <a:br>
              <a:rPr lang="ru-RU" sz="2000" b="1" i="1" dirty="0">
                <a:solidFill>
                  <a:prstClr val="black">
                    <a:tint val="7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</a:rPr>
            </a:br>
            <a:r>
              <a:rPr lang="ru-RU" sz="2000" b="1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</a:rPr>
              <a:t>Чагина Юлия Анатольевна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082125" y="5801910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2939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C00000"/>
                </a:solidFill>
                <a:latin typeface="Arial Black" pitchFamily="34" charset="0"/>
              </a:rPr>
              <a:t>Самостоятельная работа</a:t>
            </a:r>
            <a:endParaRPr lang="ru-RU" i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ln w="38100">
            <a:solidFill>
              <a:srgbClr val="0070C0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Вариант 1</a:t>
            </a:r>
          </a:p>
          <a:p>
            <a:pPr marL="514350" indent="-514350">
              <a:buNone/>
            </a:pP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Назовите и изобразите</a:t>
            </a:r>
          </a:p>
          <a:p>
            <a:pPr marL="514350" indent="-51435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основные фигуры на плоскости.</a:t>
            </a:r>
          </a:p>
          <a:p>
            <a:pPr marL="514350" indent="-514350">
              <a:buNone/>
            </a:pP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Сформулируйте аксиому А₂.</a:t>
            </a:r>
          </a:p>
          <a:p>
            <a:pPr marL="514350" indent="-514350">
              <a:buNone/>
            </a:pP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Могут ли прямая и плоскость</a:t>
            </a:r>
          </a:p>
          <a:p>
            <a:pPr marL="514350" indent="-51435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иметь две общие точки?</a:t>
            </a:r>
          </a:p>
          <a:p>
            <a:pPr marL="514350" indent="-514350">
              <a:buNone/>
            </a:pP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Сколько плоскостей можно</a:t>
            </a:r>
          </a:p>
          <a:p>
            <a:pPr marL="514350" indent="-51435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провести через три точки?</a:t>
            </a:r>
          </a:p>
          <a:p>
            <a:pPr marL="514350" indent="-514350">
              <a:buNone/>
            </a:pP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Сколько может быть общих</a:t>
            </a:r>
          </a:p>
          <a:p>
            <a:pPr marL="514350" indent="-51435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точек у прямой и плоскости?</a:t>
            </a:r>
          </a:p>
          <a:p>
            <a:pPr marL="514350" indent="-514350">
              <a:buAutoNum type="arabicPeriod"/>
            </a:pPr>
            <a:endParaRPr lang="ru-RU" sz="2200" dirty="0" smtClean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ln w="38100">
            <a:solidFill>
              <a:srgbClr val="0070C0"/>
            </a:solidFill>
          </a:ln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Вариант 2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Назовите и изобразите основные фигуры в пространстве.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Сформулируйте аксиому А</a:t>
            </a:r>
            <a:r>
              <a:rPr lang="ru-RU" sz="2400" dirty="0" smtClean="0">
                <a:latin typeface="Calibri"/>
                <a:cs typeface="Times New Roman" pitchFamily="18" charset="0"/>
              </a:rPr>
              <a:t>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Сколько плоскостей можно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провести через прямую и не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лежащую на ней точку?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Сформулируйте аксиому А</a:t>
            </a:r>
            <a:r>
              <a:rPr lang="ru-RU" sz="2400" dirty="0" smtClean="0">
                <a:latin typeface="Calibri"/>
                <a:cs typeface="Times New Roman" pitchFamily="18" charset="0"/>
              </a:rPr>
              <a:t>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Могут ли прямая и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плоскость иметь одну общую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точку?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915" y="1120290"/>
            <a:ext cx="8466570" cy="176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497" y="4005064"/>
            <a:ext cx="8487459" cy="2301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63888" y="372398"/>
            <a:ext cx="17347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Вариант 1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48815" y="3212976"/>
            <a:ext cx="17347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Вариант 2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14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967921"/>
            <a:ext cx="4375041" cy="5269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967922"/>
            <a:ext cx="4248796" cy="5269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27638" y="372398"/>
            <a:ext cx="17347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Вариант 1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56176" y="260648"/>
            <a:ext cx="17347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Вариант 2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96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Arial Black" pitchFamily="34" charset="0"/>
                <a:cs typeface="Times New Roman" pitchFamily="18" charset="0"/>
              </a:rPr>
              <a:t>Аксиомы стереометрии</a:t>
            </a:r>
            <a:endParaRPr lang="ru-RU" i="1" dirty="0"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525963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Аксиома 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(А₁): Через любые три точки, не лежащие на одной прямой, проходит плоскость, и притом только одна.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А                         Плоскость АВС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С              В               обозначается -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(АВС)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643174" y="3714752"/>
            <a:ext cx="2928958" cy="158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0800000" flipV="1">
            <a:off x="1214414" y="3714752"/>
            <a:ext cx="1428760" cy="114300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214414" y="4857760"/>
            <a:ext cx="2928958" cy="158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0800000" flipV="1">
            <a:off x="4143372" y="3714752"/>
            <a:ext cx="1428760" cy="114300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Овал 16"/>
          <p:cNvSpPr/>
          <p:nvPr/>
        </p:nvSpPr>
        <p:spPr>
          <a:xfrm>
            <a:off x="2025952" y="4617725"/>
            <a:ext cx="45719" cy="45719"/>
          </a:xfrm>
          <a:prstGeom prst="ellipse">
            <a:avLst/>
          </a:prstGeom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4240528" y="4383412"/>
            <a:ext cx="45719" cy="45719"/>
          </a:xfrm>
          <a:prstGeom prst="ellipse">
            <a:avLst/>
          </a:prstGeom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3071802" y="3929066"/>
            <a:ext cx="45719" cy="45719"/>
          </a:xfrm>
          <a:prstGeom prst="ellipse">
            <a:avLst/>
          </a:prstGeom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олилиния 19"/>
          <p:cNvSpPr/>
          <p:nvPr/>
        </p:nvSpPr>
        <p:spPr>
          <a:xfrm>
            <a:off x="1817255" y="4876800"/>
            <a:ext cx="279399" cy="854363"/>
          </a:xfrm>
          <a:custGeom>
            <a:avLst/>
            <a:gdLst>
              <a:gd name="connsiteX0" fmla="*/ 233218 w 279399"/>
              <a:gd name="connsiteY0" fmla="*/ 0 h 854363"/>
              <a:gd name="connsiteX1" fmla="*/ 247072 w 279399"/>
              <a:gd name="connsiteY1" fmla="*/ 720436 h 854363"/>
              <a:gd name="connsiteX2" fmla="*/ 39254 w 279399"/>
              <a:gd name="connsiteY2" fmla="*/ 803564 h 854363"/>
              <a:gd name="connsiteX3" fmla="*/ 11545 w 279399"/>
              <a:gd name="connsiteY3" fmla="*/ 789709 h 854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399" h="854363">
                <a:moveTo>
                  <a:pt x="233218" y="0"/>
                </a:moveTo>
                <a:cubicBezTo>
                  <a:pt x="256308" y="293254"/>
                  <a:pt x="279399" y="586509"/>
                  <a:pt x="247072" y="720436"/>
                </a:cubicBezTo>
                <a:cubicBezTo>
                  <a:pt x="214745" y="854363"/>
                  <a:pt x="78508" y="792019"/>
                  <a:pt x="39254" y="803564"/>
                </a:cubicBezTo>
                <a:cubicBezTo>
                  <a:pt x="0" y="815109"/>
                  <a:pt x="5772" y="802409"/>
                  <a:pt x="11545" y="789709"/>
                </a:cubicBezTo>
              </a:path>
            </a:pathLst>
          </a:cu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олилиния 20"/>
          <p:cNvSpPr/>
          <p:nvPr/>
        </p:nvSpPr>
        <p:spPr>
          <a:xfrm>
            <a:off x="3126509" y="4876800"/>
            <a:ext cx="198582" cy="563419"/>
          </a:xfrm>
          <a:custGeom>
            <a:avLst/>
            <a:gdLst>
              <a:gd name="connsiteX0" fmla="*/ 4618 w 198582"/>
              <a:gd name="connsiteY0" fmla="*/ 0 h 563419"/>
              <a:gd name="connsiteX1" fmla="*/ 32327 w 198582"/>
              <a:gd name="connsiteY1" fmla="*/ 471055 h 563419"/>
              <a:gd name="connsiteX2" fmla="*/ 198582 w 198582"/>
              <a:gd name="connsiteY2" fmla="*/ 554182 h 563419"/>
              <a:gd name="connsiteX3" fmla="*/ 170873 w 198582"/>
              <a:gd name="connsiteY3" fmla="*/ 540327 h 563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582" h="563419">
                <a:moveTo>
                  <a:pt x="4618" y="0"/>
                </a:moveTo>
                <a:cubicBezTo>
                  <a:pt x="2309" y="189345"/>
                  <a:pt x="0" y="378691"/>
                  <a:pt x="32327" y="471055"/>
                </a:cubicBezTo>
                <a:cubicBezTo>
                  <a:pt x="64654" y="563419"/>
                  <a:pt x="198582" y="554182"/>
                  <a:pt x="198582" y="554182"/>
                </a:cubicBezTo>
                <a:lnTo>
                  <a:pt x="170873" y="540327"/>
                </a:lnTo>
              </a:path>
            </a:pathLst>
          </a:cu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олилиния 21"/>
          <p:cNvSpPr/>
          <p:nvPr/>
        </p:nvSpPr>
        <p:spPr>
          <a:xfrm>
            <a:off x="4271818" y="4738255"/>
            <a:ext cx="457200" cy="976745"/>
          </a:xfrm>
          <a:custGeom>
            <a:avLst/>
            <a:gdLst>
              <a:gd name="connsiteX0" fmla="*/ 9237 w 457200"/>
              <a:gd name="connsiteY0" fmla="*/ 0 h 976745"/>
              <a:gd name="connsiteX1" fmla="*/ 64655 w 457200"/>
              <a:gd name="connsiteY1" fmla="*/ 817418 h 976745"/>
              <a:gd name="connsiteX2" fmla="*/ 397164 w 457200"/>
              <a:gd name="connsiteY2" fmla="*/ 955963 h 976745"/>
              <a:gd name="connsiteX3" fmla="*/ 424873 w 457200"/>
              <a:gd name="connsiteY3" fmla="*/ 942109 h 976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976745">
                <a:moveTo>
                  <a:pt x="9237" y="0"/>
                </a:moveTo>
                <a:cubicBezTo>
                  <a:pt x="4618" y="329045"/>
                  <a:pt x="0" y="658091"/>
                  <a:pt x="64655" y="817418"/>
                </a:cubicBezTo>
                <a:cubicBezTo>
                  <a:pt x="129310" y="976745"/>
                  <a:pt x="337128" y="935181"/>
                  <a:pt x="397164" y="955963"/>
                </a:cubicBezTo>
                <a:cubicBezTo>
                  <a:pt x="457200" y="976745"/>
                  <a:pt x="441036" y="959427"/>
                  <a:pt x="424873" y="942109"/>
                </a:cubicBezTo>
              </a:path>
            </a:pathLst>
          </a:cu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69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Arial Black" pitchFamily="34" charset="0"/>
                <a:cs typeface="Times New Roman" pitchFamily="18" charset="0"/>
              </a:rPr>
              <a:t>Аксиомы стереометрии</a:t>
            </a:r>
            <a:endParaRPr lang="ru-RU" i="1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Аксиома 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(А</a:t>
            </a:r>
            <a:r>
              <a:rPr lang="ru-RU" dirty="0" smtClean="0">
                <a:latin typeface="Calibri"/>
                <a:cs typeface="Times New Roman" pitchFamily="18" charset="0"/>
              </a:rPr>
              <a:t>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): Если две точки прямой лежат в плоскости, то все точки прямой лежат в этой плоскости.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В                  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А                                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С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АВ</a:t>
            </a:r>
            <a:r>
              <a:rPr lang="ru-RU" dirty="0" smtClean="0">
                <a:latin typeface="Cambria Math"/>
                <a:ea typeface="Cambria Math"/>
                <a:cs typeface="Times New Roman" pitchFamily="18" charset="0"/>
              </a:rPr>
              <a:t>∈ </a:t>
            </a:r>
            <a:r>
              <a:rPr lang="el-GR" i="1" dirty="0" smtClean="0">
                <a:latin typeface="Cambria Math"/>
                <a:ea typeface="Cambria Math"/>
                <a:cs typeface="Times New Roman" pitchFamily="18" charset="0"/>
              </a:rPr>
              <a:t>α</a:t>
            </a:r>
            <a:r>
              <a:rPr lang="ru-RU" i="1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Cambria Math"/>
                <a:ea typeface="Cambria Math"/>
                <a:cs typeface="Times New Roman" pitchFamily="18" charset="0"/>
              </a:rPr>
              <a:t>∉</a:t>
            </a:r>
            <a:r>
              <a:rPr lang="en-US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l-GR" i="1" dirty="0" smtClean="0">
                <a:latin typeface="Cambria Math"/>
                <a:ea typeface="Cambria Math"/>
                <a:cs typeface="Times New Roman" pitchFamily="18" charset="0"/>
              </a:rPr>
              <a:t>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Cambria Math"/>
                <a:ea typeface="Cambria Math"/>
                <a:cs typeface="Times New Roman" pitchFamily="18" charset="0"/>
              </a:rPr>
              <a:t>∉ </a:t>
            </a:r>
            <a:r>
              <a:rPr lang="el-GR" i="1" dirty="0" smtClean="0">
                <a:latin typeface="Cambria Math"/>
                <a:ea typeface="Cambria Math"/>
                <a:cs typeface="Times New Roman" pitchFamily="18" charset="0"/>
              </a:rPr>
              <a:t>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Cambria Math"/>
                <a:ea typeface="Cambria Math"/>
                <a:cs typeface="Times New Roman" pitchFamily="18" charset="0"/>
              </a:rPr>
              <a:t>⋂ </a:t>
            </a:r>
            <a:r>
              <a:rPr lang="el-GR" i="1" dirty="0" smtClean="0">
                <a:latin typeface="Cambria Math"/>
                <a:ea typeface="Cambria Math"/>
                <a:cs typeface="Times New Roman" pitchFamily="18" charset="0"/>
              </a:rPr>
              <a:t>β</a:t>
            </a:r>
            <a:r>
              <a:rPr lang="en-US" i="1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dirty="0" smtClean="0">
                <a:latin typeface="Cambria Math"/>
                <a:ea typeface="Cambria Math"/>
                <a:cs typeface="Times New Roman" pitchFamily="18" charset="0"/>
              </a:rPr>
              <a:t>= C                  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>
            <a:off x="2214546" y="3286124"/>
            <a:ext cx="3141684" cy="1588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928662" y="3286124"/>
            <a:ext cx="1285884" cy="1214446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928662" y="4500570"/>
            <a:ext cx="3071834" cy="1588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0800000" flipV="1">
            <a:off x="4000496" y="3286124"/>
            <a:ext cx="1357322" cy="1214446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10800000" flipV="1">
            <a:off x="2071670" y="3429000"/>
            <a:ext cx="2571768" cy="928694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Овал 24"/>
          <p:cNvSpPr/>
          <p:nvPr/>
        </p:nvSpPr>
        <p:spPr>
          <a:xfrm>
            <a:off x="4000496" y="3643314"/>
            <a:ext cx="45719" cy="45719"/>
          </a:xfrm>
          <a:prstGeom prst="ellipse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 flipH="1" flipV="1">
            <a:off x="2643174" y="4143380"/>
            <a:ext cx="45719" cy="45719"/>
          </a:xfrm>
          <a:prstGeom prst="ellipse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 rot="5400000">
            <a:off x="6643702" y="3000372"/>
            <a:ext cx="1214446" cy="642942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5400000">
            <a:off x="6357950" y="4500570"/>
            <a:ext cx="357190" cy="214314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Овал 37"/>
          <p:cNvSpPr/>
          <p:nvPr/>
        </p:nvSpPr>
        <p:spPr>
          <a:xfrm flipV="1">
            <a:off x="6858016" y="3954785"/>
            <a:ext cx="45719" cy="45719"/>
          </a:xfrm>
          <a:prstGeom prst="ellipse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>
            <a:off x="5214942" y="5000636"/>
            <a:ext cx="2928958" cy="1588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rot="5400000">
            <a:off x="5143504" y="3500438"/>
            <a:ext cx="928694" cy="928694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6072198" y="3500438"/>
            <a:ext cx="2500330" cy="158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10800000" flipV="1">
            <a:off x="7572396" y="3500438"/>
            <a:ext cx="1000132" cy="928694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5143504" y="4429132"/>
            <a:ext cx="2428892" cy="158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2871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Arial Black" pitchFamily="34" charset="0"/>
                <a:cs typeface="Times New Roman" pitchFamily="18" charset="0"/>
              </a:rPr>
              <a:t>Аксиомы стереометрии</a:t>
            </a:r>
            <a:endParaRPr lang="ru-RU" i="1" dirty="0"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643050"/>
            <a:ext cx="8229600" cy="4525963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Аксиома 3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(А</a:t>
            </a:r>
            <a:r>
              <a:rPr lang="ru-RU" dirty="0" smtClean="0">
                <a:latin typeface="Calibri"/>
                <a:cs typeface="Times New Roman" pitchFamily="18" charset="0"/>
              </a:rPr>
              <a:t>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): Если две плоскости имеют общую точку, то они имеют общую прямую, на которой лежат все общие точки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этих плоскостей. 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β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А  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α</a:t>
            </a:r>
            <a:endParaRPr lang="en-US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Cambria Math"/>
                <a:ea typeface="Cambria Math"/>
                <a:cs typeface="Times New Roman" pitchFamily="18" charset="0"/>
              </a:rPr>
              <a:t>⋂</a:t>
            </a:r>
            <a:r>
              <a:rPr lang="en-US" i="1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l-GR" i="1" dirty="0" smtClean="0">
                <a:latin typeface="Cambria Math"/>
                <a:ea typeface="Cambria Math"/>
                <a:cs typeface="Times New Roman" pitchFamily="18" charset="0"/>
              </a:rPr>
              <a:t>β</a:t>
            </a:r>
            <a:r>
              <a:rPr lang="en-US" i="1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dirty="0" smtClean="0">
                <a:latin typeface="Cambria Math"/>
                <a:ea typeface="Cambria Math"/>
                <a:cs typeface="Times New Roman" pitchFamily="18" charset="0"/>
              </a:rPr>
              <a:t>=</a:t>
            </a:r>
            <a:r>
              <a:rPr lang="en-US" i="1" dirty="0" smtClean="0">
                <a:latin typeface="Cambria Math"/>
                <a:ea typeface="Cambria Math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16200000" flipH="1">
            <a:off x="1535885" y="4750603"/>
            <a:ext cx="2000264" cy="642942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2857488" y="5286388"/>
            <a:ext cx="1214446" cy="7858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10800000" flipV="1">
            <a:off x="785786" y="4357694"/>
            <a:ext cx="1285884" cy="928694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0800000" flipV="1">
            <a:off x="4643438" y="4357694"/>
            <a:ext cx="1500198" cy="928694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785786" y="5286388"/>
            <a:ext cx="3857652" cy="158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V="1">
            <a:off x="2214546" y="3143248"/>
            <a:ext cx="1428760" cy="928694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16200000" flipH="1">
            <a:off x="3214678" y="3571876"/>
            <a:ext cx="1214446" cy="35719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10800000" flipV="1">
            <a:off x="2571736" y="4357694"/>
            <a:ext cx="1428760" cy="928694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flipV="1">
            <a:off x="2857488" y="5286388"/>
            <a:ext cx="1214446" cy="785818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2071670" y="4357694"/>
            <a:ext cx="214314" cy="158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4000496" y="4357694"/>
            <a:ext cx="2143140" cy="158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Овал 14"/>
          <p:cNvSpPr/>
          <p:nvPr/>
        </p:nvSpPr>
        <p:spPr>
          <a:xfrm flipH="1" flipV="1">
            <a:off x="3000362" y="4929198"/>
            <a:ext cx="71439" cy="71438"/>
          </a:xfrm>
          <a:prstGeom prst="ellipse">
            <a:avLst/>
          </a:prstGeom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84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latin typeface="Arial Black" pitchFamily="34" charset="0"/>
              </a:rPr>
              <a:t>Следствия из аксиом стереометрии</a:t>
            </a:r>
            <a:endParaRPr lang="ru-RU" i="1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Т₁.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Через прямую и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лежащую на ней                   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точку проходит плоскость,      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притом только одна.           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Т₂.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Через две пересекающиеся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прямые проходит плоскость,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притом только одна.           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                c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000760" y="2428868"/>
            <a:ext cx="2643206" cy="1588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5000628" y="2643182"/>
            <a:ext cx="1214446" cy="785818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214942" y="3643314"/>
            <a:ext cx="2643206" cy="1588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7643834" y="2643182"/>
            <a:ext cx="1214446" cy="785818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6072198" y="4643446"/>
            <a:ext cx="2571768" cy="158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5036347" y="4822041"/>
            <a:ext cx="1214446" cy="857256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7608115" y="4822041"/>
            <a:ext cx="1214446" cy="857256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5214942" y="5857892"/>
            <a:ext cx="2571768" cy="158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V="1">
            <a:off x="5786446" y="2571744"/>
            <a:ext cx="2143140" cy="571504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Овал 25"/>
          <p:cNvSpPr/>
          <p:nvPr/>
        </p:nvSpPr>
        <p:spPr>
          <a:xfrm flipH="1">
            <a:off x="7383800" y="3071810"/>
            <a:ext cx="45719" cy="45719"/>
          </a:xfrm>
          <a:prstGeom prst="ellipse">
            <a:avLst/>
          </a:prstGeom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flipV="1">
            <a:off x="5786446" y="5214950"/>
            <a:ext cx="2357454" cy="142876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6143636" y="4786322"/>
            <a:ext cx="1714512" cy="78581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ChangeArrowheads="1"/>
          </p:cNvSpPr>
          <p:nvPr/>
        </p:nvSpPr>
        <p:spPr bwMode="auto">
          <a:xfrm>
            <a:off x="3059113" y="2774642"/>
            <a:ext cx="1873250" cy="1727200"/>
          </a:xfrm>
          <a:prstGeom prst="rect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19" name="AutoShape 5"/>
          <p:cNvSpPr>
            <a:spLocks noChangeArrowheads="1"/>
          </p:cNvSpPr>
          <p:nvPr/>
        </p:nvSpPr>
        <p:spPr bwMode="auto">
          <a:xfrm>
            <a:off x="3059113" y="2205038"/>
            <a:ext cx="2520950" cy="576262"/>
          </a:xfrm>
          <a:prstGeom prst="parallelogram">
            <a:avLst>
              <a:gd name="adj" fmla="val 109366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0" name="AutoShape 6"/>
          <p:cNvSpPr>
            <a:spLocks noChangeArrowheads="1"/>
          </p:cNvSpPr>
          <p:nvPr/>
        </p:nvSpPr>
        <p:spPr bwMode="auto">
          <a:xfrm rot="16200000" flipV="1">
            <a:off x="4104482" y="3032919"/>
            <a:ext cx="2303462" cy="647700"/>
          </a:xfrm>
          <a:prstGeom prst="parallelogram">
            <a:avLst>
              <a:gd name="adj" fmla="val 89700"/>
            </a:avLst>
          </a:prstGeom>
          <a:solidFill>
            <a:srgbClr val="00FF00"/>
          </a:solidFill>
          <a:ln w="9525">
            <a:solidFill>
              <a:srgbClr val="66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1" name="Line 7"/>
          <p:cNvSpPr>
            <a:spLocks noChangeShapeType="1"/>
          </p:cNvSpPr>
          <p:nvPr/>
        </p:nvSpPr>
        <p:spPr bwMode="auto">
          <a:xfrm>
            <a:off x="3708400" y="2205038"/>
            <a:ext cx="0" cy="172878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9222" name="Line 8"/>
          <p:cNvSpPr>
            <a:spLocks noChangeShapeType="1"/>
          </p:cNvSpPr>
          <p:nvPr/>
        </p:nvSpPr>
        <p:spPr bwMode="auto">
          <a:xfrm>
            <a:off x="3708400" y="3933825"/>
            <a:ext cx="187166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9223" name="Line 9"/>
          <p:cNvSpPr>
            <a:spLocks noChangeShapeType="1"/>
          </p:cNvSpPr>
          <p:nvPr/>
        </p:nvSpPr>
        <p:spPr bwMode="auto">
          <a:xfrm flipH="1">
            <a:off x="3059113" y="3933825"/>
            <a:ext cx="649287" cy="5746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9224" name="Line 10"/>
          <p:cNvSpPr>
            <a:spLocks noChangeShapeType="1"/>
          </p:cNvSpPr>
          <p:nvPr/>
        </p:nvSpPr>
        <p:spPr bwMode="auto">
          <a:xfrm flipV="1">
            <a:off x="4932363" y="2205038"/>
            <a:ext cx="64770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9225" name="Line 11"/>
          <p:cNvSpPr>
            <a:spLocks noChangeShapeType="1"/>
          </p:cNvSpPr>
          <p:nvPr/>
        </p:nvSpPr>
        <p:spPr bwMode="auto">
          <a:xfrm>
            <a:off x="5580063" y="2205038"/>
            <a:ext cx="0" cy="1728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9226" name="Line 12"/>
          <p:cNvSpPr>
            <a:spLocks noChangeShapeType="1"/>
          </p:cNvSpPr>
          <p:nvPr/>
        </p:nvSpPr>
        <p:spPr bwMode="auto">
          <a:xfrm flipH="1">
            <a:off x="4932363" y="3933825"/>
            <a:ext cx="647700" cy="574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9227" name="Line 13"/>
          <p:cNvSpPr>
            <a:spLocks noChangeShapeType="1"/>
          </p:cNvSpPr>
          <p:nvPr/>
        </p:nvSpPr>
        <p:spPr bwMode="auto">
          <a:xfrm flipV="1">
            <a:off x="4932363" y="2781300"/>
            <a:ext cx="0" cy="172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9228" name="Text Box 14"/>
          <p:cNvSpPr txBox="1">
            <a:spLocks noChangeArrowheads="1"/>
          </p:cNvSpPr>
          <p:nvPr/>
        </p:nvSpPr>
        <p:spPr bwMode="auto">
          <a:xfrm>
            <a:off x="2339975" y="2420938"/>
            <a:ext cx="9366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A</a:t>
            </a:r>
            <a:r>
              <a:rPr lang="en-US" b="1" baseline="-25000"/>
              <a:t>1</a:t>
            </a:r>
            <a:endParaRPr lang="ru-RU" b="1"/>
          </a:p>
        </p:txBody>
      </p:sp>
      <p:sp>
        <p:nvSpPr>
          <p:cNvPr id="9229" name="Text Box 15"/>
          <p:cNvSpPr txBox="1">
            <a:spLocks noChangeArrowheads="1"/>
          </p:cNvSpPr>
          <p:nvPr/>
        </p:nvSpPr>
        <p:spPr bwMode="auto">
          <a:xfrm>
            <a:off x="2484438" y="4437063"/>
            <a:ext cx="9366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A</a:t>
            </a:r>
            <a:endParaRPr lang="ru-RU" b="1"/>
          </a:p>
        </p:txBody>
      </p:sp>
      <p:sp>
        <p:nvSpPr>
          <p:cNvPr id="9230" name="Text Box 16"/>
          <p:cNvSpPr txBox="1">
            <a:spLocks noChangeArrowheads="1"/>
          </p:cNvSpPr>
          <p:nvPr/>
        </p:nvSpPr>
        <p:spPr bwMode="auto">
          <a:xfrm>
            <a:off x="3492500" y="3500438"/>
            <a:ext cx="7921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B</a:t>
            </a:r>
            <a:endParaRPr lang="ru-RU" b="1"/>
          </a:p>
        </p:txBody>
      </p:sp>
      <p:sp>
        <p:nvSpPr>
          <p:cNvPr id="9231" name="Text Box 17"/>
          <p:cNvSpPr txBox="1">
            <a:spLocks noChangeArrowheads="1"/>
          </p:cNvSpPr>
          <p:nvPr/>
        </p:nvSpPr>
        <p:spPr bwMode="auto">
          <a:xfrm>
            <a:off x="3492500" y="1773238"/>
            <a:ext cx="7921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B</a:t>
            </a:r>
            <a:r>
              <a:rPr lang="en-US" b="1" baseline="-25000"/>
              <a:t>1</a:t>
            </a:r>
            <a:endParaRPr lang="ru-RU" b="1"/>
          </a:p>
        </p:txBody>
      </p:sp>
      <p:sp>
        <p:nvSpPr>
          <p:cNvPr id="9232" name="Text Box 18"/>
          <p:cNvSpPr txBox="1">
            <a:spLocks noChangeArrowheads="1"/>
          </p:cNvSpPr>
          <p:nvPr/>
        </p:nvSpPr>
        <p:spPr bwMode="auto">
          <a:xfrm>
            <a:off x="5508625" y="1844675"/>
            <a:ext cx="7191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C</a:t>
            </a:r>
            <a:r>
              <a:rPr lang="en-US" b="1" baseline="-25000"/>
              <a:t>1</a:t>
            </a:r>
            <a:endParaRPr lang="ru-RU" b="1"/>
          </a:p>
        </p:txBody>
      </p:sp>
      <p:sp>
        <p:nvSpPr>
          <p:cNvPr id="9233" name="Text Box 19"/>
          <p:cNvSpPr txBox="1">
            <a:spLocks noChangeArrowheads="1"/>
          </p:cNvSpPr>
          <p:nvPr/>
        </p:nvSpPr>
        <p:spPr bwMode="auto">
          <a:xfrm>
            <a:off x="5508625" y="3500438"/>
            <a:ext cx="7191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C</a:t>
            </a:r>
            <a:endParaRPr lang="ru-RU" b="1"/>
          </a:p>
        </p:txBody>
      </p:sp>
      <p:sp>
        <p:nvSpPr>
          <p:cNvPr id="9234" name="Text Box 20"/>
          <p:cNvSpPr txBox="1">
            <a:spLocks noChangeArrowheads="1"/>
          </p:cNvSpPr>
          <p:nvPr/>
        </p:nvSpPr>
        <p:spPr bwMode="auto">
          <a:xfrm>
            <a:off x="4716463" y="2636838"/>
            <a:ext cx="86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D</a:t>
            </a:r>
            <a:r>
              <a:rPr lang="en-US" b="1" baseline="-25000"/>
              <a:t>1</a:t>
            </a:r>
            <a:endParaRPr lang="ru-RU" b="1"/>
          </a:p>
        </p:txBody>
      </p:sp>
      <p:sp>
        <p:nvSpPr>
          <p:cNvPr id="9235" name="Text Box 21"/>
          <p:cNvSpPr txBox="1">
            <a:spLocks noChangeArrowheads="1"/>
          </p:cNvSpPr>
          <p:nvPr/>
        </p:nvSpPr>
        <p:spPr bwMode="auto">
          <a:xfrm>
            <a:off x="4787900" y="4437063"/>
            <a:ext cx="86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D</a:t>
            </a:r>
            <a:endParaRPr lang="ru-RU" b="1"/>
          </a:p>
        </p:txBody>
      </p:sp>
      <p:sp>
        <p:nvSpPr>
          <p:cNvPr id="43032" name="Text Box 24"/>
          <p:cNvSpPr txBox="1">
            <a:spLocks noChangeArrowheads="1"/>
          </p:cNvSpPr>
          <p:nvPr/>
        </p:nvSpPr>
        <p:spPr bwMode="auto">
          <a:xfrm>
            <a:off x="2623799" y="3429000"/>
            <a:ext cx="43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 dirty="0">
                <a:solidFill>
                  <a:srgbClr val="FF0000"/>
                </a:solidFill>
              </a:rPr>
              <a:t>M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3033" name="Text Box 25"/>
          <p:cNvSpPr txBox="1">
            <a:spLocks noChangeArrowheads="1"/>
          </p:cNvSpPr>
          <p:nvPr/>
        </p:nvSpPr>
        <p:spPr bwMode="auto">
          <a:xfrm>
            <a:off x="4932363" y="3429000"/>
            <a:ext cx="3603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FF0000"/>
                </a:solidFill>
              </a:rPr>
              <a:t>N</a:t>
            </a:r>
            <a:endParaRPr lang="ru-RU" b="1">
              <a:solidFill>
                <a:srgbClr val="FF0000"/>
              </a:solidFill>
            </a:endParaRPr>
          </a:p>
        </p:txBody>
      </p:sp>
      <p:sp>
        <p:nvSpPr>
          <p:cNvPr id="43034" name="Line 26"/>
          <p:cNvSpPr>
            <a:spLocks noChangeShapeType="1"/>
          </p:cNvSpPr>
          <p:nvPr/>
        </p:nvSpPr>
        <p:spPr bwMode="auto">
          <a:xfrm>
            <a:off x="1835150" y="3068638"/>
            <a:ext cx="4608513" cy="10795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9241" name="Line 27"/>
          <p:cNvSpPr>
            <a:spLocks noChangeShapeType="1"/>
          </p:cNvSpPr>
          <p:nvPr/>
        </p:nvSpPr>
        <p:spPr bwMode="auto">
          <a:xfrm flipH="1">
            <a:off x="3059113" y="2781300"/>
            <a:ext cx="187325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43036" name="Line 28"/>
          <p:cNvSpPr>
            <a:spLocks noChangeShapeType="1"/>
          </p:cNvSpPr>
          <p:nvPr/>
        </p:nvSpPr>
        <p:spPr bwMode="auto">
          <a:xfrm>
            <a:off x="3059113" y="2781300"/>
            <a:ext cx="0" cy="17272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43037" name="Line 29"/>
          <p:cNvSpPr>
            <a:spLocks noChangeShapeType="1"/>
          </p:cNvSpPr>
          <p:nvPr/>
        </p:nvSpPr>
        <p:spPr bwMode="auto">
          <a:xfrm>
            <a:off x="3059113" y="4508500"/>
            <a:ext cx="187325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43038" name="Line 30"/>
          <p:cNvSpPr>
            <a:spLocks noChangeShapeType="1"/>
          </p:cNvSpPr>
          <p:nvPr/>
        </p:nvSpPr>
        <p:spPr bwMode="auto">
          <a:xfrm flipV="1">
            <a:off x="4932363" y="2781300"/>
            <a:ext cx="0" cy="17272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43039" name="Line 31"/>
          <p:cNvSpPr>
            <a:spLocks noChangeShapeType="1"/>
          </p:cNvSpPr>
          <p:nvPr/>
        </p:nvSpPr>
        <p:spPr bwMode="auto">
          <a:xfrm>
            <a:off x="3059113" y="2781300"/>
            <a:ext cx="187325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43040" name="Line 32"/>
          <p:cNvSpPr>
            <a:spLocks noChangeShapeType="1"/>
          </p:cNvSpPr>
          <p:nvPr/>
        </p:nvSpPr>
        <p:spPr bwMode="auto">
          <a:xfrm>
            <a:off x="827088" y="4508500"/>
            <a:ext cx="7993062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43043" name="Line 35"/>
          <p:cNvSpPr>
            <a:spLocks noChangeShapeType="1"/>
          </p:cNvSpPr>
          <p:nvPr/>
        </p:nvSpPr>
        <p:spPr bwMode="auto">
          <a:xfrm>
            <a:off x="323850" y="2781300"/>
            <a:ext cx="8675688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43044" name="Rectangle 36"/>
          <p:cNvSpPr>
            <a:spLocks noChangeArrowheads="1"/>
          </p:cNvSpPr>
          <p:nvPr/>
        </p:nvSpPr>
        <p:spPr bwMode="auto">
          <a:xfrm>
            <a:off x="755650" y="188913"/>
            <a:ext cx="7416800" cy="1008062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5000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76200" cmpd="tri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Задача.  Найти точки пересечения прямой М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N</a:t>
            </a:r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</a:p>
          <a:p>
            <a:pPr>
              <a:defRPr/>
            </a:pPr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 прямыми содержащими  рёбра куба.</a:t>
            </a:r>
          </a:p>
        </p:txBody>
      </p:sp>
      <p:sp>
        <p:nvSpPr>
          <p:cNvPr id="43045" name="Text Box 37"/>
          <p:cNvSpPr txBox="1">
            <a:spLocks noChangeArrowheads="1"/>
          </p:cNvSpPr>
          <p:nvPr/>
        </p:nvSpPr>
        <p:spPr bwMode="auto">
          <a:xfrm>
            <a:off x="395288" y="2852738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</a:t>
            </a:r>
          </a:p>
        </p:txBody>
      </p:sp>
      <p:sp>
        <p:nvSpPr>
          <p:cNvPr id="43046" name="Text Box 38"/>
          <p:cNvSpPr txBox="1">
            <a:spLocks noChangeArrowheads="1"/>
          </p:cNvSpPr>
          <p:nvPr/>
        </p:nvSpPr>
        <p:spPr bwMode="auto">
          <a:xfrm>
            <a:off x="7858533" y="4564417"/>
            <a:ext cx="576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Y</a:t>
            </a:r>
            <a:endParaRPr lang="ru-RU" b="1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16472" y="3172102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70C0"/>
                </a:solidFill>
                <a:cs typeface="Times New Roman" pitchFamily="18" charset="0"/>
              </a:rPr>
              <a:t>•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4782322" y="3601375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70C0"/>
                </a:solidFill>
                <a:cs typeface="Times New Roman" pitchFamily="18" charset="0"/>
              </a:rPr>
              <a:t>•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H="1" flipV="1">
            <a:off x="308057" y="2668588"/>
            <a:ext cx="1583630" cy="41910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stCxn id="43034" idx="1"/>
          </p:cNvCxnSpPr>
          <p:nvPr/>
        </p:nvCxnSpPr>
        <p:spPr>
          <a:xfrm>
            <a:off x="6443663" y="4148138"/>
            <a:ext cx="2016769" cy="43338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234097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3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3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3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3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40" grpId="0" animBg="1"/>
      <p:bldP spid="43043" grpId="0" animBg="1"/>
      <p:bldP spid="43045" grpId="0"/>
      <p:bldP spid="4304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91" name="Rectangle 35"/>
          <p:cNvSpPr>
            <a:spLocks noChangeArrowheads="1"/>
          </p:cNvSpPr>
          <p:nvPr/>
        </p:nvSpPr>
        <p:spPr bwMode="auto">
          <a:xfrm>
            <a:off x="755650" y="188913"/>
            <a:ext cx="7416800" cy="1008062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5000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76200" cmpd="tri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Задача.  Найти точки пересечения прямой М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N</a:t>
            </a:r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</a:p>
          <a:p>
            <a:pPr>
              <a:defRPr/>
            </a:pPr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 прямыми содержащими  рёбра куба.</a:t>
            </a:r>
          </a:p>
        </p:txBody>
      </p:sp>
      <p:sp>
        <p:nvSpPr>
          <p:cNvPr id="10243" name="Rectangle 39"/>
          <p:cNvSpPr>
            <a:spLocks noChangeArrowheads="1"/>
          </p:cNvSpPr>
          <p:nvPr/>
        </p:nvSpPr>
        <p:spPr bwMode="auto">
          <a:xfrm>
            <a:off x="3059113" y="2781300"/>
            <a:ext cx="1873250" cy="1727200"/>
          </a:xfrm>
          <a:prstGeom prst="rect">
            <a:avLst/>
          </a:prstGeom>
          <a:solidFill>
            <a:srgbClr val="66FF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4" name="AutoShape 40"/>
          <p:cNvSpPr>
            <a:spLocks noChangeArrowheads="1"/>
          </p:cNvSpPr>
          <p:nvPr/>
        </p:nvSpPr>
        <p:spPr bwMode="auto">
          <a:xfrm>
            <a:off x="3059113" y="2205038"/>
            <a:ext cx="2520950" cy="576262"/>
          </a:xfrm>
          <a:prstGeom prst="parallelogram">
            <a:avLst>
              <a:gd name="adj" fmla="val 109366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5" name="AutoShape 41"/>
          <p:cNvSpPr>
            <a:spLocks noChangeArrowheads="1"/>
          </p:cNvSpPr>
          <p:nvPr/>
        </p:nvSpPr>
        <p:spPr bwMode="auto">
          <a:xfrm rot="16200000" flipV="1">
            <a:off x="4104482" y="3032919"/>
            <a:ext cx="2303462" cy="647700"/>
          </a:xfrm>
          <a:prstGeom prst="parallelogram">
            <a:avLst>
              <a:gd name="adj" fmla="val 89700"/>
            </a:avLst>
          </a:prstGeom>
          <a:solidFill>
            <a:srgbClr val="00FF00"/>
          </a:solidFill>
          <a:ln w="9525">
            <a:solidFill>
              <a:srgbClr val="66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6" name="Line 42"/>
          <p:cNvSpPr>
            <a:spLocks noChangeShapeType="1"/>
          </p:cNvSpPr>
          <p:nvPr/>
        </p:nvSpPr>
        <p:spPr bwMode="auto">
          <a:xfrm>
            <a:off x="3708400" y="2205038"/>
            <a:ext cx="0" cy="172878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10247" name="Line 43"/>
          <p:cNvSpPr>
            <a:spLocks noChangeShapeType="1"/>
          </p:cNvSpPr>
          <p:nvPr/>
        </p:nvSpPr>
        <p:spPr bwMode="auto">
          <a:xfrm>
            <a:off x="3708400" y="3933825"/>
            <a:ext cx="187166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10248" name="Line 44"/>
          <p:cNvSpPr>
            <a:spLocks noChangeShapeType="1"/>
          </p:cNvSpPr>
          <p:nvPr/>
        </p:nvSpPr>
        <p:spPr bwMode="auto">
          <a:xfrm flipH="1">
            <a:off x="3059113" y="3933825"/>
            <a:ext cx="649287" cy="5746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45101" name="Line 45"/>
          <p:cNvSpPr>
            <a:spLocks noChangeShapeType="1"/>
          </p:cNvSpPr>
          <p:nvPr/>
        </p:nvSpPr>
        <p:spPr bwMode="auto">
          <a:xfrm flipV="1">
            <a:off x="4932363" y="2205038"/>
            <a:ext cx="647700" cy="576262"/>
          </a:xfrm>
          <a:prstGeom prst="line">
            <a:avLst/>
          </a:prstGeom>
          <a:noFill/>
          <a:ln w="28575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45102" name="Line 46"/>
          <p:cNvSpPr>
            <a:spLocks noChangeShapeType="1"/>
          </p:cNvSpPr>
          <p:nvPr/>
        </p:nvSpPr>
        <p:spPr bwMode="auto">
          <a:xfrm>
            <a:off x="5580063" y="2205038"/>
            <a:ext cx="0" cy="1728787"/>
          </a:xfrm>
          <a:prstGeom prst="line">
            <a:avLst/>
          </a:prstGeom>
          <a:noFill/>
          <a:ln w="28575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45103" name="Line 47"/>
          <p:cNvSpPr>
            <a:spLocks noChangeShapeType="1"/>
          </p:cNvSpPr>
          <p:nvPr/>
        </p:nvSpPr>
        <p:spPr bwMode="auto">
          <a:xfrm flipH="1">
            <a:off x="4932363" y="3933825"/>
            <a:ext cx="647700" cy="574675"/>
          </a:xfrm>
          <a:prstGeom prst="line">
            <a:avLst/>
          </a:prstGeom>
          <a:noFill/>
          <a:ln w="28575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10252" name="Line 48"/>
          <p:cNvSpPr>
            <a:spLocks noChangeShapeType="1"/>
          </p:cNvSpPr>
          <p:nvPr/>
        </p:nvSpPr>
        <p:spPr bwMode="auto">
          <a:xfrm flipV="1">
            <a:off x="4932363" y="2781300"/>
            <a:ext cx="0" cy="172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10253" name="Text Box 49"/>
          <p:cNvSpPr txBox="1">
            <a:spLocks noChangeArrowheads="1"/>
          </p:cNvSpPr>
          <p:nvPr/>
        </p:nvSpPr>
        <p:spPr bwMode="auto">
          <a:xfrm>
            <a:off x="2339975" y="2420938"/>
            <a:ext cx="9366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A</a:t>
            </a:r>
            <a:r>
              <a:rPr lang="en-US" b="1" baseline="-25000"/>
              <a:t>1</a:t>
            </a:r>
            <a:endParaRPr lang="ru-RU" b="1"/>
          </a:p>
        </p:txBody>
      </p:sp>
      <p:sp>
        <p:nvSpPr>
          <p:cNvPr id="10254" name="Text Box 50"/>
          <p:cNvSpPr txBox="1">
            <a:spLocks noChangeArrowheads="1"/>
          </p:cNvSpPr>
          <p:nvPr/>
        </p:nvSpPr>
        <p:spPr bwMode="auto">
          <a:xfrm>
            <a:off x="2484438" y="4437063"/>
            <a:ext cx="9366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A</a:t>
            </a:r>
            <a:endParaRPr lang="ru-RU" b="1"/>
          </a:p>
        </p:txBody>
      </p:sp>
      <p:sp>
        <p:nvSpPr>
          <p:cNvPr id="10255" name="Text Box 51"/>
          <p:cNvSpPr txBox="1">
            <a:spLocks noChangeArrowheads="1"/>
          </p:cNvSpPr>
          <p:nvPr/>
        </p:nvSpPr>
        <p:spPr bwMode="auto">
          <a:xfrm>
            <a:off x="3492500" y="3500438"/>
            <a:ext cx="7921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B</a:t>
            </a:r>
            <a:endParaRPr lang="ru-RU" b="1"/>
          </a:p>
        </p:txBody>
      </p:sp>
      <p:sp>
        <p:nvSpPr>
          <p:cNvPr id="10256" name="Text Box 52"/>
          <p:cNvSpPr txBox="1">
            <a:spLocks noChangeArrowheads="1"/>
          </p:cNvSpPr>
          <p:nvPr/>
        </p:nvSpPr>
        <p:spPr bwMode="auto">
          <a:xfrm>
            <a:off x="3492500" y="1773238"/>
            <a:ext cx="7921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B</a:t>
            </a:r>
            <a:r>
              <a:rPr lang="en-US" b="1" baseline="-25000"/>
              <a:t>1</a:t>
            </a:r>
            <a:endParaRPr lang="ru-RU" b="1"/>
          </a:p>
        </p:txBody>
      </p:sp>
      <p:sp>
        <p:nvSpPr>
          <p:cNvPr id="10257" name="Text Box 53"/>
          <p:cNvSpPr txBox="1">
            <a:spLocks noChangeArrowheads="1"/>
          </p:cNvSpPr>
          <p:nvPr/>
        </p:nvSpPr>
        <p:spPr bwMode="auto">
          <a:xfrm>
            <a:off x="5508625" y="1844675"/>
            <a:ext cx="7191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C</a:t>
            </a:r>
            <a:r>
              <a:rPr lang="en-US" b="1" baseline="-25000"/>
              <a:t>1</a:t>
            </a:r>
            <a:endParaRPr lang="ru-RU" b="1"/>
          </a:p>
        </p:txBody>
      </p:sp>
      <p:sp>
        <p:nvSpPr>
          <p:cNvPr id="10258" name="Text Box 54"/>
          <p:cNvSpPr txBox="1">
            <a:spLocks noChangeArrowheads="1"/>
          </p:cNvSpPr>
          <p:nvPr/>
        </p:nvSpPr>
        <p:spPr bwMode="auto">
          <a:xfrm>
            <a:off x="5508625" y="3500438"/>
            <a:ext cx="7191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C</a:t>
            </a:r>
            <a:endParaRPr lang="ru-RU" b="1"/>
          </a:p>
        </p:txBody>
      </p:sp>
      <p:sp>
        <p:nvSpPr>
          <p:cNvPr id="10259" name="Text Box 55"/>
          <p:cNvSpPr txBox="1">
            <a:spLocks noChangeArrowheads="1"/>
          </p:cNvSpPr>
          <p:nvPr/>
        </p:nvSpPr>
        <p:spPr bwMode="auto">
          <a:xfrm>
            <a:off x="4716463" y="2636838"/>
            <a:ext cx="86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D</a:t>
            </a:r>
            <a:r>
              <a:rPr lang="en-US" b="1" baseline="-25000"/>
              <a:t>1</a:t>
            </a:r>
            <a:endParaRPr lang="ru-RU" b="1"/>
          </a:p>
        </p:txBody>
      </p:sp>
      <p:sp>
        <p:nvSpPr>
          <p:cNvPr id="10260" name="Text Box 56"/>
          <p:cNvSpPr txBox="1">
            <a:spLocks noChangeArrowheads="1"/>
          </p:cNvSpPr>
          <p:nvPr/>
        </p:nvSpPr>
        <p:spPr bwMode="auto">
          <a:xfrm>
            <a:off x="4787900" y="4437063"/>
            <a:ext cx="86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D</a:t>
            </a:r>
            <a:endParaRPr lang="ru-RU" b="1"/>
          </a:p>
        </p:txBody>
      </p:sp>
      <p:sp>
        <p:nvSpPr>
          <p:cNvPr id="45116" name="Text Box 60"/>
          <p:cNvSpPr txBox="1">
            <a:spLocks noChangeArrowheads="1"/>
          </p:cNvSpPr>
          <p:nvPr/>
        </p:nvSpPr>
        <p:spPr bwMode="auto">
          <a:xfrm>
            <a:off x="4787900" y="3789363"/>
            <a:ext cx="7191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 dirty="0">
                <a:solidFill>
                  <a:srgbClr val="FF0000"/>
                </a:solidFill>
                <a:cs typeface="Times New Roman" pitchFamily="18" charset="0"/>
              </a:rPr>
              <a:t>•</a:t>
            </a:r>
            <a:r>
              <a:rPr lang="ru-RU" b="1" dirty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N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262" name="Line 61"/>
          <p:cNvSpPr>
            <a:spLocks noChangeShapeType="1"/>
          </p:cNvSpPr>
          <p:nvPr/>
        </p:nvSpPr>
        <p:spPr bwMode="auto">
          <a:xfrm flipH="1">
            <a:off x="3059113" y="2781300"/>
            <a:ext cx="187325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10263" name="Line 62"/>
          <p:cNvSpPr>
            <a:spLocks noChangeShapeType="1"/>
          </p:cNvSpPr>
          <p:nvPr/>
        </p:nvSpPr>
        <p:spPr bwMode="auto">
          <a:xfrm>
            <a:off x="3059113" y="2781300"/>
            <a:ext cx="0" cy="1727200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10264" name="Line 63"/>
          <p:cNvSpPr>
            <a:spLocks noChangeShapeType="1"/>
          </p:cNvSpPr>
          <p:nvPr/>
        </p:nvSpPr>
        <p:spPr bwMode="auto">
          <a:xfrm>
            <a:off x="3059113" y="4508500"/>
            <a:ext cx="187325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45120" name="Line 64"/>
          <p:cNvSpPr>
            <a:spLocks noChangeShapeType="1"/>
          </p:cNvSpPr>
          <p:nvPr/>
        </p:nvSpPr>
        <p:spPr bwMode="auto">
          <a:xfrm flipV="1">
            <a:off x="4932363" y="2781300"/>
            <a:ext cx="0" cy="1727200"/>
          </a:xfrm>
          <a:prstGeom prst="line">
            <a:avLst/>
          </a:prstGeom>
          <a:noFill/>
          <a:ln w="28575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10266" name="Line 65"/>
          <p:cNvSpPr>
            <a:spLocks noChangeShapeType="1"/>
          </p:cNvSpPr>
          <p:nvPr/>
        </p:nvSpPr>
        <p:spPr bwMode="auto">
          <a:xfrm>
            <a:off x="3059113" y="2781300"/>
            <a:ext cx="1873250" cy="0"/>
          </a:xfrm>
          <a:prstGeom prst="line">
            <a:avLst/>
          </a:prstGeom>
          <a:noFill/>
          <a:ln w="63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45122" name="Rectangle 66"/>
          <p:cNvSpPr>
            <a:spLocks noChangeArrowheads="1"/>
          </p:cNvSpPr>
          <p:nvPr/>
        </p:nvSpPr>
        <p:spPr bwMode="auto">
          <a:xfrm>
            <a:off x="5435600" y="2509468"/>
            <a:ext cx="5778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cs typeface="Times New Roman" pitchFamily="18" charset="0"/>
              </a:rPr>
              <a:t>•</a:t>
            </a:r>
            <a:r>
              <a:rPr lang="en-US" b="1" dirty="0">
                <a:solidFill>
                  <a:srgbClr val="FF0000"/>
                </a:solidFill>
              </a:rPr>
              <a:t>M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5126" name="Line 70"/>
          <p:cNvSpPr>
            <a:spLocks noChangeShapeType="1"/>
          </p:cNvSpPr>
          <p:nvPr/>
        </p:nvSpPr>
        <p:spPr bwMode="auto">
          <a:xfrm flipH="1">
            <a:off x="3924300" y="1484313"/>
            <a:ext cx="2303463" cy="4465637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45127" name="Line 71"/>
          <p:cNvSpPr>
            <a:spLocks noChangeShapeType="1"/>
          </p:cNvSpPr>
          <p:nvPr/>
        </p:nvSpPr>
        <p:spPr bwMode="auto">
          <a:xfrm flipH="1">
            <a:off x="3419475" y="3933825"/>
            <a:ext cx="2160588" cy="1871663"/>
          </a:xfrm>
          <a:prstGeom prst="line">
            <a:avLst/>
          </a:prstGeom>
          <a:noFill/>
          <a:ln w="28575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45128" name="Text Box 72"/>
          <p:cNvSpPr txBox="1">
            <a:spLocks noChangeArrowheads="1"/>
          </p:cNvSpPr>
          <p:nvPr/>
        </p:nvSpPr>
        <p:spPr bwMode="auto">
          <a:xfrm>
            <a:off x="4427538" y="4797425"/>
            <a:ext cx="43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b="1">
                <a:solidFill>
                  <a:srgbClr val="006600"/>
                </a:solidFill>
              </a:rPr>
              <a:t>Х</a:t>
            </a:r>
          </a:p>
        </p:txBody>
      </p:sp>
      <p:sp>
        <p:nvSpPr>
          <p:cNvPr id="45129" name="Line 73"/>
          <p:cNvSpPr>
            <a:spLocks noChangeShapeType="1"/>
          </p:cNvSpPr>
          <p:nvPr/>
        </p:nvSpPr>
        <p:spPr bwMode="auto">
          <a:xfrm flipV="1">
            <a:off x="4932363" y="1341438"/>
            <a:ext cx="1584325" cy="1439862"/>
          </a:xfrm>
          <a:prstGeom prst="line">
            <a:avLst/>
          </a:prstGeom>
          <a:noFill/>
          <a:ln w="28575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45130" name="Text Box 74"/>
          <p:cNvSpPr txBox="1">
            <a:spLocks noChangeArrowheads="1"/>
          </p:cNvSpPr>
          <p:nvPr/>
        </p:nvSpPr>
        <p:spPr bwMode="auto">
          <a:xfrm>
            <a:off x="6011863" y="1628775"/>
            <a:ext cx="43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b="1">
                <a:solidFill>
                  <a:srgbClr val="006600"/>
                </a:solidFill>
              </a:rPr>
              <a:t>У</a:t>
            </a:r>
          </a:p>
        </p:txBody>
      </p:sp>
    </p:spTree>
    <p:extLst>
      <p:ext uri="{BB962C8B-B14F-4D97-AF65-F5344CB8AC3E}">
        <p14:creationId xmlns:p14="http://schemas.microsoft.com/office/powerpoint/2010/main" val="372712981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45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4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101" grpId="0" animBg="1"/>
      <p:bldP spid="45102" grpId="0" animBg="1"/>
      <p:bldP spid="45103" grpId="0" animBg="1"/>
      <p:bldP spid="45116" grpId="0"/>
      <p:bldP spid="45120" grpId="0" animBg="1"/>
      <p:bldP spid="45122" grpId="0"/>
      <p:bldP spid="45126" grpId="0" animBg="1"/>
      <p:bldP spid="45127" grpId="0" animBg="1"/>
      <p:bldP spid="45128" grpId="0"/>
      <p:bldP spid="45129" grpId="0" animBg="1"/>
      <p:bldP spid="451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ChangeArrowheads="1"/>
          </p:cNvSpPr>
          <p:nvPr/>
        </p:nvSpPr>
        <p:spPr bwMode="auto">
          <a:xfrm>
            <a:off x="3071813" y="2786063"/>
            <a:ext cx="1873250" cy="1727200"/>
          </a:xfrm>
          <a:prstGeom prst="rect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67" name="AutoShape 5"/>
          <p:cNvSpPr>
            <a:spLocks noChangeArrowheads="1"/>
          </p:cNvSpPr>
          <p:nvPr/>
        </p:nvSpPr>
        <p:spPr bwMode="auto">
          <a:xfrm>
            <a:off x="3059113" y="2205038"/>
            <a:ext cx="2520950" cy="576262"/>
          </a:xfrm>
          <a:prstGeom prst="parallelogram">
            <a:avLst>
              <a:gd name="adj" fmla="val 109366"/>
            </a:avLst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68" name="AutoShape 6"/>
          <p:cNvSpPr>
            <a:spLocks noChangeArrowheads="1"/>
          </p:cNvSpPr>
          <p:nvPr/>
        </p:nvSpPr>
        <p:spPr bwMode="auto">
          <a:xfrm rot="16200000" flipV="1">
            <a:off x="4104482" y="3032919"/>
            <a:ext cx="2303462" cy="647700"/>
          </a:xfrm>
          <a:prstGeom prst="parallelogram">
            <a:avLst>
              <a:gd name="adj" fmla="val 89700"/>
            </a:avLst>
          </a:prstGeom>
          <a:solidFill>
            <a:srgbClr val="00FF00"/>
          </a:solidFill>
          <a:ln w="9525">
            <a:solidFill>
              <a:srgbClr val="66FF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69" name="Line 7"/>
          <p:cNvSpPr>
            <a:spLocks noChangeShapeType="1"/>
          </p:cNvSpPr>
          <p:nvPr/>
        </p:nvSpPr>
        <p:spPr bwMode="auto">
          <a:xfrm>
            <a:off x="3708400" y="2205038"/>
            <a:ext cx="0" cy="172878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11270" name="Line 8"/>
          <p:cNvSpPr>
            <a:spLocks noChangeShapeType="1"/>
          </p:cNvSpPr>
          <p:nvPr/>
        </p:nvSpPr>
        <p:spPr bwMode="auto">
          <a:xfrm>
            <a:off x="3708400" y="3933825"/>
            <a:ext cx="187166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11271" name="Line 9"/>
          <p:cNvSpPr>
            <a:spLocks noChangeShapeType="1"/>
          </p:cNvSpPr>
          <p:nvPr/>
        </p:nvSpPr>
        <p:spPr bwMode="auto">
          <a:xfrm flipH="1">
            <a:off x="3059113" y="3933825"/>
            <a:ext cx="649287" cy="5746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11272" name="Line 10"/>
          <p:cNvSpPr>
            <a:spLocks noChangeShapeType="1"/>
          </p:cNvSpPr>
          <p:nvPr/>
        </p:nvSpPr>
        <p:spPr bwMode="auto">
          <a:xfrm flipV="1">
            <a:off x="4932363" y="2205038"/>
            <a:ext cx="64770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11273" name="Line 11"/>
          <p:cNvSpPr>
            <a:spLocks noChangeShapeType="1"/>
          </p:cNvSpPr>
          <p:nvPr/>
        </p:nvSpPr>
        <p:spPr bwMode="auto">
          <a:xfrm>
            <a:off x="5580063" y="2205038"/>
            <a:ext cx="0" cy="1728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11274" name="Line 12"/>
          <p:cNvSpPr>
            <a:spLocks noChangeShapeType="1"/>
          </p:cNvSpPr>
          <p:nvPr/>
        </p:nvSpPr>
        <p:spPr bwMode="auto">
          <a:xfrm flipH="1">
            <a:off x="4932363" y="3933825"/>
            <a:ext cx="647700" cy="574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11275" name="Line 13"/>
          <p:cNvSpPr>
            <a:spLocks noChangeShapeType="1"/>
          </p:cNvSpPr>
          <p:nvPr/>
        </p:nvSpPr>
        <p:spPr bwMode="auto">
          <a:xfrm flipV="1">
            <a:off x="4932363" y="2781300"/>
            <a:ext cx="0" cy="172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11276" name="Text Box 14"/>
          <p:cNvSpPr txBox="1">
            <a:spLocks noChangeArrowheads="1"/>
          </p:cNvSpPr>
          <p:nvPr/>
        </p:nvSpPr>
        <p:spPr bwMode="auto">
          <a:xfrm>
            <a:off x="2339975" y="2420938"/>
            <a:ext cx="9366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A</a:t>
            </a:r>
            <a:r>
              <a:rPr lang="en-US" b="1" baseline="-25000"/>
              <a:t>1</a:t>
            </a:r>
            <a:endParaRPr lang="ru-RU" b="1"/>
          </a:p>
        </p:txBody>
      </p:sp>
      <p:sp>
        <p:nvSpPr>
          <p:cNvPr id="11277" name="Text Box 15"/>
          <p:cNvSpPr txBox="1">
            <a:spLocks noChangeArrowheads="1"/>
          </p:cNvSpPr>
          <p:nvPr/>
        </p:nvSpPr>
        <p:spPr bwMode="auto">
          <a:xfrm>
            <a:off x="2484438" y="4437063"/>
            <a:ext cx="9366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A</a:t>
            </a:r>
            <a:endParaRPr lang="ru-RU" b="1"/>
          </a:p>
        </p:txBody>
      </p:sp>
      <p:sp>
        <p:nvSpPr>
          <p:cNvPr id="11278" name="Text Box 16"/>
          <p:cNvSpPr txBox="1">
            <a:spLocks noChangeArrowheads="1"/>
          </p:cNvSpPr>
          <p:nvPr/>
        </p:nvSpPr>
        <p:spPr bwMode="auto">
          <a:xfrm>
            <a:off x="3492500" y="3500438"/>
            <a:ext cx="7921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B</a:t>
            </a:r>
            <a:endParaRPr lang="ru-RU" b="1"/>
          </a:p>
        </p:txBody>
      </p:sp>
      <p:sp>
        <p:nvSpPr>
          <p:cNvPr id="11279" name="Text Box 17"/>
          <p:cNvSpPr txBox="1">
            <a:spLocks noChangeArrowheads="1"/>
          </p:cNvSpPr>
          <p:nvPr/>
        </p:nvSpPr>
        <p:spPr bwMode="auto">
          <a:xfrm>
            <a:off x="3492500" y="1773238"/>
            <a:ext cx="7921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B</a:t>
            </a:r>
            <a:r>
              <a:rPr lang="en-US" b="1" baseline="-25000"/>
              <a:t>1</a:t>
            </a:r>
            <a:endParaRPr lang="ru-RU" b="1"/>
          </a:p>
        </p:txBody>
      </p:sp>
      <p:sp>
        <p:nvSpPr>
          <p:cNvPr id="11280" name="Text Box 18"/>
          <p:cNvSpPr txBox="1">
            <a:spLocks noChangeArrowheads="1"/>
          </p:cNvSpPr>
          <p:nvPr/>
        </p:nvSpPr>
        <p:spPr bwMode="auto">
          <a:xfrm>
            <a:off x="5508625" y="1844675"/>
            <a:ext cx="7191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C</a:t>
            </a:r>
            <a:r>
              <a:rPr lang="en-US" b="1" baseline="-25000"/>
              <a:t>1</a:t>
            </a:r>
            <a:endParaRPr lang="ru-RU" b="1"/>
          </a:p>
        </p:txBody>
      </p:sp>
      <p:sp>
        <p:nvSpPr>
          <p:cNvPr id="11281" name="Text Box 19"/>
          <p:cNvSpPr txBox="1">
            <a:spLocks noChangeArrowheads="1"/>
          </p:cNvSpPr>
          <p:nvPr/>
        </p:nvSpPr>
        <p:spPr bwMode="auto">
          <a:xfrm>
            <a:off x="5508625" y="3500438"/>
            <a:ext cx="7191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C</a:t>
            </a:r>
            <a:endParaRPr lang="ru-RU" b="1"/>
          </a:p>
        </p:txBody>
      </p:sp>
      <p:sp>
        <p:nvSpPr>
          <p:cNvPr id="11282" name="Text Box 20"/>
          <p:cNvSpPr txBox="1">
            <a:spLocks noChangeArrowheads="1"/>
          </p:cNvSpPr>
          <p:nvPr/>
        </p:nvSpPr>
        <p:spPr bwMode="auto">
          <a:xfrm>
            <a:off x="4716463" y="2636838"/>
            <a:ext cx="86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D</a:t>
            </a:r>
            <a:r>
              <a:rPr lang="en-US" b="1" baseline="-25000"/>
              <a:t>1</a:t>
            </a:r>
            <a:endParaRPr lang="ru-RU" b="1"/>
          </a:p>
        </p:txBody>
      </p:sp>
      <p:sp>
        <p:nvSpPr>
          <p:cNvPr id="11283" name="Text Box 21"/>
          <p:cNvSpPr txBox="1">
            <a:spLocks noChangeArrowheads="1"/>
          </p:cNvSpPr>
          <p:nvPr/>
        </p:nvSpPr>
        <p:spPr bwMode="auto">
          <a:xfrm>
            <a:off x="4787900" y="4437063"/>
            <a:ext cx="86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D</a:t>
            </a:r>
            <a:endParaRPr lang="ru-RU" b="1"/>
          </a:p>
        </p:txBody>
      </p:sp>
      <p:sp>
        <p:nvSpPr>
          <p:cNvPr id="43030" name="Text Box 22"/>
          <p:cNvSpPr txBox="1">
            <a:spLocks noChangeArrowheads="1"/>
          </p:cNvSpPr>
          <p:nvPr/>
        </p:nvSpPr>
        <p:spPr bwMode="auto">
          <a:xfrm>
            <a:off x="3344408" y="2179638"/>
            <a:ext cx="7921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rgbClr val="FF0000"/>
                </a:solidFill>
                <a:cs typeface="Times New Roman" pitchFamily="18" charset="0"/>
              </a:rPr>
              <a:t>•</a:t>
            </a:r>
          </a:p>
        </p:txBody>
      </p:sp>
      <p:sp>
        <p:nvSpPr>
          <p:cNvPr id="43031" name="Text Box 23"/>
          <p:cNvSpPr txBox="1">
            <a:spLocks noChangeArrowheads="1"/>
          </p:cNvSpPr>
          <p:nvPr/>
        </p:nvSpPr>
        <p:spPr bwMode="auto">
          <a:xfrm>
            <a:off x="2927351" y="3164682"/>
            <a:ext cx="565149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dirty="0">
                <a:solidFill>
                  <a:srgbClr val="FF0000"/>
                </a:solidFill>
                <a:cs typeface="Times New Roman" pitchFamily="18" charset="0"/>
              </a:rPr>
              <a:t>•</a:t>
            </a:r>
          </a:p>
        </p:txBody>
      </p:sp>
      <p:sp>
        <p:nvSpPr>
          <p:cNvPr id="43032" name="Text Box 24"/>
          <p:cNvSpPr txBox="1">
            <a:spLocks noChangeArrowheads="1"/>
          </p:cNvSpPr>
          <p:nvPr/>
        </p:nvSpPr>
        <p:spPr bwMode="auto">
          <a:xfrm>
            <a:off x="2495551" y="3164682"/>
            <a:ext cx="43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 dirty="0">
                <a:solidFill>
                  <a:srgbClr val="FF0000"/>
                </a:solidFill>
              </a:rPr>
              <a:t>M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3033" name="Text Box 25"/>
          <p:cNvSpPr txBox="1">
            <a:spLocks noChangeArrowheads="1"/>
          </p:cNvSpPr>
          <p:nvPr/>
        </p:nvSpPr>
        <p:spPr bwMode="auto">
          <a:xfrm>
            <a:off x="3059113" y="2013490"/>
            <a:ext cx="3571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 dirty="0">
                <a:solidFill>
                  <a:srgbClr val="FF0000"/>
                </a:solidFill>
              </a:rPr>
              <a:t>N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1288" name="Line 27"/>
          <p:cNvSpPr>
            <a:spLocks noChangeShapeType="1"/>
          </p:cNvSpPr>
          <p:nvPr/>
        </p:nvSpPr>
        <p:spPr bwMode="auto">
          <a:xfrm flipH="1">
            <a:off x="3059113" y="2781300"/>
            <a:ext cx="187325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11289" name="Line 28"/>
          <p:cNvSpPr>
            <a:spLocks noChangeShapeType="1"/>
          </p:cNvSpPr>
          <p:nvPr/>
        </p:nvSpPr>
        <p:spPr bwMode="auto">
          <a:xfrm>
            <a:off x="3059113" y="2781300"/>
            <a:ext cx="0" cy="172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11290" name="Line 29"/>
          <p:cNvSpPr>
            <a:spLocks noChangeShapeType="1"/>
          </p:cNvSpPr>
          <p:nvPr/>
        </p:nvSpPr>
        <p:spPr bwMode="auto">
          <a:xfrm>
            <a:off x="3059113" y="4508500"/>
            <a:ext cx="187325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11291" name="Line 30"/>
          <p:cNvSpPr>
            <a:spLocks noChangeShapeType="1"/>
          </p:cNvSpPr>
          <p:nvPr/>
        </p:nvSpPr>
        <p:spPr bwMode="auto">
          <a:xfrm flipV="1">
            <a:off x="4929188" y="2786063"/>
            <a:ext cx="0" cy="17272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11292" name="Line 31"/>
          <p:cNvSpPr>
            <a:spLocks noChangeShapeType="1"/>
          </p:cNvSpPr>
          <p:nvPr/>
        </p:nvSpPr>
        <p:spPr bwMode="auto">
          <a:xfrm>
            <a:off x="3059113" y="2781300"/>
            <a:ext cx="1873250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43044" name="Rectangle 36"/>
          <p:cNvSpPr>
            <a:spLocks noChangeArrowheads="1"/>
          </p:cNvSpPr>
          <p:nvPr/>
        </p:nvSpPr>
        <p:spPr bwMode="auto">
          <a:xfrm>
            <a:off x="755650" y="188913"/>
            <a:ext cx="7416800" cy="1008062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5000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76200" cmpd="tri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Задача.  Найти точки пересечения прямой М</a:t>
            </a:r>
            <a:r>
              <a:rPr lang="en-US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N</a:t>
            </a:r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</a:p>
          <a:p>
            <a:pPr>
              <a:defRPr/>
            </a:pPr>
            <a:r>
              <a:rPr lang="ru-RU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 прямыми содержащими  рёбра куба.</a:t>
            </a:r>
          </a:p>
        </p:txBody>
      </p:sp>
      <p:sp>
        <p:nvSpPr>
          <p:cNvPr id="43045" name="Text Box 37"/>
          <p:cNvSpPr txBox="1">
            <a:spLocks noChangeArrowheads="1"/>
          </p:cNvSpPr>
          <p:nvPr/>
        </p:nvSpPr>
        <p:spPr bwMode="auto">
          <a:xfrm>
            <a:off x="2286000" y="5286375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</a:t>
            </a:r>
          </a:p>
        </p:txBody>
      </p:sp>
      <p:sp>
        <p:nvSpPr>
          <p:cNvPr id="43046" name="Text Box 38"/>
          <p:cNvSpPr txBox="1">
            <a:spLocks noChangeArrowheads="1"/>
          </p:cNvSpPr>
          <p:nvPr/>
        </p:nvSpPr>
        <p:spPr bwMode="auto">
          <a:xfrm>
            <a:off x="3848438" y="1387475"/>
            <a:ext cx="576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Y</a:t>
            </a:r>
            <a:endParaRPr lang="ru-RU" b="1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cxnSp>
        <p:nvCxnSpPr>
          <p:cNvPr id="38" name="Прямая соединительная линия 37"/>
          <p:cNvCxnSpPr>
            <a:cxnSpLocks noChangeShapeType="1"/>
          </p:cNvCxnSpPr>
          <p:nvPr/>
        </p:nvCxnSpPr>
        <p:spPr bwMode="auto">
          <a:xfrm rot="5400000">
            <a:off x="607219" y="2393157"/>
            <a:ext cx="4929187" cy="2000250"/>
          </a:xfrm>
          <a:prstGeom prst="line">
            <a:avLst/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</p:cxnSp>
      <p:cxnSp>
        <p:nvCxnSpPr>
          <p:cNvPr id="40" name="Прямая соединительная линия 39"/>
          <p:cNvCxnSpPr>
            <a:cxnSpLocks noChangeShapeType="1"/>
            <a:stCxn id="11290" idx="0"/>
          </p:cNvCxnSpPr>
          <p:nvPr/>
        </p:nvCxnSpPr>
        <p:spPr bwMode="auto">
          <a:xfrm rot="5400000">
            <a:off x="1962150" y="4546600"/>
            <a:ext cx="1135063" cy="1058863"/>
          </a:xfrm>
          <a:prstGeom prst="line">
            <a:avLst/>
          </a:prstGeom>
          <a:noFill/>
          <a:ln w="28575" algn="ctr">
            <a:solidFill>
              <a:srgbClr val="002060"/>
            </a:solidFill>
            <a:round/>
            <a:headEnd/>
            <a:tailEnd/>
          </a:ln>
        </p:spPr>
      </p:cxnSp>
      <p:cxnSp>
        <p:nvCxnSpPr>
          <p:cNvPr id="42" name="Прямая соединительная линия 41"/>
          <p:cNvCxnSpPr>
            <a:cxnSpLocks noChangeShapeType="1"/>
          </p:cNvCxnSpPr>
          <p:nvPr/>
        </p:nvCxnSpPr>
        <p:spPr bwMode="auto">
          <a:xfrm rot="5400000" flipH="1" flipV="1">
            <a:off x="3321050" y="1820863"/>
            <a:ext cx="785813" cy="1587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276165813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3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3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3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3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3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3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30" grpId="0"/>
      <p:bldP spid="43031" grpId="0"/>
      <p:bldP spid="43032" grpId="0"/>
      <p:bldP spid="43033" grpId="0"/>
      <p:bldP spid="43045" grpId="0"/>
      <p:bldP spid="4304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755650" y="188913"/>
            <a:ext cx="7416800" cy="1008062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50000">
                <a:schemeClr val="bg1"/>
              </a:gs>
              <a:gs pos="100000">
                <a:schemeClr val="accent2"/>
              </a:gs>
            </a:gsLst>
            <a:lin ang="5400000" scaled="1"/>
          </a:gradFill>
          <a:ln w="76200" cmpd="tri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Задача.  Найти точки пересечения прямой М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N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</a:p>
          <a:p>
            <a:pPr>
              <a:defRPr/>
            </a:pP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 прямыми содержащими  рёбра тетраэдра.</a:t>
            </a:r>
          </a:p>
        </p:txBody>
      </p:sp>
      <p:sp>
        <p:nvSpPr>
          <p:cNvPr id="46085" name="Line 5"/>
          <p:cNvSpPr>
            <a:spLocks noChangeShapeType="1"/>
          </p:cNvSpPr>
          <p:nvPr/>
        </p:nvSpPr>
        <p:spPr bwMode="auto">
          <a:xfrm>
            <a:off x="1835150" y="4581525"/>
            <a:ext cx="3529013" cy="93503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46086" name="Line 6"/>
          <p:cNvSpPr>
            <a:spLocks noChangeShapeType="1"/>
          </p:cNvSpPr>
          <p:nvPr/>
        </p:nvSpPr>
        <p:spPr bwMode="auto">
          <a:xfrm>
            <a:off x="1835150" y="4581525"/>
            <a:ext cx="4897438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46087" name="Line 7"/>
          <p:cNvSpPr>
            <a:spLocks noChangeShapeType="1"/>
          </p:cNvSpPr>
          <p:nvPr/>
        </p:nvSpPr>
        <p:spPr bwMode="auto">
          <a:xfrm flipH="1">
            <a:off x="5364163" y="4581525"/>
            <a:ext cx="1368425" cy="93503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46088" name="Line 8"/>
          <p:cNvSpPr>
            <a:spLocks noChangeShapeType="1"/>
          </p:cNvSpPr>
          <p:nvPr/>
        </p:nvSpPr>
        <p:spPr bwMode="auto">
          <a:xfrm flipH="1">
            <a:off x="1835150" y="1557338"/>
            <a:ext cx="2808288" cy="302418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46089" name="Line 9"/>
          <p:cNvSpPr>
            <a:spLocks noChangeShapeType="1"/>
          </p:cNvSpPr>
          <p:nvPr/>
        </p:nvSpPr>
        <p:spPr bwMode="auto">
          <a:xfrm>
            <a:off x="4643438" y="1557338"/>
            <a:ext cx="2089150" cy="302418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46090" name="Line 10"/>
          <p:cNvSpPr>
            <a:spLocks noChangeShapeType="1"/>
          </p:cNvSpPr>
          <p:nvPr/>
        </p:nvSpPr>
        <p:spPr bwMode="auto">
          <a:xfrm>
            <a:off x="4643438" y="1557338"/>
            <a:ext cx="720725" cy="39592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46093" name="Text Box 13"/>
          <p:cNvSpPr txBox="1">
            <a:spLocks noChangeArrowheads="1"/>
          </p:cNvSpPr>
          <p:nvPr/>
        </p:nvSpPr>
        <p:spPr bwMode="auto">
          <a:xfrm>
            <a:off x="1331913" y="4221163"/>
            <a:ext cx="504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b="1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46094" name="Text Box 14"/>
          <p:cNvSpPr txBox="1">
            <a:spLocks noChangeArrowheads="1"/>
          </p:cNvSpPr>
          <p:nvPr/>
        </p:nvSpPr>
        <p:spPr bwMode="auto">
          <a:xfrm>
            <a:off x="6659563" y="4292600"/>
            <a:ext cx="5762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b="1">
                <a:solidFill>
                  <a:srgbClr val="FF0000"/>
                </a:solidFill>
              </a:rPr>
              <a:t>В</a:t>
            </a:r>
          </a:p>
        </p:txBody>
      </p:sp>
      <p:sp>
        <p:nvSpPr>
          <p:cNvPr id="46095" name="Text Box 15"/>
          <p:cNvSpPr txBox="1">
            <a:spLocks noChangeArrowheads="1"/>
          </p:cNvSpPr>
          <p:nvPr/>
        </p:nvSpPr>
        <p:spPr bwMode="auto">
          <a:xfrm>
            <a:off x="5292725" y="5373688"/>
            <a:ext cx="5762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b="1">
                <a:solidFill>
                  <a:srgbClr val="FF0000"/>
                </a:solidFill>
              </a:rPr>
              <a:t>С</a:t>
            </a:r>
          </a:p>
        </p:txBody>
      </p:sp>
      <p:sp>
        <p:nvSpPr>
          <p:cNvPr id="46096" name="Text Box 16"/>
          <p:cNvSpPr txBox="1">
            <a:spLocks noChangeArrowheads="1"/>
          </p:cNvSpPr>
          <p:nvPr/>
        </p:nvSpPr>
        <p:spPr bwMode="auto">
          <a:xfrm>
            <a:off x="4572000" y="1268413"/>
            <a:ext cx="5762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FF0000"/>
                </a:solidFill>
              </a:rPr>
              <a:t>D</a:t>
            </a:r>
            <a:endParaRPr lang="ru-RU" b="1">
              <a:solidFill>
                <a:srgbClr val="FF0000"/>
              </a:solidFill>
            </a:endParaRPr>
          </a:p>
        </p:txBody>
      </p:sp>
      <p:sp>
        <p:nvSpPr>
          <p:cNvPr id="46097" name="Text Box 17"/>
          <p:cNvSpPr txBox="1">
            <a:spLocks noChangeArrowheads="1"/>
          </p:cNvSpPr>
          <p:nvPr/>
        </p:nvSpPr>
        <p:spPr bwMode="auto">
          <a:xfrm>
            <a:off x="5285951" y="2481247"/>
            <a:ext cx="1008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b="1" dirty="0">
                <a:solidFill>
                  <a:schemeClr val="accent2"/>
                </a:solidFill>
                <a:cs typeface="Times New Roman" pitchFamily="18" charset="0"/>
              </a:rPr>
              <a:t>•</a:t>
            </a:r>
            <a:r>
              <a:rPr lang="ru-RU" b="1" dirty="0">
                <a:solidFill>
                  <a:schemeClr val="accent2"/>
                </a:solidFill>
              </a:rPr>
              <a:t>М</a:t>
            </a:r>
          </a:p>
        </p:txBody>
      </p:sp>
      <p:sp>
        <p:nvSpPr>
          <p:cNvPr id="46098" name="Text Box 18"/>
          <p:cNvSpPr txBox="1">
            <a:spLocks noChangeArrowheads="1"/>
          </p:cNvSpPr>
          <p:nvPr/>
        </p:nvSpPr>
        <p:spPr bwMode="auto">
          <a:xfrm>
            <a:off x="4680743" y="3933825"/>
            <a:ext cx="7921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 dirty="0">
                <a:solidFill>
                  <a:schemeClr val="accent2"/>
                </a:solidFill>
              </a:rPr>
              <a:t>N </a:t>
            </a:r>
            <a:r>
              <a:rPr lang="en-US" b="1" dirty="0">
                <a:solidFill>
                  <a:schemeClr val="accent2"/>
                </a:solidFill>
                <a:cs typeface="Times New Roman" pitchFamily="18" charset="0"/>
              </a:rPr>
              <a:t>•</a:t>
            </a:r>
          </a:p>
        </p:txBody>
      </p:sp>
      <p:sp>
        <p:nvSpPr>
          <p:cNvPr id="46102" name="Line 22"/>
          <p:cNvSpPr>
            <a:spLocks noChangeShapeType="1"/>
          </p:cNvSpPr>
          <p:nvPr/>
        </p:nvSpPr>
        <p:spPr bwMode="auto">
          <a:xfrm flipH="1">
            <a:off x="4643438" y="1557338"/>
            <a:ext cx="1008062" cy="4967287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46103" name="Line 23"/>
          <p:cNvSpPr>
            <a:spLocks noChangeShapeType="1"/>
          </p:cNvSpPr>
          <p:nvPr/>
        </p:nvSpPr>
        <p:spPr bwMode="auto">
          <a:xfrm>
            <a:off x="4643438" y="1557338"/>
            <a:ext cx="720725" cy="3959225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46104" name="Line 24"/>
          <p:cNvSpPr>
            <a:spLocks noChangeShapeType="1"/>
          </p:cNvSpPr>
          <p:nvPr/>
        </p:nvSpPr>
        <p:spPr bwMode="auto">
          <a:xfrm>
            <a:off x="4643438" y="1557338"/>
            <a:ext cx="2089150" cy="3024187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46105" name="Line 25"/>
          <p:cNvSpPr>
            <a:spLocks noChangeShapeType="1"/>
          </p:cNvSpPr>
          <p:nvPr/>
        </p:nvSpPr>
        <p:spPr bwMode="auto">
          <a:xfrm flipH="1">
            <a:off x="5364163" y="4581525"/>
            <a:ext cx="1368425" cy="935038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46106" name="Line 26"/>
          <p:cNvSpPr>
            <a:spLocks noChangeShapeType="1"/>
          </p:cNvSpPr>
          <p:nvPr/>
        </p:nvSpPr>
        <p:spPr bwMode="auto">
          <a:xfrm flipH="1" flipV="1">
            <a:off x="4643438" y="1557338"/>
            <a:ext cx="720725" cy="39592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46107" name="Line 27"/>
          <p:cNvSpPr>
            <a:spLocks noChangeShapeType="1"/>
          </p:cNvSpPr>
          <p:nvPr/>
        </p:nvSpPr>
        <p:spPr bwMode="auto">
          <a:xfrm>
            <a:off x="4643438" y="1557338"/>
            <a:ext cx="2089150" cy="302418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46108" name="Line 28"/>
          <p:cNvSpPr>
            <a:spLocks noChangeShapeType="1"/>
          </p:cNvSpPr>
          <p:nvPr/>
        </p:nvSpPr>
        <p:spPr bwMode="auto">
          <a:xfrm flipH="1">
            <a:off x="5364163" y="4581525"/>
            <a:ext cx="1368425" cy="93503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46109" name="Line 29"/>
          <p:cNvSpPr>
            <a:spLocks noChangeShapeType="1"/>
          </p:cNvSpPr>
          <p:nvPr/>
        </p:nvSpPr>
        <p:spPr bwMode="auto">
          <a:xfrm flipH="1">
            <a:off x="4140200" y="3644900"/>
            <a:ext cx="4033838" cy="2663825"/>
          </a:xfrm>
          <a:prstGeom prst="line">
            <a:avLst/>
          </a:prstGeom>
          <a:noFill/>
          <a:ln w="28575">
            <a:solidFill>
              <a:srgbClr val="00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46110" name="Text Box 30"/>
          <p:cNvSpPr txBox="1">
            <a:spLocks noChangeArrowheads="1"/>
          </p:cNvSpPr>
          <p:nvPr/>
        </p:nvSpPr>
        <p:spPr bwMode="auto">
          <a:xfrm>
            <a:off x="4643438" y="5805488"/>
            <a:ext cx="5762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 b="1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X</a:t>
            </a:r>
            <a:endParaRPr lang="ru-RU" sz="2000" b="1">
              <a:solidFill>
                <a:srgbClr val="0099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1181386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000"/>
                                        <p:tgtEl>
                                          <p:spTgt spid="46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3000"/>
                                        <p:tgtEl>
                                          <p:spTgt spid="46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3000"/>
                                        <p:tgtEl>
                                          <p:spTgt spid="46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46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2000"/>
                                        <p:tgtEl>
                                          <p:spTgt spid="46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2000"/>
                                        <p:tgtEl>
                                          <p:spTgt spid="46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2000"/>
                                        <p:tgtEl>
                                          <p:spTgt spid="46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2000"/>
                                        <p:tgtEl>
                                          <p:spTgt spid="46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4" grpId="0" animBg="1"/>
      <p:bldP spid="46085" grpId="0" animBg="1"/>
      <p:bldP spid="46086" grpId="0" animBg="1"/>
      <p:bldP spid="46087" grpId="0" animBg="1"/>
      <p:bldP spid="46088" grpId="0" animBg="1"/>
      <p:bldP spid="46089" grpId="0" animBg="1"/>
      <p:bldP spid="46090" grpId="0" animBg="1"/>
      <p:bldP spid="46093" grpId="0"/>
      <p:bldP spid="46094" grpId="0"/>
      <p:bldP spid="46095" grpId="0"/>
      <p:bldP spid="46096" grpId="0"/>
      <p:bldP spid="46097" grpId="0"/>
      <p:bldP spid="46098" grpId="0"/>
      <p:bldP spid="46102" grpId="0" animBg="1"/>
      <p:bldP spid="46103" grpId="0" animBg="1"/>
      <p:bldP spid="46104" grpId="0" animBg="1"/>
      <p:bldP spid="46105" grpId="0" animBg="1"/>
      <p:bldP spid="46106" grpId="0" animBg="1"/>
      <p:bldP spid="46107" grpId="0" animBg="1"/>
      <p:bldP spid="46108" grpId="0" animBg="1"/>
      <p:bldP spid="46109" grpId="0" animBg="1"/>
      <p:bldP spid="4611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839</TotalTime>
  <Words>428</Words>
  <Application>Microsoft Office PowerPoint</Application>
  <PresentationFormat>Экран (4:3)</PresentationFormat>
  <Paragraphs>114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Аксиомы стереометрии и следствия из них</vt:lpstr>
      <vt:lpstr>Аксиомы стереометрии</vt:lpstr>
      <vt:lpstr>Аксиомы стереометрии</vt:lpstr>
      <vt:lpstr>Аксиомы стереометрии</vt:lpstr>
      <vt:lpstr>Следствия из аксиом стереометрии</vt:lpstr>
      <vt:lpstr>Презентация PowerPoint</vt:lpstr>
      <vt:lpstr>Презентация PowerPoint</vt:lpstr>
      <vt:lpstr>Презентация PowerPoint</vt:lpstr>
      <vt:lpstr>Презентация PowerPoint</vt:lpstr>
      <vt:lpstr>Самостоятельная работа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Аксиомы стереометрии и следствия из них</dc:title>
  <dc:creator>Чагина Ю. А.</dc:creator>
  <cp:lastModifiedBy>user</cp:lastModifiedBy>
  <cp:revision>97</cp:revision>
  <dcterms:created xsi:type="dcterms:W3CDTF">2015-07-11T10:44:59Z</dcterms:created>
  <dcterms:modified xsi:type="dcterms:W3CDTF">2020-09-29T16:10:51Z</dcterms:modified>
</cp:coreProperties>
</file>