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71" r:id="rId16"/>
    <p:sldId id="273" r:id="rId17"/>
    <p:sldId id="272" r:id="rId18"/>
    <p:sldId id="274" r:id="rId19"/>
    <p:sldId id="275" r:id="rId20"/>
    <p:sldId id="276" r:id="rId21"/>
    <p:sldId id="277"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21978757-F93D-4587-986C-E81BDBF41370}" type="datetimeFigureOut">
              <a:rPr lang="ru-RU" smtClean="0"/>
              <a:pPr/>
              <a:t>25.11.2020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6D2C6C9-63F8-4479-8EAA-E3FF459FF7B3}" type="slidenum">
              <a:rPr lang="ru-RU" smtClean="0"/>
              <a:pPr/>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21978757-F93D-4587-986C-E81BDBF41370}" type="datetimeFigureOut">
              <a:rPr lang="ru-RU" smtClean="0"/>
              <a:pPr/>
              <a:t>25.11.2020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6D2C6C9-63F8-4479-8EAA-E3FF459FF7B3}"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21978757-F93D-4587-986C-E81BDBF41370}" type="datetimeFigureOut">
              <a:rPr lang="ru-RU" smtClean="0"/>
              <a:pPr/>
              <a:t>25.11.2020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6D2C6C9-63F8-4479-8EAA-E3FF459FF7B3}"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1978757-F93D-4587-986C-E81BDBF41370}" type="datetimeFigureOut">
              <a:rPr lang="ru-RU" smtClean="0"/>
              <a:pPr/>
              <a:t>25.11.2020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6D2C6C9-63F8-4479-8EAA-E3FF459FF7B3}"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1978757-F93D-4587-986C-E81BDBF41370}" type="datetimeFigureOut">
              <a:rPr lang="ru-RU" smtClean="0"/>
              <a:pPr/>
              <a:t>25.11.2020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6D2C6C9-63F8-4479-8EAA-E3FF459FF7B3}"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1978757-F93D-4587-986C-E81BDBF41370}" type="datetimeFigureOut">
              <a:rPr lang="ru-RU" smtClean="0"/>
              <a:pPr/>
              <a:t>25.11.2020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6D2C6C9-63F8-4479-8EAA-E3FF459FF7B3}"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21978757-F93D-4587-986C-E81BDBF41370}" type="datetimeFigureOut">
              <a:rPr lang="ru-RU" smtClean="0"/>
              <a:pPr/>
              <a:t>25.11.2020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6D2C6C9-63F8-4479-8EAA-E3FF459FF7B3}" type="slidenum">
              <a:rPr lang="ru-RU" smtClean="0"/>
              <a:pPr/>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21978757-F93D-4587-986C-E81BDBF41370}" type="datetimeFigureOut">
              <a:rPr lang="ru-RU" smtClean="0"/>
              <a:pPr/>
              <a:t>25.11.2020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6D2C6C9-63F8-4479-8EAA-E3FF459FF7B3}"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978757-F93D-4587-986C-E81BDBF41370}" type="datetimeFigureOut">
              <a:rPr lang="ru-RU" smtClean="0"/>
              <a:pPr/>
              <a:t>25.11.2020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6D2C6C9-63F8-4479-8EAA-E3FF459FF7B3}"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21978757-F93D-4587-986C-E81BDBF41370}" type="datetimeFigureOut">
              <a:rPr lang="ru-RU" smtClean="0"/>
              <a:pPr/>
              <a:t>25.11.2020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6D2C6C9-63F8-4479-8EAA-E3FF459FF7B3}"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21978757-F93D-4587-986C-E81BDBF41370}" type="datetimeFigureOut">
              <a:rPr lang="ru-RU" smtClean="0"/>
              <a:pPr/>
              <a:t>25.11.2020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6D2C6C9-63F8-4479-8EAA-E3FF459FF7B3}" type="slidenum">
              <a:rPr lang="ru-RU" smtClean="0"/>
              <a:pPr/>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21978757-F93D-4587-986C-E81BDBF41370}" type="datetimeFigureOut">
              <a:rPr lang="ru-RU" smtClean="0"/>
              <a:pPr/>
              <a:t>25.11.2020</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36D2C6C9-63F8-4479-8EAA-E3FF459FF7B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71472" y="142852"/>
            <a:ext cx="8284495" cy="1714512"/>
          </a:xfrm>
        </p:spPr>
        <p:txBody>
          <a:bodyPr/>
          <a:lstStyle/>
          <a:p>
            <a:pPr marL="0" indent="0">
              <a:buNone/>
            </a:pPr>
            <a:r>
              <a:rPr lang="ru-RU" dirty="0" smtClean="0"/>
              <a:t/>
            </a:r>
            <a:br>
              <a:rPr lang="ru-RU" dirty="0" smtClean="0"/>
            </a:br>
            <a:r>
              <a:rPr lang="ru-RU" dirty="0" smtClean="0"/>
              <a:t/>
            </a:r>
            <a:br>
              <a:rPr lang="ru-RU" dirty="0" smtClean="0"/>
            </a:br>
            <a:r>
              <a:rPr lang="ru-RU" dirty="0" smtClean="0"/>
              <a:t/>
            </a:r>
            <a:br>
              <a:rPr lang="ru-RU" dirty="0" smtClean="0"/>
            </a:br>
            <a:r>
              <a:rPr lang="ru-RU" dirty="0" smtClean="0"/>
              <a:t>Биологически активные добавки. Рацион питания.</a:t>
            </a:r>
            <a:endParaRPr lang="ru-RU" dirty="0"/>
          </a:p>
        </p:txBody>
      </p:sp>
    </p:spTree>
    <p:extLst>
      <p:ext uri="{BB962C8B-B14F-4D97-AF65-F5344CB8AC3E}">
        <p14:creationId xmlns:p14="http://schemas.microsoft.com/office/powerpoint/2010/main" xmlns="" val="26190264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233" y="13111"/>
            <a:ext cx="9144000" cy="824304"/>
          </a:xfrm>
        </p:spPr>
        <p:txBody>
          <a:bodyPr/>
          <a:lstStyle/>
          <a:p>
            <a:pPr algn="l"/>
            <a:r>
              <a:rPr lang="ru-RU" sz="5400" dirty="0" smtClean="0"/>
              <a:t>Витамин В3</a:t>
            </a:r>
            <a:endParaRPr lang="ru-RU" sz="5400" dirty="0"/>
          </a:p>
        </p:txBody>
      </p:sp>
      <p:sp>
        <p:nvSpPr>
          <p:cNvPr id="3" name="Текст 2"/>
          <p:cNvSpPr>
            <a:spLocks noGrp="1"/>
          </p:cNvSpPr>
          <p:nvPr>
            <p:ph type="body" idx="1"/>
          </p:nvPr>
        </p:nvSpPr>
        <p:spPr>
          <a:xfrm>
            <a:off x="0" y="908721"/>
            <a:ext cx="9144000" cy="1440160"/>
          </a:xfrm>
        </p:spPr>
        <p:txBody>
          <a:bodyPr/>
          <a:lstStyle/>
          <a:p>
            <a:pPr algn="l"/>
            <a:r>
              <a:rPr lang="ru-RU" dirty="0" err="1"/>
              <a:t>Никотинамид</a:t>
            </a:r>
            <a:r>
              <a:rPr lang="ru-RU" dirty="0"/>
              <a:t> (витамин В3) участвует в процессах тканевого дыхания, жирового и углеводного обмена, снижает уровень холестерина в крови, улучшает кровообращение, предотвращает диабет, применяется при лечении артритов. </a:t>
            </a:r>
          </a:p>
        </p:txBody>
      </p:sp>
      <p:pic>
        <p:nvPicPr>
          <p:cNvPr id="6147"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444208" y="2564904"/>
            <a:ext cx="1885950" cy="3333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130151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3110"/>
            <a:ext cx="9144000" cy="895609"/>
          </a:xfrm>
        </p:spPr>
        <p:txBody>
          <a:bodyPr/>
          <a:lstStyle/>
          <a:p>
            <a:pPr algn="l"/>
            <a:r>
              <a:rPr lang="ru-RU" sz="5400" dirty="0" smtClean="0"/>
              <a:t>Витамин В5</a:t>
            </a:r>
            <a:endParaRPr lang="ru-RU" sz="5400" dirty="0"/>
          </a:p>
        </p:txBody>
      </p:sp>
      <p:sp>
        <p:nvSpPr>
          <p:cNvPr id="3" name="Текст 2"/>
          <p:cNvSpPr>
            <a:spLocks noGrp="1"/>
          </p:cNvSpPr>
          <p:nvPr>
            <p:ph type="body" idx="1"/>
          </p:nvPr>
        </p:nvSpPr>
        <p:spPr>
          <a:xfrm>
            <a:off x="0" y="980729"/>
            <a:ext cx="9144000" cy="1800200"/>
          </a:xfrm>
        </p:spPr>
        <p:txBody>
          <a:bodyPr/>
          <a:lstStyle/>
          <a:p>
            <a:pPr algn="l"/>
            <a:r>
              <a:rPr lang="ru-RU" dirty="0"/>
              <a:t>Пантотеновая кислота (витамин В5) в качестве кофермента принимает участие в обмене аминокислот и белков, в работе </a:t>
            </a:r>
            <a:r>
              <a:rPr lang="ru-RU" dirty="0" err="1"/>
              <a:t>нейромедиаторов</a:t>
            </a:r>
            <a:r>
              <a:rPr lang="ru-RU" dirty="0"/>
              <a:t> – веществ, необходимых для нормального функционирования центральной нервной системы (ЦНС), обеспечивая ее глюкозой, обладает успокаивающим и антистрессовым действием. </a:t>
            </a:r>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11560" y="3189294"/>
            <a:ext cx="2304256" cy="22796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940152" y="2996952"/>
            <a:ext cx="2664296" cy="26642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909687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12" y="0"/>
            <a:ext cx="9144000" cy="968320"/>
          </a:xfrm>
        </p:spPr>
        <p:txBody>
          <a:bodyPr/>
          <a:lstStyle/>
          <a:p>
            <a:pPr algn="l"/>
            <a:r>
              <a:rPr lang="ru-RU" sz="5400" dirty="0" smtClean="0"/>
              <a:t>Витамин В6</a:t>
            </a:r>
            <a:endParaRPr lang="ru-RU" sz="5400" dirty="0"/>
          </a:p>
        </p:txBody>
      </p:sp>
      <p:sp>
        <p:nvSpPr>
          <p:cNvPr id="3" name="Текст 2"/>
          <p:cNvSpPr>
            <a:spLocks noGrp="1"/>
          </p:cNvSpPr>
          <p:nvPr>
            <p:ph type="body" idx="1"/>
          </p:nvPr>
        </p:nvSpPr>
        <p:spPr>
          <a:xfrm>
            <a:off x="0" y="1052737"/>
            <a:ext cx="9144000" cy="2376264"/>
          </a:xfrm>
        </p:spPr>
        <p:txBody>
          <a:bodyPr/>
          <a:lstStyle/>
          <a:p>
            <a:pPr algn="l"/>
            <a:r>
              <a:rPr lang="ru-RU" dirty="0"/>
              <a:t>Фолиевая кислота (витамин В6) регулирует синтез аминокислот, нуклеиновых кислот и нуклеотидов для нормального формирования генов, необходима для образования эритроцитов, а также формирования нервной ткани в период внутриутробного развития, незаменима для процессов роста, стимулирует синтез белков, образование нервных клеток и эритроцитов, рост организма, особенно детского, улучшает память. </a:t>
            </a:r>
          </a:p>
        </p:txBody>
      </p:sp>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000496" y="3286124"/>
            <a:ext cx="4381500" cy="32861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220"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571604" y="3571876"/>
            <a:ext cx="1238250" cy="2381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8965130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896312"/>
          </a:xfrm>
        </p:spPr>
        <p:txBody>
          <a:bodyPr/>
          <a:lstStyle/>
          <a:p>
            <a:pPr algn="l"/>
            <a:r>
              <a:rPr lang="ru-RU" sz="5400" dirty="0" smtClean="0"/>
              <a:t>Витамин Н</a:t>
            </a:r>
            <a:endParaRPr lang="ru-RU" sz="5400" dirty="0"/>
          </a:p>
        </p:txBody>
      </p:sp>
      <p:sp>
        <p:nvSpPr>
          <p:cNvPr id="3" name="Текст 2"/>
          <p:cNvSpPr>
            <a:spLocks noGrp="1"/>
          </p:cNvSpPr>
          <p:nvPr>
            <p:ph type="body" idx="1"/>
          </p:nvPr>
        </p:nvSpPr>
        <p:spPr>
          <a:xfrm>
            <a:off x="0" y="980729"/>
            <a:ext cx="9144000" cy="1584176"/>
          </a:xfrm>
        </p:spPr>
        <p:txBody>
          <a:bodyPr/>
          <a:lstStyle/>
          <a:p>
            <a:pPr algn="l"/>
            <a:r>
              <a:rPr lang="ru-RU" dirty="0" smtClean="0"/>
              <a:t>Биотин </a:t>
            </a:r>
            <a:r>
              <a:rPr lang="ru-RU" dirty="0"/>
              <a:t>(витамин Н) играет важную роль в обменных процессах углеводов и жиров, регулирует работу печени и поджелудочной железы, оберегая организм от диабета, обеспечивает нормальную функцию сосудов и слизистой оболочки кишечника, укрепляет ногти и волосы.</a:t>
            </a:r>
          </a:p>
        </p:txBody>
      </p:sp>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860032" y="2804170"/>
            <a:ext cx="4053830" cy="40538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8783710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896312"/>
          </a:xfrm>
        </p:spPr>
        <p:txBody>
          <a:bodyPr/>
          <a:lstStyle/>
          <a:p>
            <a:pPr algn="l"/>
            <a:r>
              <a:rPr lang="ru-RU" sz="5400" dirty="0" smtClean="0"/>
              <a:t>Витамин С</a:t>
            </a:r>
            <a:endParaRPr lang="ru-RU" sz="5400" dirty="0"/>
          </a:p>
        </p:txBody>
      </p:sp>
      <p:sp>
        <p:nvSpPr>
          <p:cNvPr id="3" name="Текст 2"/>
          <p:cNvSpPr>
            <a:spLocks noGrp="1"/>
          </p:cNvSpPr>
          <p:nvPr>
            <p:ph type="body" idx="1"/>
          </p:nvPr>
        </p:nvSpPr>
        <p:spPr>
          <a:xfrm>
            <a:off x="0" y="1052737"/>
            <a:ext cx="9144000" cy="2160240"/>
          </a:xfrm>
        </p:spPr>
        <p:txBody>
          <a:bodyPr/>
          <a:lstStyle/>
          <a:p>
            <a:pPr algn="l"/>
            <a:r>
              <a:rPr lang="ru-RU" dirty="0"/>
              <a:t>Аскорбиновая кислота (витамин С) обеспечивает образование и регенерацию соединительной ткани (кожа, слизистые, сосуды, кровь, связки, хрящи и др.), замедляет процессы старения, защищает организм от аллергических реакций и укрепляет иммунитет, способствует усвоению железа и фолиевой кислоты, способствует выработке гормонов роста и стресса (адреналина), регулирует функцию половых гормонов.</a:t>
            </a:r>
          </a:p>
        </p:txBody>
      </p:sp>
      <p:pic>
        <p:nvPicPr>
          <p:cNvPr id="11267" name="Picture 3" descr="C:\Users\Карина\Desktop\01labvvju1219348629[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771576" y="3047560"/>
            <a:ext cx="3342456" cy="2506842"/>
          </a:xfrm>
          <a:prstGeom prst="rect">
            <a:avLst/>
          </a:prstGeom>
          <a:noFill/>
          <a:extLst>
            <a:ext uri="{909E8E84-426E-40DD-AFC4-6F175D3DCCD1}">
              <a14:hiddenFill xmlns:a14="http://schemas.microsoft.com/office/drawing/2010/main" xmlns="">
                <a:solidFill>
                  <a:srgbClr val="FFFFFF"/>
                </a:solidFill>
              </a14:hiddenFill>
            </a:ext>
          </a:extLst>
        </p:spPr>
      </p:pic>
      <p:pic>
        <p:nvPicPr>
          <p:cNvPr id="11268"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533775" y="3284984"/>
            <a:ext cx="2076450" cy="3333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5740283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88640"/>
            <a:ext cx="9144000" cy="896312"/>
          </a:xfrm>
        </p:spPr>
        <p:txBody>
          <a:bodyPr/>
          <a:lstStyle/>
          <a:p>
            <a:pPr algn="l"/>
            <a:r>
              <a:rPr lang="ru-RU" sz="3200" dirty="0"/>
              <a:t>При использовании </a:t>
            </a:r>
            <a:r>
              <a:rPr lang="ru-RU" sz="3200" dirty="0" err="1"/>
              <a:t>БАДов</a:t>
            </a:r>
            <a:r>
              <a:rPr lang="ru-RU" sz="3200" dirty="0"/>
              <a:t> следует придерживаться определенных правил.</a:t>
            </a:r>
          </a:p>
        </p:txBody>
      </p:sp>
      <p:sp>
        <p:nvSpPr>
          <p:cNvPr id="3" name="Текст 2"/>
          <p:cNvSpPr>
            <a:spLocks noGrp="1"/>
          </p:cNvSpPr>
          <p:nvPr>
            <p:ph type="body" idx="1"/>
          </p:nvPr>
        </p:nvSpPr>
        <p:spPr>
          <a:xfrm>
            <a:off x="0" y="1124745"/>
            <a:ext cx="9144000" cy="3600400"/>
          </a:xfrm>
        </p:spPr>
        <p:txBody>
          <a:bodyPr/>
          <a:lstStyle/>
          <a:p>
            <a:pPr marL="457200" indent="-457200" algn="l">
              <a:buAutoNum type="arabicPeriod"/>
            </a:pPr>
            <a:r>
              <a:rPr lang="ru-RU" dirty="0" smtClean="0"/>
              <a:t>Практически </a:t>
            </a:r>
            <a:r>
              <a:rPr lang="ru-RU" dirty="0"/>
              <a:t>здоровым людям, которые употребляют </a:t>
            </a:r>
            <a:r>
              <a:rPr lang="ru-RU" dirty="0" err="1"/>
              <a:t>БАДы</a:t>
            </a:r>
            <a:r>
              <a:rPr lang="ru-RU" dirty="0"/>
              <a:t> с целью профилактики, предпочтение следует отдавать </a:t>
            </a:r>
            <a:r>
              <a:rPr lang="ru-RU" dirty="0" err="1" smtClean="0"/>
              <a:t>нутрицевтикам</a:t>
            </a:r>
            <a:r>
              <a:rPr lang="ru-RU" dirty="0" smtClean="0"/>
              <a:t>.</a:t>
            </a:r>
          </a:p>
          <a:p>
            <a:pPr marL="457200" indent="-457200" algn="l">
              <a:buAutoNum type="arabicPeriod"/>
            </a:pPr>
            <a:r>
              <a:rPr lang="ru-RU" dirty="0"/>
              <a:t>При состояниях «предболезни» с целью профилактики прогрессирования нарушения обмена веществ </a:t>
            </a:r>
            <a:r>
              <a:rPr lang="ru-RU" dirty="0" err="1"/>
              <a:t>БАДы</a:t>
            </a:r>
            <a:r>
              <a:rPr lang="ru-RU" dirty="0"/>
              <a:t> используют на фоне диетических рекомендаций</a:t>
            </a:r>
            <a:r>
              <a:rPr lang="ru-RU" dirty="0" smtClean="0"/>
              <a:t>.</a:t>
            </a:r>
          </a:p>
          <a:p>
            <a:pPr marL="457200" indent="-457200" algn="l">
              <a:buAutoNum type="arabicPeriod"/>
            </a:pPr>
            <a:r>
              <a:rPr lang="ru-RU" dirty="0"/>
              <a:t>Больным </a:t>
            </a:r>
            <a:r>
              <a:rPr lang="ru-RU" dirty="0" err="1"/>
              <a:t>БАДы</a:t>
            </a:r>
            <a:r>
              <a:rPr lang="ru-RU" dirty="0"/>
              <a:t> назначают только после полного медицинского обследования и консультации с врачом-специалистом. </a:t>
            </a:r>
            <a:endParaRPr lang="ru-RU" dirty="0" smtClean="0"/>
          </a:p>
          <a:p>
            <a:pPr marL="457200" indent="-457200" algn="l">
              <a:buAutoNum type="arabicPeriod"/>
            </a:pPr>
            <a:r>
              <a:rPr lang="ru-RU" dirty="0"/>
              <a:t>Распространителям </a:t>
            </a:r>
            <a:r>
              <a:rPr lang="ru-RU" dirty="0" err="1"/>
              <a:t>БАДов</a:t>
            </a:r>
            <a:r>
              <a:rPr lang="ru-RU" dirty="0"/>
              <a:t>, даже с медицинским образованием, не следует ориентироваться на свой собственный опыт и пытаться лечить больного только пищевыми </a:t>
            </a:r>
            <a:r>
              <a:rPr lang="ru-RU" dirty="0" smtClean="0"/>
              <a:t>добавками.</a:t>
            </a:r>
            <a:endParaRPr lang="ru-RU" dirty="0"/>
          </a:p>
        </p:txBody>
      </p:sp>
    </p:spTree>
    <p:extLst>
      <p:ext uri="{BB962C8B-B14F-4D97-AF65-F5344CB8AC3E}">
        <p14:creationId xmlns:p14="http://schemas.microsoft.com/office/powerpoint/2010/main" xmlns="" val="28062531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0" y="357166"/>
            <a:ext cx="9144000" cy="1143000"/>
          </a:xfrm>
        </p:spPr>
        <p:txBody>
          <a:bodyPr/>
          <a:lstStyle/>
          <a:p>
            <a:pPr algn="l"/>
            <a:r>
              <a:rPr lang="ru-RU" sz="3600" dirty="0"/>
              <a:t>Свойства минералов, входящих в </a:t>
            </a:r>
            <a:r>
              <a:rPr lang="ru-RU" sz="3600" dirty="0" err="1"/>
              <a:t>БАДы</a:t>
            </a:r>
            <a:endParaRPr lang="ru-RU" sz="3600" dirty="0"/>
          </a:p>
        </p:txBody>
      </p:sp>
      <p:pic>
        <p:nvPicPr>
          <p:cNvPr id="8195"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857488" y="1928802"/>
            <a:ext cx="3688387" cy="380434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7613041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92" y="0"/>
            <a:ext cx="9144000" cy="1040328"/>
          </a:xfrm>
        </p:spPr>
        <p:txBody>
          <a:bodyPr/>
          <a:lstStyle/>
          <a:p>
            <a:pPr marL="0" indent="0" algn="l">
              <a:buNone/>
            </a:pPr>
            <a:r>
              <a:rPr lang="ru-RU" sz="5400" dirty="0" smtClean="0"/>
              <a:t>Цинк</a:t>
            </a:r>
            <a:endParaRPr lang="ru-RU" sz="5400" dirty="0"/>
          </a:p>
        </p:txBody>
      </p:sp>
      <p:sp>
        <p:nvSpPr>
          <p:cNvPr id="3" name="Текст 2"/>
          <p:cNvSpPr>
            <a:spLocks noGrp="1"/>
          </p:cNvSpPr>
          <p:nvPr>
            <p:ph type="body" idx="1"/>
          </p:nvPr>
        </p:nvSpPr>
        <p:spPr>
          <a:xfrm>
            <a:off x="0" y="1124744"/>
            <a:ext cx="9144000" cy="4680520"/>
          </a:xfrm>
        </p:spPr>
        <p:txBody>
          <a:bodyPr/>
          <a:lstStyle/>
          <a:p>
            <a:pPr algn="l"/>
            <a:r>
              <a:rPr lang="ru-RU" dirty="0"/>
              <a:t>Цинк участвует в регуляции обмена белков, жиров и углеводов, гормонов, в том числе </a:t>
            </a:r>
            <a:r>
              <a:rPr lang="ru-RU" dirty="0" smtClean="0"/>
              <a:t>половых</a:t>
            </a:r>
            <a:r>
              <a:rPr lang="ru-RU" dirty="0"/>
              <a:t>, а также в процессах, обеспечивающих иммунитет</a:t>
            </a:r>
            <a:r>
              <a:rPr lang="ru-RU" dirty="0" smtClean="0"/>
              <a:t>.</a:t>
            </a:r>
          </a:p>
          <a:p>
            <a:pPr algn="l"/>
            <a:r>
              <a:rPr lang="ru-RU" dirty="0" smtClean="0"/>
              <a:t> </a:t>
            </a:r>
          </a:p>
          <a:p>
            <a:pPr algn="l"/>
            <a:endParaRPr lang="ru-RU" dirty="0"/>
          </a:p>
          <a:p>
            <a:pPr algn="l"/>
            <a:endParaRPr lang="ru-RU" dirty="0" smtClean="0"/>
          </a:p>
          <a:p>
            <a:pPr algn="l"/>
            <a:r>
              <a:rPr lang="ru-RU" sz="5400" b="1" dirty="0" smtClean="0"/>
              <a:t>Железо</a:t>
            </a:r>
          </a:p>
          <a:p>
            <a:pPr algn="l"/>
            <a:r>
              <a:rPr lang="ru-RU" dirty="0"/>
              <a:t>Железо регулирует образование гемоглобина, обеспечивая нормальный перенос кислорода в ткани в составе эритроцитов. </a:t>
            </a:r>
          </a:p>
        </p:txBody>
      </p:sp>
      <p:pic>
        <p:nvPicPr>
          <p:cNvPr id="5123"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580112" y="1772816"/>
            <a:ext cx="1238250" cy="20669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031732" y="4509120"/>
            <a:ext cx="2095500" cy="2353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9313630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5133"/>
            <a:ext cx="9144000" cy="1037603"/>
          </a:xfrm>
        </p:spPr>
        <p:txBody>
          <a:bodyPr/>
          <a:lstStyle/>
          <a:p>
            <a:pPr marL="0" indent="0" algn="l">
              <a:buNone/>
            </a:pPr>
            <a:r>
              <a:rPr lang="ru-RU" sz="5400" dirty="0" smtClean="0"/>
              <a:t>Фосфор и Кальций</a:t>
            </a:r>
            <a:endParaRPr lang="ru-RU" sz="5400" dirty="0"/>
          </a:p>
        </p:txBody>
      </p:sp>
      <p:sp>
        <p:nvSpPr>
          <p:cNvPr id="3" name="Текст 2"/>
          <p:cNvSpPr>
            <a:spLocks noGrp="1"/>
          </p:cNvSpPr>
          <p:nvPr>
            <p:ph type="body" idx="1"/>
          </p:nvPr>
        </p:nvSpPr>
        <p:spPr>
          <a:xfrm>
            <a:off x="0" y="1124744"/>
            <a:ext cx="9144000" cy="4318227"/>
          </a:xfrm>
        </p:spPr>
        <p:txBody>
          <a:bodyPr/>
          <a:lstStyle/>
          <a:p>
            <a:pPr algn="l"/>
            <a:r>
              <a:rPr lang="ru-RU" dirty="0"/>
              <a:t>Фосфор и кальций обеспечивают формирование и функцию костной ткани. </a:t>
            </a:r>
            <a:endParaRPr lang="ru-RU" dirty="0" smtClean="0"/>
          </a:p>
          <a:p>
            <a:pPr algn="l"/>
            <a:endParaRPr lang="ru-RU" dirty="0"/>
          </a:p>
          <a:p>
            <a:pPr algn="l"/>
            <a:endParaRPr lang="ru-RU" dirty="0" smtClean="0"/>
          </a:p>
          <a:p>
            <a:pPr algn="l"/>
            <a:endParaRPr lang="ru-RU" dirty="0"/>
          </a:p>
          <a:p>
            <a:pPr algn="l"/>
            <a:r>
              <a:rPr lang="ru-RU" sz="5400" b="1" dirty="0" smtClean="0"/>
              <a:t>Натрий и магний</a:t>
            </a:r>
          </a:p>
          <a:p>
            <a:pPr algn="l"/>
            <a:r>
              <a:rPr lang="ru-RU" dirty="0"/>
              <a:t>Натрий и магний участвуют в регуляции функции ЦНС, в передаче нервного импульса, обеспечивают нормальный тонус сосудов, сердца и мускулатуры. </a:t>
            </a:r>
          </a:p>
        </p:txBody>
      </p:sp>
      <p:pic>
        <p:nvPicPr>
          <p:cNvPr id="3074" name="Picture 2" descr="C:\Users\Карина\Desktop\imagick_d520b02c7ae2de042356e51e91c93965895ed222[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443761" y="5015850"/>
            <a:ext cx="2501640" cy="1842150"/>
          </a:xfrm>
          <a:prstGeom prst="rect">
            <a:avLst/>
          </a:prstGeom>
          <a:noFill/>
          <a:extLst>
            <a:ext uri="{909E8E84-426E-40DD-AFC4-6F175D3DCCD1}">
              <a14:hiddenFill xmlns:a14="http://schemas.microsoft.com/office/drawing/2010/main" xmlns="">
                <a:solidFill>
                  <a:srgbClr val="FFFFFF"/>
                </a:solidFill>
              </a14:hiddenFill>
            </a:ext>
          </a:extLst>
        </p:spPr>
      </p:pic>
      <p:pic>
        <p:nvPicPr>
          <p:cNvPr id="3076"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884368" y="1590262"/>
            <a:ext cx="885825" cy="1809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6136650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040328"/>
          </a:xfrm>
        </p:spPr>
        <p:txBody>
          <a:bodyPr/>
          <a:lstStyle/>
          <a:p>
            <a:pPr marL="0" indent="0" algn="l">
              <a:buNone/>
            </a:pPr>
            <a:r>
              <a:rPr lang="ru-RU" sz="5400" dirty="0" smtClean="0"/>
              <a:t>Калий</a:t>
            </a:r>
            <a:endParaRPr lang="ru-RU" sz="5400" dirty="0"/>
          </a:p>
        </p:txBody>
      </p:sp>
      <p:sp>
        <p:nvSpPr>
          <p:cNvPr id="3" name="Текст 2"/>
          <p:cNvSpPr>
            <a:spLocks noGrp="1"/>
          </p:cNvSpPr>
          <p:nvPr>
            <p:ph type="body" idx="1"/>
          </p:nvPr>
        </p:nvSpPr>
        <p:spPr>
          <a:xfrm>
            <a:off x="0" y="1052736"/>
            <a:ext cx="9144000" cy="4390235"/>
          </a:xfrm>
        </p:spPr>
        <p:txBody>
          <a:bodyPr/>
          <a:lstStyle/>
          <a:p>
            <a:pPr algn="l"/>
            <a:r>
              <a:rPr lang="ru-RU" dirty="0"/>
              <a:t>Калий участвует в передаче нервного импульса, регулирует работу сердца и сосудов, регулирует водно-солевой обмен</a:t>
            </a:r>
            <a:r>
              <a:rPr lang="ru-RU" dirty="0" smtClean="0"/>
              <a:t>.</a:t>
            </a:r>
          </a:p>
          <a:p>
            <a:pPr algn="l"/>
            <a:endParaRPr lang="ru-RU" dirty="0"/>
          </a:p>
          <a:p>
            <a:pPr algn="l"/>
            <a:endParaRPr lang="ru-RU" dirty="0" smtClean="0"/>
          </a:p>
          <a:p>
            <a:pPr algn="l"/>
            <a:endParaRPr lang="ru-RU" dirty="0"/>
          </a:p>
          <a:p>
            <a:pPr algn="l"/>
            <a:r>
              <a:rPr lang="ru-RU" sz="5400" b="1" dirty="0" smtClean="0"/>
              <a:t>Хром</a:t>
            </a:r>
          </a:p>
          <a:p>
            <a:pPr algn="l"/>
            <a:r>
              <a:rPr lang="ru-RU" dirty="0" smtClean="0"/>
              <a:t>Хром </a:t>
            </a:r>
            <a:r>
              <a:rPr lang="ru-RU" dirty="0"/>
              <a:t>обеспечивает поддержание нормального уровня глюкозы в крови, снижает образование жировой ткани в организме.</a:t>
            </a: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302896" y="4365103"/>
            <a:ext cx="2841104" cy="249982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295378" y="1844823"/>
            <a:ext cx="2220838" cy="200860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0336706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51520" y="1196753"/>
            <a:ext cx="8712968" cy="2880319"/>
          </a:xfrm>
        </p:spPr>
        <p:txBody>
          <a:bodyPr>
            <a:normAutofit/>
          </a:bodyPr>
          <a:lstStyle/>
          <a:p>
            <a:pPr algn="l"/>
            <a:r>
              <a:rPr lang="ru-RU" sz="1800" dirty="0" smtClean="0"/>
              <a:t>Пищевые </a:t>
            </a:r>
            <a:r>
              <a:rPr lang="ru-RU" sz="1800" dirty="0"/>
              <a:t>добавки появились не раньше и не позже, чем в них возникла необходимость. Наш ежедневный рацион стал богаче по вкусовым ощущениям, но менее сбалансированным по составу питательных веществ. Он достаточен по калорийности, но не способен обеспечить организм необходимым количеством витаминов, микро- и макроэлементов, из-за дефицита которых развиваются различные заболевания, снижается иммунитет. Единственным выходом из этой ситуации стало использование биологически активных пищевых добавок (БАД).</a:t>
            </a:r>
          </a:p>
          <a:p>
            <a:pPr algn="l"/>
            <a:endParaRPr lang="ru-RU" sz="1100" dirty="0"/>
          </a:p>
        </p:txBody>
      </p:sp>
    </p:spTree>
    <p:extLst>
      <p:ext uri="{BB962C8B-B14F-4D97-AF65-F5344CB8AC3E}">
        <p14:creationId xmlns:p14="http://schemas.microsoft.com/office/powerpoint/2010/main" xmlns="" val="33829626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539054" y="1772817"/>
            <a:ext cx="2602979" cy="19934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150596" y="1772816"/>
            <a:ext cx="1993404" cy="19934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0" y="0"/>
            <a:ext cx="9144000" cy="1052736"/>
          </a:xfrm>
        </p:spPr>
        <p:txBody>
          <a:bodyPr/>
          <a:lstStyle/>
          <a:p>
            <a:pPr marL="0" indent="0" algn="l">
              <a:buNone/>
            </a:pPr>
            <a:r>
              <a:rPr lang="ru-RU" sz="5400" dirty="0" smtClean="0"/>
              <a:t>Селен</a:t>
            </a:r>
            <a:endParaRPr lang="ru-RU" sz="5400" dirty="0"/>
          </a:p>
        </p:txBody>
      </p:sp>
      <p:sp>
        <p:nvSpPr>
          <p:cNvPr id="3" name="Текст 2"/>
          <p:cNvSpPr>
            <a:spLocks noGrp="1"/>
          </p:cNvSpPr>
          <p:nvPr>
            <p:ph type="body" idx="1"/>
          </p:nvPr>
        </p:nvSpPr>
        <p:spPr>
          <a:xfrm>
            <a:off x="0" y="1052736"/>
            <a:ext cx="9144000" cy="4390235"/>
          </a:xfrm>
        </p:spPr>
        <p:txBody>
          <a:bodyPr/>
          <a:lstStyle/>
          <a:p>
            <a:pPr algn="l"/>
            <a:r>
              <a:rPr lang="ru-RU" dirty="0"/>
              <a:t>Селен вместе с витаминами С и Е регулирует процессы обновления клеток и тканей, обладает антиоксидантным действием, подавляет процессы старения и возникновения злокачественных новообразований. </a:t>
            </a:r>
            <a:endParaRPr lang="ru-RU" dirty="0" smtClean="0"/>
          </a:p>
          <a:p>
            <a:pPr algn="l"/>
            <a:endParaRPr lang="ru-RU" dirty="0" smtClean="0"/>
          </a:p>
          <a:p>
            <a:pPr algn="l"/>
            <a:endParaRPr lang="ru-RU" dirty="0"/>
          </a:p>
          <a:p>
            <a:pPr algn="l"/>
            <a:r>
              <a:rPr lang="ru-RU" sz="5400" b="1" dirty="0" smtClean="0"/>
              <a:t>Медь</a:t>
            </a:r>
          </a:p>
          <a:p>
            <a:pPr algn="l"/>
            <a:r>
              <a:rPr lang="ru-RU" dirty="0"/>
              <a:t>Медь повышает активность ферментов, иммунитет, ускоряет образование эритроцитов. </a:t>
            </a:r>
          </a:p>
        </p:txBody>
      </p:sp>
      <p:pic>
        <p:nvPicPr>
          <p:cNvPr id="6149" name="Picture 5"/>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756402" y="4368405"/>
            <a:ext cx="1676400" cy="24928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2744267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3"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71504" y="4469626"/>
            <a:ext cx="3312642" cy="23861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4033" y="0"/>
            <a:ext cx="9144000" cy="896312"/>
          </a:xfrm>
        </p:spPr>
        <p:txBody>
          <a:bodyPr/>
          <a:lstStyle/>
          <a:p>
            <a:pPr marL="0" indent="0" algn="l">
              <a:buNone/>
            </a:pPr>
            <a:r>
              <a:rPr lang="ru-RU" sz="5400" dirty="0" smtClean="0"/>
              <a:t>Фтор</a:t>
            </a:r>
            <a:endParaRPr lang="ru-RU" sz="5400" dirty="0"/>
          </a:p>
        </p:txBody>
      </p:sp>
      <p:sp>
        <p:nvSpPr>
          <p:cNvPr id="3" name="Текст 2"/>
          <p:cNvSpPr>
            <a:spLocks noGrp="1"/>
          </p:cNvSpPr>
          <p:nvPr>
            <p:ph type="body" idx="1"/>
          </p:nvPr>
        </p:nvSpPr>
        <p:spPr>
          <a:xfrm>
            <a:off x="12964" y="1004185"/>
            <a:ext cx="9144000" cy="4534251"/>
          </a:xfrm>
        </p:spPr>
        <p:txBody>
          <a:bodyPr/>
          <a:lstStyle/>
          <a:p>
            <a:pPr algn="l"/>
            <a:r>
              <a:rPr lang="ru-RU" dirty="0"/>
              <a:t>Фтор необходим для процессов костеобразования, формирования зубной эмали, он предотвращает развитие кариеса. </a:t>
            </a:r>
            <a:endParaRPr lang="ru-RU" dirty="0" smtClean="0"/>
          </a:p>
          <a:p>
            <a:pPr algn="l"/>
            <a:endParaRPr lang="ru-RU" dirty="0"/>
          </a:p>
          <a:p>
            <a:pPr algn="l"/>
            <a:endParaRPr lang="ru-RU" dirty="0" smtClean="0"/>
          </a:p>
          <a:p>
            <a:pPr algn="l"/>
            <a:endParaRPr lang="ru-RU" dirty="0"/>
          </a:p>
          <a:p>
            <a:pPr algn="l"/>
            <a:r>
              <a:rPr lang="ru-RU" sz="5400" b="1" dirty="0" smtClean="0"/>
              <a:t>Марганец</a:t>
            </a:r>
          </a:p>
          <a:p>
            <a:pPr algn="l"/>
            <a:r>
              <a:rPr lang="ru-RU" dirty="0"/>
              <a:t>Марганец стимулирует процессы роста, необходим для образования хрящевой ткани, усиливает кроветворение и иммунитет.</a:t>
            </a:r>
          </a:p>
        </p:txBody>
      </p:sp>
      <p:pic>
        <p:nvPicPr>
          <p:cNvPr id="7170"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718548" y="1340768"/>
            <a:ext cx="2425452" cy="24254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041435" y="1670720"/>
            <a:ext cx="1676400" cy="20955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602599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1882" y="29700"/>
            <a:ext cx="9144000" cy="1112336"/>
          </a:xfrm>
        </p:spPr>
        <p:txBody>
          <a:bodyPr/>
          <a:lstStyle/>
          <a:p>
            <a:pPr marL="0" indent="0" algn="ctr">
              <a:buNone/>
            </a:pPr>
            <a:r>
              <a:rPr lang="ru-RU" sz="1600" dirty="0"/>
              <a:t/>
            </a:r>
            <a:br>
              <a:rPr lang="ru-RU" sz="1600" dirty="0"/>
            </a:br>
            <a:r>
              <a:rPr lang="ru-RU" sz="3200" dirty="0" err="1"/>
              <a:t>БАДы</a:t>
            </a:r>
            <a:r>
              <a:rPr lang="ru-RU" sz="3200" dirty="0"/>
              <a:t> делят на две большие </a:t>
            </a:r>
            <a:r>
              <a:rPr lang="ru-RU" sz="3200" dirty="0" smtClean="0"/>
              <a:t>группы</a:t>
            </a:r>
            <a:r>
              <a:rPr lang="ru-RU" sz="1600" dirty="0" smtClean="0"/>
              <a:t> </a:t>
            </a:r>
            <a:r>
              <a:rPr lang="ru-RU" sz="1600" dirty="0"/>
              <a:t/>
            </a:r>
            <a:br>
              <a:rPr lang="ru-RU" sz="1600" dirty="0"/>
            </a:br>
            <a:endParaRPr lang="ru-RU" sz="1600" dirty="0"/>
          </a:p>
        </p:txBody>
      </p:sp>
      <p:sp>
        <p:nvSpPr>
          <p:cNvPr id="7" name="Текст 6"/>
          <p:cNvSpPr>
            <a:spLocks noGrp="1"/>
          </p:cNvSpPr>
          <p:nvPr>
            <p:ph type="body" sz="quarter" idx="4294967295"/>
          </p:nvPr>
        </p:nvSpPr>
        <p:spPr>
          <a:xfrm>
            <a:off x="467544" y="1125538"/>
            <a:ext cx="8676456" cy="1295350"/>
          </a:xfrm>
        </p:spPr>
        <p:txBody>
          <a:bodyPr>
            <a:noAutofit/>
          </a:bodyPr>
          <a:lstStyle/>
          <a:p>
            <a:pPr marL="45720" indent="0">
              <a:buNone/>
            </a:pPr>
            <a:r>
              <a:rPr lang="ru-RU" sz="2000" dirty="0"/>
              <a:t>Нутрицевтики содержат незаменимые компоненты пищи: витамины, минералы, аминокислоты, фосфолипиды, антиоксиданты, пищевые волокна и другие компоненты, предназначенные для коррекции питания. </a:t>
            </a:r>
          </a:p>
        </p:txBody>
      </p:sp>
      <p:sp>
        <p:nvSpPr>
          <p:cNvPr id="9" name="Текст 8"/>
          <p:cNvSpPr>
            <a:spLocks noGrp="1"/>
          </p:cNvSpPr>
          <p:nvPr>
            <p:ph type="body" idx="1"/>
          </p:nvPr>
        </p:nvSpPr>
        <p:spPr>
          <a:xfrm>
            <a:off x="539552" y="2492896"/>
            <a:ext cx="8136904" cy="2013971"/>
          </a:xfrm>
        </p:spPr>
        <p:txBody>
          <a:bodyPr/>
          <a:lstStyle/>
          <a:p>
            <a:pPr algn="l"/>
            <a:r>
              <a:rPr lang="ru-RU" dirty="0"/>
              <a:t>Парафармацевтики – это </a:t>
            </a:r>
            <a:r>
              <a:rPr lang="ru-RU" dirty="0" err="1"/>
              <a:t>БАДы</a:t>
            </a:r>
            <a:r>
              <a:rPr lang="ru-RU" dirty="0"/>
              <a:t>, содержащие биологически активные вещества, обладающие лечебным действием. </a:t>
            </a:r>
          </a:p>
        </p:txBody>
      </p:sp>
    </p:spTree>
    <p:extLst>
      <p:ext uri="{BB962C8B-B14F-4D97-AF65-F5344CB8AC3E}">
        <p14:creationId xmlns:p14="http://schemas.microsoft.com/office/powerpoint/2010/main" xmlns="" val="7373288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14290"/>
            <a:ext cx="9144000" cy="1124744"/>
          </a:xfrm>
        </p:spPr>
        <p:txBody>
          <a:bodyPr/>
          <a:lstStyle/>
          <a:p>
            <a:pPr algn="l"/>
            <a:r>
              <a:rPr lang="ru-RU" sz="2800" dirty="0"/>
              <a:t>Выделяют три основных вида воздействия </a:t>
            </a:r>
            <a:r>
              <a:rPr lang="ru-RU" sz="2800" dirty="0" err="1"/>
              <a:t>БАДов</a:t>
            </a:r>
            <a:r>
              <a:rPr lang="ru-RU" sz="2800" dirty="0"/>
              <a:t> на организм</a:t>
            </a:r>
            <a:r>
              <a:rPr lang="ru-RU" dirty="0"/>
              <a:t>.</a:t>
            </a:r>
          </a:p>
        </p:txBody>
      </p:sp>
      <p:sp>
        <p:nvSpPr>
          <p:cNvPr id="3" name="Текст 2"/>
          <p:cNvSpPr>
            <a:spLocks noGrp="1"/>
          </p:cNvSpPr>
          <p:nvPr>
            <p:ph type="body" idx="1"/>
          </p:nvPr>
        </p:nvSpPr>
        <p:spPr>
          <a:xfrm>
            <a:off x="0" y="1643050"/>
            <a:ext cx="9144000" cy="5400600"/>
          </a:xfrm>
        </p:spPr>
        <p:txBody>
          <a:bodyPr/>
          <a:lstStyle/>
          <a:p>
            <a:pPr algn="l"/>
            <a:r>
              <a:rPr lang="ru-RU" b="1" dirty="0"/>
              <a:t>Очищение</a:t>
            </a:r>
            <a:r>
              <a:rPr lang="ru-RU" dirty="0"/>
              <a:t> – </a:t>
            </a:r>
            <a:r>
              <a:rPr lang="ru-RU" dirty="0" err="1"/>
              <a:t>детоксикация</a:t>
            </a:r>
            <a:r>
              <a:rPr lang="ru-RU" dirty="0"/>
              <a:t>, выделение из организма токсинов, солей тяжелых металлов, свободных радикалов, очищение от слизи, шлаков, камней и т.д.</a:t>
            </a:r>
          </a:p>
          <a:p>
            <a:pPr algn="l"/>
            <a:r>
              <a:rPr lang="ru-RU" b="1" dirty="0" smtClean="0"/>
              <a:t>Восполнение</a:t>
            </a:r>
            <a:r>
              <a:rPr lang="ru-RU" dirty="0" smtClean="0"/>
              <a:t> – устранение дефицита микро- и макроэлементов, витаминов, </a:t>
            </a:r>
            <a:r>
              <a:rPr lang="ru-RU" dirty="0"/>
              <a:t>аминокислот, полиненасыщенных жирных (незаменимых) кислот (ПНЖК)* и других важных компонентов с учетом физиологических потребностей организма.</a:t>
            </a:r>
          </a:p>
          <a:p>
            <a:pPr algn="l"/>
            <a:r>
              <a:rPr lang="ru-RU" b="1" dirty="0"/>
              <a:t>Восстановление</a:t>
            </a:r>
            <a:r>
              <a:rPr lang="ru-RU" dirty="0"/>
              <a:t> – это стабилизация функций всех органов и систем, восстановление нормального обмена веществ, возвращение здоровья с помощью активации резервных сил самого организма.</a:t>
            </a:r>
          </a:p>
          <a:p>
            <a:pPr algn="l"/>
            <a:endParaRPr lang="ru-RU" dirty="0"/>
          </a:p>
        </p:txBody>
      </p:sp>
    </p:spTree>
    <p:extLst>
      <p:ext uri="{BB962C8B-B14F-4D97-AF65-F5344CB8AC3E}">
        <p14:creationId xmlns:p14="http://schemas.microsoft.com/office/powerpoint/2010/main" xmlns="" val="383818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908720"/>
          </a:xfrm>
        </p:spPr>
        <p:txBody>
          <a:bodyPr/>
          <a:lstStyle/>
          <a:p>
            <a:pPr algn="l"/>
            <a:r>
              <a:rPr lang="ru-RU" sz="5400" dirty="0" smtClean="0"/>
              <a:t>Витамин А</a:t>
            </a:r>
            <a:endParaRPr lang="ru-RU" sz="5400" dirty="0"/>
          </a:p>
        </p:txBody>
      </p:sp>
      <p:sp>
        <p:nvSpPr>
          <p:cNvPr id="3" name="Текст 2"/>
          <p:cNvSpPr>
            <a:spLocks noGrp="1"/>
          </p:cNvSpPr>
          <p:nvPr>
            <p:ph type="body" idx="1"/>
          </p:nvPr>
        </p:nvSpPr>
        <p:spPr>
          <a:xfrm>
            <a:off x="0" y="1124745"/>
            <a:ext cx="9144000" cy="2664296"/>
          </a:xfrm>
        </p:spPr>
        <p:txBody>
          <a:bodyPr>
            <a:normAutofit/>
          </a:bodyPr>
          <a:lstStyle/>
          <a:p>
            <a:pPr algn="l"/>
            <a:r>
              <a:rPr lang="ru-RU" dirty="0"/>
              <a:t>Бета-каротин (витамин А), взаимодействуя с веществами сетчатки глаза (</a:t>
            </a:r>
            <a:r>
              <a:rPr lang="ru-RU" dirty="0" err="1"/>
              <a:t>опсинами</a:t>
            </a:r>
            <a:r>
              <a:rPr lang="ru-RU" dirty="0"/>
              <a:t>), формирует зрительные пигменты, необходимые для нормального сумеречного и цветового зрения, обеспечивает восстановление целостности (регенерацию) слизистых оболочек и кожи, регулирует рост костей, способствует производству слизи, которая предохраняет оболочку слизистых от высыхания, что очень важно во время полового акта и родов, играет важную роль в синтезе прогестерона – промежуточного продукта половых гормонов. </a:t>
            </a:r>
          </a:p>
        </p:txBody>
      </p:sp>
      <p:pic>
        <p:nvPicPr>
          <p:cNvPr id="2053" name="Picture 5" descr="C:\Users\Карина\Desktop\xl10190[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429256" y="3786190"/>
            <a:ext cx="2857500" cy="28575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209002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5418"/>
            <a:ext cx="9144000" cy="807012"/>
          </a:xfrm>
        </p:spPr>
        <p:txBody>
          <a:bodyPr/>
          <a:lstStyle/>
          <a:p>
            <a:pPr algn="l"/>
            <a:r>
              <a:rPr lang="ru-RU" sz="5400" dirty="0" smtClean="0"/>
              <a:t>Витамин Е</a:t>
            </a:r>
            <a:endParaRPr lang="ru-RU" sz="5400" dirty="0"/>
          </a:p>
        </p:txBody>
      </p:sp>
      <p:sp>
        <p:nvSpPr>
          <p:cNvPr id="3" name="Текст 2"/>
          <p:cNvSpPr>
            <a:spLocks noGrp="1"/>
          </p:cNvSpPr>
          <p:nvPr>
            <p:ph type="body" idx="1"/>
          </p:nvPr>
        </p:nvSpPr>
        <p:spPr>
          <a:xfrm>
            <a:off x="0" y="1052737"/>
            <a:ext cx="9144000" cy="2664296"/>
          </a:xfrm>
        </p:spPr>
        <p:txBody>
          <a:bodyPr/>
          <a:lstStyle/>
          <a:p>
            <a:pPr algn="l"/>
            <a:r>
              <a:rPr lang="ru-RU" dirty="0"/>
              <a:t>Токоферол (витамин Е) обладает антиоксидантными свойствами (подавляет процессы патологического окисления клеточных мембран), участвует в формировании межклеточного вещества – коллагеновых и эластических волокон соединительной ткани, гладкой мускулатуры сосудов и пищеварительного тракта, является регулятором функции половых гормонов, уменьшает свертываемость крови и не дает образовываться тромбам, предотвращает воспалительные процессы, спровоцированные неправильным </a:t>
            </a:r>
            <a:r>
              <a:rPr lang="ru-RU" dirty="0" smtClean="0"/>
              <a:t>питанием.</a:t>
            </a:r>
            <a:endParaRPr lang="ru-RU" dirty="0"/>
          </a:p>
        </p:txBody>
      </p:sp>
      <p:pic>
        <p:nvPicPr>
          <p:cNvPr id="3075" name="Picture 3" descr="C:\Users\Карина\Desktop\0256-1[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887414" y="3857628"/>
            <a:ext cx="3413631" cy="221457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9647388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00042"/>
            <a:ext cx="9144000" cy="936104"/>
          </a:xfrm>
        </p:spPr>
        <p:txBody>
          <a:bodyPr/>
          <a:lstStyle/>
          <a:p>
            <a:pPr algn="l"/>
            <a:r>
              <a:rPr lang="ru-RU" sz="5400" dirty="0" smtClean="0"/>
              <a:t>Витамин </a:t>
            </a:r>
            <a:r>
              <a:rPr lang="en-US" sz="5400" dirty="0"/>
              <a:t>D</a:t>
            </a:r>
            <a:endParaRPr lang="ru-RU" sz="5400" dirty="0"/>
          </a:p>
        </p:txBody>
      </p:sp>
      <p:sp>
        <p:nvSpPr>
          <p:cNvPr id="3" name="Текст 2"/>
          <p:cNvSpPr>
            <a:spLocks noGrp="1"/>
          </p:cNvSpPr>
          <p:nvPr>
            <p:ph type="body" idx="1"/>
          </p:nvPr>
        </p:nvSpPr>
        <p:spPr>
          <a:xfrm>
            <a:off x="142844" y="3000372"/>
            <a:ext cx="8429684" cy="1357322"/>
          </a:xfrm>
        </p:spPr>
        <p:txBody>
          <a:bodyPr/>
          <a:lstStyle/>
          <a:p>
            <a:pPr algn="l"/>
            <a:r>
              <a:rPr lang="ru-RU" dirty="0" err="1"/>
              <a:t>Холикальциферол</a:t>
            </a:r>
            <a:r>
              <a:rPr lang="ru-RU" dirty="0"/>
              <a:t> (витамин D) регулирует обмен кальция и фосфора в организме, способствует всасыванию кальция в кишечнике, нормализует построение костной ткани, участвует в формировании защиты против рака молочной железы. </a:t>
            </a:r>
          </a:p>
        </p:txBody>
      </p:sp>
    </p:spTree>
    <p:extLst>
      <p:ext uri="{BB962C8B-B14F-4D97-AF65-F5344CB8AC3E}">
        <p14:creationId xmlns:p14="http://schemas.microsoft.com/office/powerpoint/2010/main" xmlns="" val="7259144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14" y="0"/>
            <a:ext cx="9144000" cy="1112336"/>
          </a:xfrm>
        </p:spPr>
        <p:txBody>
          <a:bodyPr/>
          <a:lstStyle/>
          <a:p>
            <a:pPr algn="l"/>
            <a:r>
              <a:rPr lang="ru-RU" sz="5400" dirty="0" smtClean="0"/>
              <a:t>Витамин В1</a:t>
            </a:r>
            <a:endParaRPr lang="ru-RU" sz="5400" dirty="0"/>
          </a:p>
        </p:txBody>
      </p:sp>
      <p:sp>
        <p:nvSpPr>
          <p:cNvPr id="3" name="Текст 2"/>
          <p:cNvSpPr>
            <a:spLocks noGrp="1"/>
          </p:cNvSpPr>
          <p:nvPr>
            <p:ph type="body" idx="1"/>
          </p:nvPr>
        </p:nvSpPr>
        <p:spPr>
          <a:xfrm>
            <a:off x="0" y="1268761"/>
            <a:ext cx="9144000" cy="1800200"/>
          </a:xfrm>
        </p:spPr>
        <p:txBody>
          <a:bodyPr/>
          <a:lstStyle/>
          <a:p>
            <a:pPr algn="l"/>
            <a:r>
              <a:rPr lang="ru-RU" dirty="0" smtClean="0"/>
              <a:t>Тиамин </a:t>
            </a:r>
            <a:r>
              <a:rPr lang="ru-RU" dirty="0"/>
              <a:t>(витамин В1) является коферментом («помощником» фермента) углеводного обмена, обеспечивает функционирование нервной системы (необходимый фактор передачи нервного импульса), обладает успокаивающим действием, позволяет сохранить хорошую память до глубокой старости. </a:t>
            </a:r>
          </a:p>
        </p:txBody>
      </p:sp>
      <p:pic>
        <p:nvPicPr>
          <p:cNvPr id="5122" name="Picture 2" descr="C:\Users\Карина\Desktop\vitamin_b_complex[1].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860032" y="3500438"/>
            <a:ext cx="4194803" cy="314610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647341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968320"/>
          </a:xfrm>
        </p:spPr>
        <p:txBody>
          <a:bodyPr/>
          <a:lstStyle/>
          <a:p>
            <a:pPr algn="l"/>
            <a:r>
              <a:rPr lang="ru-RU" sz="5400" dirty="0" smtClean="0"/>
              <a:t>Витамин В2</a:t>
            </a:r>
            <a:endParaRPr lang="ru-RU" sz="5400" dirty="0"/>
          </a:p>
        </p:txBody>
      </p:sp>
      <p:sp>
        <p:nvSpPr>
          <p:cNvPr id="3" name="Текст 2"/>
          <p:cNvSpPr>
            <a:spLocks noGrp="1"/>
          </p:cNvSpPr>
          <p:nvPr>
            <p:ph type="body" idx="1"/>
          </p:nvPr>
        </p:nvSpPr>
        <p:spPr>
          <a:xfrm>
            <a:off x="0" y="1052737"/>
            <a:ext cx="9144000" cy="1512168"/>
          </a:xfrm>
        </p:spPr>
        <p:txBody>
          <a:bodyPr/>
          <a:lstStyle/>
          <a:p>
            <a:pPr algn="l"/>
            <a:r>
              <a:rPr lang="ru-RU" dirty="0"/>
              <a:t>Рибофлавин (витамин В2) – важнейший катализатор (регулятор химических реакций) процессов клеточного дыхания, стимулирует производство энергии, необходимой для нормальной работы мышц и зрительного восприятия. </a:t>
            </a:r>
          </a:p>
        </p:txBody>
      </p:sp>
      <p:pic>
        <p:nvPicPr>
          <p:cNvPr id="7171"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724128" y="3140968"/>
            <a:ext cx="2857500" cy="28575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506268397"/>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158</TotalTime>
  <Words>970</Words>
  <Application>Microsoft Office PowerPoint</Application>
  <PresentationFormat>Экран (4:3)</PresentationFormat>
  <Paragraphs>69</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Воздушный поток</vt:lpstr>
      <vt:lpstr>   Биологически активные добавки. Рацион питания.</vt:lpstr>
      <vt:lpstr>Слайд 2</vt:lpstr>
      <vt:lpstr> БАДы делят на две большие группы  </vt:lpstr>
      <vt:lpstr>Выделяют три основных вида воздействия БАДов на организм.</vt:lpstr>
      <vt:lpstr>Витамин А</vt:lpstr>
      <vt:lpstr>Витамин Е</vt:lpstr>
      <vt:lpstr>Витамин D</vt:lpstr>
      <vt:lpstr>Витамин В1</vt:lpstr>
      <vt:lpstr>Витамин В2</vt:lpstr>
      <vt:lpstr>Витамин В3</vt:lpstr>
      <vt:lpstr>Витамин В5</vt:lpstr>
      <vt:lpstr>Витамин В6</vt:lpstr>
      <vt:lpstr>Витамин Н</vt:lpstr>
      <vt:lpstr>Витамин С</vt:lpstr>
      <vt:lpstr>При использовании БАДов следует придерживаться определенных правил.</vt:lpstr>
      <vt:lpstr>Свойства минералов, входящих в БАДы</vt:lpstr>
      <vt:lpstr>Цинк</vt:lpstr>
      <vt:lpstr>Фосфор и Кальций</vt:lpstr>
      <vt:lpstr>Калий</vt:lpstr>
      <vt:lpstr>Селен</vt:lpstr>
      <vt:lpstr>Фтор</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БАДы как источник витаминов</dc:title>
  <dc:creator>www.MRMARKER.ru</dc:creator>
  <cp:lastModifiedBy>Юлия</cp:lastModifiedBy>
  <cp:revision>23</cp:revision>
  <dcterms:created xsi:type="dcterms:W3CDTF">2012-01-04T10:28:41Z</dcterms:created>
  <dcterms:modified xsi:type="dcterms:W3CDTF">2020-11-25T17:04:13Z</dcterms:modified>
</cp:coreProperties>
</file>