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77" r:id="rId6"/>
    <p:sldId id="261" r:id="rId7"/>
    <p:sldId id="263" r:id="rId8"/>
    <p:sldId id="276" r:id="rId9"/>
    <p:sldId id="273" r:id="rId10"/>
    <p:sldId id="266" r:id="rId11"/>
    <p:sldId id="269" r:id="rId12"/>
    <p:sldId id="267" r:id="rId13"/>
    <p:sldId id="264" r:id="rId14"/>
    <p:sldId id="262" r:id="rId15"/>
    <p:sldId id="272" r:id="rId16"/>
    <p:sldId id="268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78" d="100"/>
          <a:sy n="78" d="100"/>
        </p:scale>
        <p:origin x="25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6D11BF-A834-4E3C-83C4-2A56A92FDB50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9A198E-7913-48EA-8F0B-EF359E22FB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30900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7BD374-5679-4C0B-9FCC-04408304FA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BB7F0E4-6C69-4813-8F08-B6FBABD9D7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7E9AB1C-5311-4BEF-AD68-B995A247E5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AC62D-CC17-4F12-8863-BFF02D09324E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4EDFE7E-2390-403C-A20D-7B3886DD30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DAC3C63-1EDA-46F0-A9E9-54432EA18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99971-AB7B-4691-A9C8-B2BB77AF72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63976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B75A17-1A2A-4B8E-A35D-AA227192DF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D16ECFC-2594-4EC8-967B-F3D704C96C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23DD93C-C6A0-40D7-91F3-E164CC2863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AC62D-CC17-4F12-8863-BFF02D09324E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6FED93B-D288-49F9-899A-8BDC8B944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61AE363-E6B5-4340-B175-4CFA5A6A4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99971-AB7B-4691-A9C8-B2BB77AF72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53911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9FC32532-9EFC-4518-B2FC-57AA0DA287D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CFDAF8C-94C0-4803-9369-BC2432128D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01F5646-90FC-4A0F-AF9F-11B7F79C93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AC62D-CC17-4F12-8863-BFF02D09324E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249BA35-F1CF-4671-8341-700C1E61F6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9751E1E-C4AD-472A-9455-8B922A6B91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99971-AB7B-4691-A9C8-B2BB77AF72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58272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B6E067-8BE6-4A91-A26F-E29841095A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B9F209C-C344-4EDC-B82E-93EDBA7402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DD3CCDA-07B9-41EA-995A-4C8AB7B7B5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AC62D-CC17-4F12-8863-BFF02D09324E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A3EF9C6-3132-4995-AD9B-BD0C3090E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CBB7F43-09DC-4DD1-8DA2-E9F6F7D22E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99971-AB7B-4691-A9C8-B2BB77AF72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06821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D284A54-47FE-476D-B35B-01C490FEF1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746510B-9AF9-4555-A27E-02FD43D174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C1657D9-79C0-4F3E-BFB3-1FC4A0FF49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AC62D-CC17-4F12-8863-BFF02D09324E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8BC1AF8-F33E-4351-8F3F-23A1B1968F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026FA97-18CB-4A61-826D-21E973CBFC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99971-AB7B-4691-A9C8-B2BB77AF72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341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D1303B-634C-4113-9134-19E734E5FF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42A6A18-98D6-4A87-99E0-9A4AF8F822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3B8B5C3-D0A6-4241-8694-79D7748BBD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B1DC267-0FF9-4E5E-A9B8-4A77B5541B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AC62D-CC17-4F12-8863-BFF02D09324E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3D6D2F4-E6A8-46D5-90EA-7B6C5D817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B513682-CF9C-4CE3-8E22-469FE2808E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99971-AB7B-4691-A9C8-B2BB77AF72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36286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4EB2E9-068E-45F1-9666-4360F4B71A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854E224-F187-46AD-BB57-3E69A8C46C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59B535F-F337-4627-8D34-2821B7AFE5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A8191AC2-3D95-4217-AB47-BA7AC812028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08DA5734-7218-4E11-83CC-CFEF3EEBDD0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3D43D4ED-89A7-407B-9EB6-0926D825A8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AC62D-CC17-4F12-8863-BFF02D09324E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D24B018F-63CA-4BA3-8B17-37B268CD02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0083A31A-8425-49AD-A692-81A8C34503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99971-AB7B-4691-A9C8-B2BB77AF72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8344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7B4BFB-221C-452D-A030-ABD7F9AD17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6018E34B-88A7-41F4-A1CA-23E2DA0C9E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AC62D-CC17-4F12-8863-BFF02D09324E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B4E57858-6BB9-4A9E-A499-EE7D65327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4EDF26B2-378B-44FE-AF5D-8A31739F2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99971-AB7B-4691-A9C8-B2BB77AF72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05496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A058787A-D2AA-4999-A359-D8617690D6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AC62D-CC17-4F12-8863-BFF02D09324E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9034D73C-BD93-42A1-99B4-1DE71F548A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B14D705-6301-4CA9-8BBB-49503453A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99971-AB7B-4691-A9C8-B2BB77AF72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7821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C83D74-C28A-42AF-BBE1-197EB53A80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2C9A899-3C1C-4699-9BEF-94DF8C6966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98405FB-3DA4-4325-BEA1-91CC63B406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21A43E7-DDEF-492A-A100-AD9DF0D3D7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AC62D-CC17-4F12-8863-BFF02D09324E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DE7F2C5-9964-4CF5-AB84-14140C4DFB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FDB966C-4411-4C9D-B83A-4F050A7A74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99971-AB7B-4691-A9C8-B2BB77AF72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4831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A8BF68-7782-4942-8EE5-74F99CC3DE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2A568A16-FE7E-4312-9A11-1C4FC7DCDE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BD034BB-EA5B-413D-9EF9-CAEFE4E9B3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DBE8AFF-DF5A-44AB-A093-94B19A0F97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AC62D-CC17-4F12-8863-BFF02D09324E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F4B91FB-D52B-4CE6-9686-A13EACFF08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E249CEF-7CC9-45DB-B2A9-941BB71C6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99971-AB7B-4691-A9C8-B2BB77AF72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4188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EA4E56-648C-4837-BF6D-1EF1BCF5C5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0E9E6D1-160C-49CA-93B1-8235385EE0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B7BB05F-B867-4A94-8CB0-438B413E1BE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7AC62D-CC17-4F12-8863-BFF02D09324E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C7EC57F-C330-46A3-8680-F553746F4A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B6F8A56-06B6-4E28-89F6-92B32EE2AD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D99971-AB7B-4691-A9C8-B2BB77AF72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1273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BD13E8-611E-406A-A0BC-506F21513D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999" y="234246"/>
            <a:ext cx="9640711" cy="1571976"/>
          </a:xfrm>
        </p:spPr>
        <p:txBody>
          <a:bodyPr>
            <a:normAutofit fontScale="90000"/>
          </a:bodyPr>
          <a:lstStyle/>
          <a:p>
            <a:r>
              <a:rPr lang="ru-RU" dirty="0"/>
              <a:t>Дмитрий </a:t>
            </a:r>
            <a:r>
              <a:rPr lang="ru-RU" dirty="0" err="1"/>
              <a:t>Наркисович</a:t>
            </a:r>
            <a:br>
              <a:rPr lang="ru-RU" dirty="0"/>
            </a:br>
            <a:r>
              <a:rPr lang="ru-RU" dirty="0"/>
              <a:t>Мамин-Сибиряк</a:t>
            </a:r>
          </a:p>
        </p:txBody>
      </p:sp>
      <p:pic>
        <p:nvPicPr>
          <p:cNvPr id="1026" name="Picture 2" descr="Читать сказки Мамина-Сибиряка онлайн бесплатно | Русская сказка">
            <a:extLst>
              <a:ext uri="{FF2B5EF4-FFF2-40B4-BE49-F238E27FC236}">
                <a16:creationId xmlns:a16="http://schemas.microsoft.com/office/drawing/2014/main" id="{08BFD3E5-F0DA-4C60-A5F0-322799543C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54400" y="1715911"/>
            <a:ext cx="5283200" cy="528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06322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>
            <a:extLst>
              <a:ext uri="{FF2B5EF4-FFF2-40B4-BE49-F238E27FC236}">
                <a16:creationId xmlns:a16="http://schemas.microsoft.com/office/drawing/2014/main" id="{7FF49B4C-D877-446B-8C12-DA57FC20B4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7023" y="1574624"/>
            <a:ext cx="4945002" cy="3708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>
            <a:extLst>
              <a:ext uri="{FF2B5EF4-FFF2-40B4-BE49-F238E27FC236}">
                <a16:creationId xmlns:a16="http://schemas.microsoft.com/office/drawing/2014/main" id="{B78A1F69-F687-4574-BD9E-754B4D1D45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35225" y="423333"/>
            <a:ext cx="6011333" cy="6011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96413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>
            <a:extLst>
              <a:ext uri="{FF2B5EF4-FFF2-40B4-BE49-F238E27FC236}">
                <a16:creationId xmlns:a16="http://schemas.microsoft.com/office/drawing/2014/main" id="{CDF5DFA6-4762-4E4E-9277-40BD74818E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8268" y="286808"/>
            <a:ext cx="8940799" cy="670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65783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Мамин-Сибиряк краткая биография">
            <a:extLst>
              <a:ext uri="{FF2B5EF4-FFF2-40B4-BE49-F238E27FC236}">
                <a16:creationId xmlns:a16="http://schemas.microsoft.com/office/drawing/2014/main" id="{F43CF35F-A4CF-4662-8E61-EBE05A7AE9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83019" y="801511"/>
            <a:ext cx="5492044" cy="5492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Аукцион Bidspirit | Мамин-Сибиряк, Д. Н. Приемыш /">
            <a:extLst>
              <a:ext uri="{FF2B5EF4-FFF2-40B4-BE49-F238E27FC236}">
                <a16:creationId xmlns:a16="http://schemas.microsoft.com/office/drawing/2014/main" id="{62049390-916E-4276-8425-A56727146F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832" y="375356"/>
            <a:ext cx="2317661" cy="3053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Книга &quot;Медведко&quot; Мамин-Сибиряк Дмитрий Наркисович – купить книгу ISBN  978-5-906889-38-6 с быстрой доставкой в интернет-магазине OZON">
            <a:extLst>
              <a:ext uri="{FF2B5EF4-FFF2-40B4-BE49-F238E27FC236}">
                <a16:creationId xmlns:a16="http://schemas.microsoft.com/office/drawing/2014/main" id="{B6ABC80D-DCC6-4F81-878E-40BFE9D49C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24078" y="1393098"/>
            <a:ext cx="2537772" cy="3534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Дмитрий Мамин-Сибиряк, Серая шейка – скачать pdf на ЛитРес">
            <a:extLst>
              <a:ext uri="{FF2B5EF4-FFF2-40B4-BE49-F238E27FC236}">
                <a16:creationId xmlns:a16="http://schemas.microsoft.com/office/drawing/2014/main" id="{340BAC22-86A0-4BEE-94D6-F265FE5E13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5877" y="3547533"/>
            <a:ext cx="2367616" cy="3160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0521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Дмитрий Мамин-Сибиряк - Сказка про царя Гороха и царевну Горошинку">
            <a:extLst>
              <a:ext uri="{FF2B5EF4-FFF2-40B4-BE49-F238E27FC236}">
                <a16:creationId xmlns:a16="http://schemas.microsoft.com/office/drawing/2014/main" id="{89012090-BBF4-441A-9BF6-03F7FDEAD1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2138" y="2359378"/>
            <a:ext cx="2611325" cy="4103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Д. Н. Мамин-Сибиряк - Аленушкины сказки">
            <a:extLst>
              <a:ext uri="{FF2B5EF4-FFF2-40B4-BE49-F238E27FC236}">
                <a16:creationId xmlns:a16="http://schemas.microsoft.com/office/drawing/2014/main" id="{F890C048-0F34-4CC9-9574-AF69C4F233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31824" y="948169"/>
            <a:ext cx="2460976" cy="3867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Дмитрий Мамин-Сибиряк - Сказка про храброго зайца - длинные уши, косые глаза, короткий хвост">
            <a:extLst>
              <a:ext uri="{FF2B5EF4-FFF2-40B4-BE49-F238E27FC236}">
                <a16:creationId xmlns:a16="http://schemas.microsoft.com/office/drawing/2014/main" id="{C2E260F0-E5DE-45AF-B79A-4A19A83CE8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1864" y="1625601"/>
            <a:ext cx="2697980" cy="4239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6" name="Picture 10" descr="Лягушка-путешественница. Гаршин В.М., Мамин-Сибиряк Д.Н. и др. Сказки  детства">
            <a:extLst>
              <a:ext uri="{FF2B5EF4-FFF2-40B4-BE49-F238E27FC236}">
                <a16:creationId xmlns:a16="http://schemas.microsoft.com/office/drawing/2014/main" id="{E10C0A5E-0AD4-4555-9092-9445AF2DD7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24930" y="2625748"/>
            <a:ext cx="3007537" cy="3837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55449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4E2C350B-AEDC-4583-9A5D-301094B1DA10}"/>
              </a:ext>
            </a:extLst>
          </p:cNvPr>
          <p:cNvSpPr/>
          <p:nvPr/>
        </p:nvSpPr>
        <p:spPr>
          <a:xfrm>
            <a:off x="6223665" y="416689"/>
            <a:ext cx="5408891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rgbClr val="000000"/>
                </a:solidFill>
              </a:rPr>
              <a:t>Последние годы у Дмитрия </a:t>
            </a:r>
            <a:r>
              <a:rPr lang="ru-RU" dirty="0" err="1">
                <a:solidFill>
                  <a:srgbClr val="000000"/>
                </a:solidFill>
              </a:rPr>
              <a:t>Наркисовича</a:t>
            </a:r>
            <a:r>
              <a:rPr lang="ru-RU" dirty="0">
                <a:solidFill>
                  <a:srgbClr val="000000"/>
                </a:solidFill>
              </a:rPr>
              <a:t> были особенно трудными. Он много болел. Но приближался его юбилей: 60 лет со дня рождения и 40 лет писательской работы. О нем вспомнили, пришли поздравить. А Мамин-Сибиряк был в таком состоянии, что уже ничего не слышал. В 60 лет он казался дряхлым стариком с потухшими глазами.  Ему подарили роскошный альбом с поздравлениями и пожеланиями. В этом альбоме были слова и о его работах для детей: «</a:t>
            </a:r>
            <a:r>
              <a:rPr lang="ru-RU" i="1" dirty="0">
                <a:solidFill>
                  <a:srgbClr val="000000"/>
                </a:solidFill>
              </a:rPr>
              <a:t>Вы открыли свою душу нашим детям. Вы поняли и полюбили их, а они поняли и полюбили Вас...</a:t>
            </a:r>
            <a:r>
              <a:rPr lang="ru-RU" dirty="0">
                <a:solidFill>
                  <a:srgbClr val="000000"/>
                </a:solidFill>
              </a:rPr>
              <a:t>».</a:t>
            </a:r>
            <a:endParaRPr lang="ru-RU" b="0" i="0" dirty="0">
              <a:solidFill>
                <a:srgbClr val="000000"/>
              </a:solidFill>
              <a:effectLst/>
            </a:endParaRPr>
          </a:p>
          <a:p>
            <a:pPr algn="just"/>
            <a:r>
              <a:rPr lang="ru-RU" dirty="0">
                <a:solidFill>
                  <a:srgbClr val="000000"/>
                </a:solidFill>
              </a:rPr>
              <a:t>Дмитрий </a:t>
            </a:r>
            <a:r>
              <a:rPr lang="ru-RU" dirty="0" err="1">
                <a:solidFill>
                  <a:srgbClr val="000000"/>
                </a:solidFill>
              </a:rPr>
              <a:t>Наркисович</a:t>
            </a:r>
            <a:r>
              <a:rPr lang="ru-RU" dirty="0">
                <a:solidFill>
                  <a:srgbClr val="000000"/>
                </a:solidFill>
              </a:rPr>
              <a:t> умер через шесть дней (15 ноября 1912 г.), а после его смерти еще шли телеграммы с поздравлениями.</a:t>
            </a:r>
            <a:endParaRPr lang="ru-RU" b="0" i="0" dirty="0">
              <a:solidFill>
                <a:srgbClr val="000000"/>
              </a:solidFill>
              <a:effectLst/>
            </a:endParaRPr>
          </a:p>
        </p:txBody>
      </p:sp>
      <p:pic>
        <p:nvPicPr>
          <p:cNvPr id="8194" name="Picture 2" descr="Д.Н. Мамин-Сибиряк, прикованный к постели. Рисунок Ив. Стеблов. Журнал «Огонёк», № 43, 1912">
            <a:extLst>
              <a:ext uri="{FF2B5EF4-FFF2-40B4-BE49-F238E27FC236}">
                <a16:creationId xmlns:a16="http://schemas.microsoft.com/office/drawing/2014/main" id="{E5B7E1C6-C708-462E-86AB-8BB514C1FB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1681" y="181883"/>
            <a:ext cx="5408891" cy="6676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3747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>
            <a:extLst>
              <a:ext uri="{FF2B5EF4-FFF2-40B4-BE49-F238E27FC236}">
                <a16:creationId xmlns:a16="http://schemas.microsoft.com/office/drawing/2014/main" id="{EE308B16-0CCB-4E5F-B26E-8B6C472E76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9962" y="232370"/>
            <a:ext cx="4466864" cy="6208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CE87E14A-EA7E-48E1-A579-84402604C82B}"/>
              </a:ext>
            </a:extLst>
          </p:cNvPr>
          <p:cNvSpPr/>
          <p:nvPr/>
        </p:nvSpPr>
        <p:spPr>
          <a:xfrm>
            <a:off x="553654" y="423285"/>
            <a:ext cx="323986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>
                <a:solidFill>
                  <a:srgbClr val="000000"/>
                </a:solidFill>
                <a:effectLst/>
              </a:rPr>
              <a:t>Елена пережила отца всего на два года умерла от болезни-чахотки.</a:t>
            </a:r>
            <a:r>
              <a:rPr lang="ru-RU" dirty="0"/>
              <a:t> В своём завещании Елена Мамина написала, чтобы дом  в которым они жили стал музеем.</a:t>
            </a:r>
          </a:p>
        </p:txBody>
      </p:sp>
    </p:spTree>
    <p:extLst>
      <p:ext uri="{BB962C8B-B14F-4D97-AF65-F5344CB8AC3E}">
        <p14:creationId xmlns:p14="http://schemas.microsoft.com/office/powerpoint/2010/main" val="37760478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>
            <a:extLst>
              <a:ext uri="{FF2B5EF4-FFF2-40B4-BE49-F238E27FC236}">
                <a16:creationId xmlns:a16="http://schemas.microsoft.com/office/drawing/2014/main" id="{B0355DB4-AAC2-4CA0-9D4E-61597BDD7D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3620" y="448064"/>
            <a:ext cx="6085671" cy="384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60498EA5-3320-4024-AB97-5BB8D072FF40}"/>
              </a:ext>
            </a:extLst>
          </p:cNvPr>
          <p:cNvSpPr/>
          <p:nvPr/>
        </p:nvSpPr>
        <p:spPr>
          <a:xfrm>
            <a:off x="173621" y="5786354"/>
            <a:ext cx="59223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>
                <a:solidFill>
                  <a:srgbClr val="555555"/>
                </a:solidFill>
                <a:effectLst/>
                <a:latin typeface="Tahoma" panose="020B0604030504040204" pitchFamily="34" charset="0"/>
              </a:rPr>
              <a:t>Дом-музей Д.Н. Мамина-Сибиряка. Город Екатеринбург</a:t>
            </a:r>
            <a:endParaRPr lang="ru-RU" dirty="0"/>
          </a:p>
        </p:txBody>
      </p:sp>
      <p:pic>
        <p:nvPicPr>
          <p:cNvPr id="12294" name="Picture 6">
            <a:extLst>
              <a:ext uri="{FF2B5EF4-FFF2-40B4-BE49-F238E27FC236}">
                <a16:creationId xmlns:a16="http://schemas.microsoft.com/office/drawing/2014/main" id="{E0BE2F5F-C4A6-4AFB-9352-E0008795ED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32709" y="2589639"/>
            <a:ext cx="5999558" cy="3999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00618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0EFCD763-D667-48CD-AF4A-32CB3DDA1988}"/>
              </a:ext>
            </a:extLst>
          </p:cNvPr>
          <p:cNvSpPr/>
          <p:nvPr/>
        </p:nvSpPr>
        <p:spPr>
          <a:xfrm>
            <a:off x="444500" y="838200"/>
            <a:ext cx="49149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 ноябре далекого девятнадцатом века, в семье бедного священнослужителя на свет появился наследник. Малыша окрестили и нарекли Дмитрием. </a:t>
            </a:r>
          </a:p>
          <a:p>
            <a:r>
              <a:rPr lang="ru-RU" b="0" i="0" dirty="0">
                <a:effectLst/>
              </a:rPr>
              <a:t>Родился будущий писатель в интеллигентной семье. </a:t>
            </a:r>
            <a:r>
              <a:rPr lang="ru-RU" dirty="0"/>
              <a:t>В семье Маминых было четверо детей: Николай, Дмитрий, Владимир, Елизавета. Родители очень любили своих детей и старались дать им наилучшее образование.</a:t>
            </a:r>
          </a:p>
          <a:p>
            <a:r>
              <a:rPr lang="ru-RU" dirty="0"/>
              <a:t>В свободное время в семье много читали, поэтому возникший у Дмитрия интерес к литературе неудивителен.</a:t>
            </a:r>
          </a:p>
          <a:p>
            <a:r>
              <a:rPr lang="ru-RU" b="0" i="0" dirty="0">
                <a:effectLst/>
              </a:rPr>
              <a:t>Отец и мать дали ему прекрасное домашнее образование. Также мальчик посещал учебные заведения для будущего духовенства, но не стал священником. </a:t>
            </a:r>
          </a:p>
        </p:txBody>
      </p:sp>
      <p:pic>
        <p:nvPicPr>
          <p:cNvPr id="2053" name="Picture 5" descr="Наркис Матвеевич Мамин с сыновьями Дмитрием и Владимиром">
            <a:extLst>
              <a:ext uri="{FF2B5EF4-FFF2-40B4-BE49-F238E27FC236}">
                <a16:creationId xmlns:a16="http://schemas.microsoft.com/office/drawing/2014/main" id="{F18BAF0B-3C18-416A-85A5-8D5BC7BEFC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49267" y="158044"/>
            <a:ext cx="4039800" cy="6689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45053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2E0D62-F48B-4BDA-B436-CD37CE7629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8045"/>
            <a:ext cx="10078156" cy="1532644"/>
          </a:xfrm>
        </p:spPr>
        <p:txBody>
          <a:bodyPr>
            <a:normAutofit/>
          </a:bodyPr>
          <a:lstStyle/>
          <a:p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FAC6269-E4EC-44AF-AF7C-A4CF72A591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49956"/>
            <a:ext cx="5088467" cy="270933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b="0" i="0" dirty="0">
                <a:solidFill>
                  <a:srgbClr val="333333"/>
                </a:solidFill>
                <a:effectLst/>
              </a:rPr>
              <a:t>Дмитрий искал свой путь. Он поступил в медицинский университет, сначала на ветеринара, а потом на хирурга. Неудовлетворённый он ушёл оттуда, поступил в юридический, но не закончил и его из-за материальных трудностей и плохого здоровья. 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077" name="Picture 5" descr="Дмитрий Мамин в юности">
            <a:extLst>
              <a:ext uri="{FF2B5EF4-FFF2-40B4-BE49-F238E27FC236}">
                <a16:creationId xmlns:a16="http://schemas.microsoft.com/office/drawing/2014/main" id="{2BAC54F9-E896-494D-9F84-D00FBE0C26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26956" y="225406"/>
            <a:ext cx="3879761" cy="6632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50189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091DD7-50EA-4272-BA50-C474C86737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714" y="365125"/>
            <a:ext cx="5014400" cy="4850342"/>
          </a:xfrm>
        </p:spPr>
        <p:txBody>
          <a:bodyPr>
            <a:normAutofit/>
          </a:bodyPr>
          <a:lstStyle/>
          <a:p>
            <a:r>
              <a:rPr lang="ru-RU" sz="1800" dirty="0">
                <a:latin typeface="+mn-lt"/>
              </a:rPr>
              <a:t>Стоит отметить, что настоящая фамилия Дмитрия была Мамин. Он с раннего детства мечтал – стать творцом слова, то есть писателем. И как все писатели добавил себе псевдоним Сибиряк. Родился же Дмитрий в Сибирском крае.</a:t>
            </a:r>
            <a:br>
              <a:rPr lang="ru-RU" sz="1800" dirty="0">
                <a:latin typeface="+mn-lt"/>
              </a:rPr>
            </a:br>
            <a:r>
              <a:rPr lang="ru-RU" sz="1800" dirty="0">
                <a:latin typeface="+mn-lt"/>
              </a:rPr>
              <a:t> Мамин стал претворять в жизнь свою заветную мечту о писательском труде – стал составлять </a:t>
            </a:r>
            <a:r>
              <a:rPr lang="ru-RU" sz="1800" dirty="0" err="1">
                <a:latin typeface="+mn-lt"/>
              </a:rPr>
              <a:t>заметочки</a:t>
            </a:r>
            <a:r>
              <a:rPr lang="ru-RU" sz="1800" dirty="0">
                <a:latin typeface="+mn-lt"/>
              </a:rPr>
              <a:t> в газеты. А также во время учебы подрабатывал репетиторством, чтобы как то свести концы с концами и помочь своему брату, который учился в Московском университете.</a:t>
            </a:r>
            <a:br>
              <a:rPr lang="ru-RU" sz="1800" dirty="0">
                <a:latin typeface="+mn-lt"/>
              </a:rPr>
            </a:br>
            <a:br>
              <a:rPr lang="ru-RU" sz="1800" dirty="0">
                <a:latin typeface="+mn-lt"/>
              </a:rPr>
            </a:br>
            <a:endParaRPr lang="ru-RU" sz="1800" dirty="0">
              <a:latin typeface="+mn-lt"/>
            </a:endParaRPr>
          </a:p>
        </p:txBody>
      </p:sp>
      <p:pic>
        <p:nvPicPr>
          <p:cNvPr id="4098" name="Picture 2" descr="Мамин-Сибиряк с сыновьями М.Я. Алексеевой и К. Большаковым">
            <a:extLst>
              <a:ext uri="{FF2B5EF4-FFF2-40B4-BE49-F238E27FC236}">
                <a16:creationId xmlns:a16="http://schemas.microsoft.com/office/drawing/2014/main" id="{20582BDB-4576-42CC-9AD1-CE6DBB8214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0" y="198708"/>
            <a:ext cx="4651021" cy="6460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56794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>
            <a:extLst>
              <a:ext uri="{FF2B5EF4-FFF2-40B4-BE49-F238E27FC236}">
                <a16:creationId xmlns:a16="http://schemas.microsoft.com/office/drawing/2014/main" id="{8095181C-CD81-41C1-8FEA-DF67FCAF419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59492" y="1635061"/>
            <a:ext cx="5029199" cy="25299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  <a:latin typeface="+mn-lt"/>
                <a:cs typeface="Arial" panose="020B0604020202020204" pitchFamily="34" charset="0"/>
              </a:rPr>
              <a:t>В результате Мамин-Сибиряк не смог закончить ни одного вуза. </a:t>
            </a:r>
            <a:b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  <a:latin typeface="+mn-lt"/>
                <a:cs typeface="Arial" panose="020B0604020202020204" pitchFamily="34" charset="0"/>
              </a:rPr>
            </a:br>
            <a:r>
              <a:rPr lang="ru-RU" altLang="ru-RU" sz="1800" dirty="0">
                <a:solidFill>
                  <a:srgbClr val="222222"/>
                </a:solidFill>
                <a:latin typeface="+mn-lt"/>
                <a:cs typeface="Arial" panose="020B0604020202020204" pitchFamily="34" charset="0"/>
              </a:rPr>
              <a:t>После смерти отца </a:t>
            </a:r>
            <a:r>
              <a:rPr lang="ru-RU" sz="1800" dirty="0">
                <a:latin typeface="+mn-lt"/>
              </a:rPr>
              <a:t>многие обязанности ложатся на плечи будущего писателя. Этот период оказался для него одним из самых трудных.</a:t>
            </a:r>
            <a:br>
              <a:rPr lang="ru-RU" sz="1800" dirty="0">
                <a:latin typeface="+mn-lt"/>
              </a:rPr>
            </a:br>
            <a:br>
              <a:rPr lang="ru-RU" dirty="0"/>
            </a:br>
            <a:br>
              <a:rPr lang="ru-RU" altLang="ru-RU" sz="1200" dirty="0">
                <a:solidFill>
                  <a:srgbClr val="222222"/>
                </a:solidFill>
                <a:cs typeface="Arial" panose="020B0604020202020204" pitchFamily="34" charset="0"/>
              </a:rPr>
            </a:br>
            <a:b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051" name="Picture 3" descr="Dmitrij-Mamin-Sibiryak-v-molodosti">
            <a:extLst>
              <a:ext uri="{FF2B5EF4-FFF2-40B4-BE49-F238E27FC236}">
                <a16:creationId xmlns:a16="http://schemas.microsoft.com/office/drawing/2014/main" id="{831D1E78-7F66-4BCC-AE28-D35764F12D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47038" y="512805"/>
            <a:ext cx="4374292" cy="5832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56971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92329359-877A-4C5D-B4F8-E869166E045A}"/>
              </a:ext>
            </a:extLst>
          </p:cNvPr>
          <p:cNvSpPr/>
          <p:nvPr/>
        </p:nvSpPr>
        <p:spPr>
          <a:xfrm>
            <a:off x="1099751" y="1927654"/>
            <a:ext cx="392380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</a:rPr>
              <a:t>Когда писателю было почти 40 лет он встретил свою любовь. Бежал с ней в Петербург.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</a:rPr>
              <a:t>20 марта 1892 года Мария родила дочку, но сама умерла на следующий день после тяжёлых родов. Он очень сильно плакал, переживал утрату.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67629E9-CADA-4BCE-9CA9-FDC2996828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45852" y="689225"/>
            <a:ext cx="4037478" cy="5282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11032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>
            <a:extLst>
              <a:ext uri="{FF2B5EF4-FFF2-40B4-BE49-F238E27FC236}">
                <a16:creationId xmlns:a16="http://schemas.microsoft.com/office/drawing/2014/main" id="{D0256BFD-1F8C-4BF9-83F3-7E8F8FA060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8953" y="321027"/>
            <a:ext cx="4972050" cy="666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>
            <a:extLst>
              <a:ext uri="{FF2B5EF4-FFF2-40B4-BE49-F238E27FC236}">
                <a16:creationId xmlns:a16="http://schemas.microsoft.com/office/drawing/2014/main" id="{5EEC3C8F-EC42-4FF1-B577-FAA002211B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5997" y="2197062"/>
            <a:ext cx="3115733" cy="4154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5500961E-A9EA-4EE8-A6E1-EBD32D7285DA}"/>
              </a:ext>
            </a:extLst>
          </p:cNvPr>
          <p:cNvSpPr/>
          <p:nvPr/>
        </p:nvSpPr>
        <p:spPr>
          <a:xfrm>
            <a:off x="395111" y="321028"/>
            <a:ext cx="512515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>
                <a:solidFill>
                  <a:srgbClr val="000000"/>
                </a:solidFill>
                <a:effectLst/>
              </a:rPr>
              <a:t>Дочка Алёнушка родилась слабенькой, болезненной девочкой.  </a:t>
            </a:r>
            <a:r>
              <a:rPr lang="ru-RU" dirty="0">
                <a:solidFill>
                  <a:srgbClr val="000000"/>
                </a:solidFill>
              </a:rPr>
              <a:t>В</a:t>
            </a:r>
            <a:r>
              <a:rPr lang="ru-RU" b="0" i="0" dirty="0">
                <a:solidFill>
                  <a:srgbClr val="000000"/>
                </a:solidFill>
                <a:effectLst/>
              </a:rPr>
              <a:t>ся забота о ней легла на плечи отца. Последние годы жизни Мамин всецело посвятил дочери. Врачи запрещали Алёнушке дальние путешествия, и Аленушка познавала мир через </a:t>
            </a:r>
            <a:r>
              <a:rPr lang="ru-RU" dirty="0">
                <a:solidFill>
                  <a:srgbClr val="000000"/>
                </a:solidFill>
              </a:rPr>
              <a:t>произведения отца.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12021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4CD6F79D-2F3C-46B3-949D-3011E98F8942}"/>
              </a:ext>
            </a:extLst>
          </p:cNvPr>
          <p:cNvSpPr/>
          <p:nvPr/>
        </p:nvSpPr>
        <p:spPr>
          <a:xfrm>
            <a:off x="530578" y="530579"/>
            <a:ext cx="511386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</a:rPr>
              <a:t>«</a:t>
            </a:r>
            <a:r>
              <a:rPr lang="ru-RU" dirty="0" err="1">
                <a:solidFill>
                  <a:srgbClr val="000000"/>
                </a:solidFill>
              </a:rPr>
              <a:t>Аленушкины</a:t>
            </a:r>
            <a:r>
              <a:rPr lang="ru-RU" dirty="0">
                <a:solidFill>
                  <a:srgbClr val="000000"/>
                </a:solidFill>
              </a:rPr>
              <a:t> сказки» </a:t>
            </a:r>
            <a:r>
              <a:rPr lang="ru-RU" b="0" i="0" dirty="0">
                <a:solidFill>
                  <a:srgbClr val="000000"/>
                </a:solidFill>
                <a:effectLst/>
              </a:rPr>
              <a:t> написаны с такой любовью и нежностью, что до сих пор заставляют смеяться и плакать юных читателей, ровесников маленькой Алёнушки. А сам Мамин-Сибиряк признался однажды: </a:t>
            </a:r>
            <a:r>
              <a:rPr lang="ru-RU" b="0" i="1" dirty="0">
                <a:solidFill>
                  <a:srgbClr val="000000"/>
                </a:solidFill>
                <a:effectLst/>
              </a:rPr>
              <a:t>«Это моя любимая книга, её писала сама любовь, и поэтому она переживёт всё остальное»</a:t>
            </a:r>
            <a:r>
              <a:rPr lang="ru-RU" b="0" i="0" dirty="0">
                <a:solidFill>
                  <a:srgbClr val="000000"/>
                </a:solidFill>
                <a:effectLst/>
              </a:rPr>
              <a:t>.</a:t>
            </a:r>
            <a:br>
              <a:rPr lang="ru-RU" dirty="0"/>
            </a:br>
            <a:r>
              <a:rPr lang="ru-RU" b="0" i="0" dirty="0">
                <a:solidFill>
                  <a:srgbClr val="000000"/>
                </a:solidFill>
                <a:effectLst/>
              </a:rPr>
              <a:t>По большому счёту так и случилось. Больше столетия прошло с момента появления сказок. И хотя до сих пор издаются «взрослые» романы и повести Мамина-Сибиряка, для большинства читателей он остаётся именно детским писателем, создателем дивных «</a:t>
            </a:r>
            <a:r>
              <a:rPr lang="ru-RU" b="0" i="0" dirty="0" err="1">
                <a:solidFill>
                  <a:srgbClr val="000000"/>
                </a:solidFill>
                <a:effectLst/>
              </a:rPr>
              <a:t>Алёнушкиных</a:t>
            </a:r>
            <a:r>
              <a:rPr lang="ru-RU" b="0" i="0" dirty="0">
                <a:solidFill>
                  <a:srgbClr val="000000"/>
                </a:solidFill>
                <a:effectLst/>
              </a:rPr>
              <a:t> сказок».</a:t>
            </a:r>
            <a:endParaRPr lang="ru-RU" dirty="0"/>
          </a:p>
        </p:txBody>
      </p:sp>
      <p:pic>
        <p:nvPicPr>
          <p:cNvPr id="21506" name="Picture 2" descr="Дмитрий Мамин-Сибиряк - Алёнушкины сказки читать онлайн">
            <a:extLst>
              <a:ext uri="{FF2B5EF4-FFF2-40B4-BE49-F238E27FC236}">
                <a16:creationId xmlns:a16="http://schemas.microsoft.com/office/drawing/2014/main" id="{40000AC6-D675-4870-9E33-A0748B1F0E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1066" y="722689"/>
            <a:ext cx="3797300" cy="4936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65475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4C1CE4-B1F8-4003-94EA-9BA5812A30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base" latinLnBrk="1"/>
            <a:r>
              <a:rPr lang="ru-RU" sz="1800" dirty="0">
                <a:latin typeface="+mn-lt"/>
              </a:rPr>
              <a:t>Сказки автора познавательны, каждый герой имеет свой характер. Отличительной чертой «</a:t>
            </a:r>
            <a:r>
              <a:rPr lang="ru-RU" sz="1800" dirty="0" err="1">
                <a:latin typeface="+mn-lt"/>
              </a:rPr>
              <a:t>Аленушкиных</a:t>
            </a:r>
            <a:r>
              <a:rPr lang="ru-RU" sz="1800" dirty="0">
                <a:latin typeface="+mn-lt"/>
              </a:rPr>
              <a:t> сказок» является их лиричность, задушевность. Автор с нежностью рисует образ своей слушательницы и читательницы — маленькой Аленушки. Любовно к ней относятся цветы, насекомые, птицы. И сама она</a:t>
            </a:r>
            <a:br>
              <a:rPr lang="ru-RU" sz="1800" dirty="0">
                <a:latin typeface="+mn-lt"/>
              </a:rPr>
            </a:br>
            <a:r>
              <a:rPr lang="ru-RU" sz="1800" dirty="0">
                <a:latin typeface="+mn-lt"/>
              </a:rPr>
              <a:t> говорит: «Папа, я всех люблю» .</a:t>
            </a:r>
            <a:br>
              <a:rPr lang="ru-RU" sz="1800" dirty="0">
                <a:latin typeface="+mn-lt"/>
              </a:rPr>
            </a:br>
            <a:br>
              <a:rPr lang="ru-RU" sz="1800" dirty="0">
                <a:latin typeface="+mn-lt"/>
              </a:rPr>
            </a:br>
            <a:endParaRPr lang="ru-RU" sz="1800" dirty="0">
              <a:latin typeface="+mn-lt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CC3C94F-EB27-4E5F-A9A6-DF3E54F8AC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72269" y="1514474"/>
            <a:ext cx="6637866" cy="4978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708079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TM02474572[[fn=Медицинский шаблон оформления]]</Template>
  <TotalTime>546</TotalTime>
  <Words>664</Words>
  <Application>Microsoft Office PowerPoint</Application>
  <PresentationFormat>Широкоэкранный</PresentationFormat>
  <Paragraphs>18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Tahoma</vt:lpstr>
      <vt:lpstr>Тема Office</vt:lpstr>
      <vt:lpstr>Дмитрий Наркисович Мамин-Сибиряк</vt:lpstr>
      <vt:lpstr>Презентация PowerPoint</vt:lpstr>
      <vt:lpstr> </vt:lpstr>
      <vt:lpstr>Стоит отметить, что настоящая фамилия Дмитрия была Мамин. Он с раннего детства мечтал – стать творцом слова, то есть писателем. И как все писатели добавил себе псевдоним Сибиряк. Родился же Дмитрий в Сибирском крае.  Мамин стал претворять в жизнь свою заветную мечту о писательском труде – стал составлять заметочки в газеты. А также во время учебы подрабатывал репетиторством, чтобы как то свести концы с концами и помочь своему брату, который учился в Московском университете.  </vt:lpstr>
      <vt:lpstr>В результате Мамин-Сибиряк не смог закончить ни одного вуза.  После смерти отца многие обязанности ложатся на плечи будущего писателя. Этот период оказался для него одним из самых трудных.    </vt:lpstr>
      <vt:lpstr>Презентация PowerPoint</vt:lpstr>
      <vt:lpstr>Презентация PowerPoint</vt:lpstr>
      <vt:lpstr>Презентация PowerPoint</vt:lpstr>
      <vt:lpstr>Сказки автора познавательны, каждый герой имеет свой характер. Отличительной чертой «Аленушкиных сказок» является их лиричность, задушевность. Автор с нежностью рисует образ своей слушательницы и читательницы — маленькой Аленушки. Любовно к ней относятся цветы, насекомые, птицы. И сама она  говорит: «Папа, я всех люблю» .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Дмитрий Наркисович Мамин-Сибиряк</dc:title>
  <dc:creator>элеонора бозюкова</dc:creator>
  <cp:lastModifiedBy>элеонора бозюкова</cp:lastModifiedBy>
  <cp:revision>28</cp:revision>
  <dcterms:created xsi:type="dcterms:W3CDTF">2020-11-23T12:10:29Z</dcterms:created>
  <dcterms:modified xsi:type="dcterms:W3CDTF">2020-11-25T15:26:43Z</dcterms:modified>
</cp:coreProperties>
</file>