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71" r:id="rId6"/>
    <p:sldId id="260" r:id="rId7"/>
    <p:sldId id="262" r:id="rId8"/>
    <p:sldId id="263" r:id="rId9"/>
    <p:sldId id="264" r:id="rId10"/>
    <p:sldId id="265" r:id="rId11"/>
    <p:sldId id="266" r:id="rId12"/>
    <p:sldId id="267" r:id="rId13"/>
    <p:sldId id="268" r:id="rId14"/>
    <p:sldId id="269" r:id="rId15"/>
    <p:sldId id="270" r:id="rId16"/>
    <p:sldId id="272" r:id="rId17"/>
    <p:sldId id="273"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400800" y="6355080"/>
            <a:ext cx="2286000" cy="365760"/>
          </a:xfrm>
        </p:spPr>
        <p:txBody>
          <a:bodyPr/>
          <a:lstStyle>
            <a:lvl1pPr>
              <a:defRPr sz="1400"/>
            </a:lvl1pPr>
          </a:lstStyle>
          <a:p>
            <a:fld id="{D1208B53-6FEE-42E6-A019-EFCCE2D2B276}" type="datetimeFigureOut">
              <a:rPr lang="ru-RU" smtClean="0"/>
              <a:pPr/>
              <a:t>25.11.2020</a:t>
            </a:fld>
            <a:endParaRPr lang="ru-RU"/>
          </a:p>
        </p:txBody>
      </p:sp>
      <p:sp>
        <p:nvSpPr>
          <p:cNvPr id="17" name="Нижний колонтитул 16"/>
          <p:cNvSpPr>
            <a:spLocks noGrp="1"/>
          </p:cNvSpPr>
          <p:nvPr>
            <p:ph type="ftr" sz="quarter" idx="11"/>
          </p:nvPr>
        </p:nvSpPr>
        <p:spPr>
          <a:xfrm>
            <a:off x="2898648" y="6355080"/>
            <a:ext cx="3474720" cy="365760"/>
          </a:xfrm>
        </p:spPr>
        <p:txBody>
          <a:bodyPr/>
          <a:lstStyle/>
          <a:p>
            <a:endParaRPr lang="ru-RU"/>
          </a:p>
        </p:txBody>
      </p:sp>
      <p:sp>
        <p:nvSpPr>
          <p:cNvPr id="29" name="Номер слайда 28"/>
          <p:cNvSpPr>
            <a:spLocks noGrp="1"/>
          </p:cNvSpPr>
          <p:nvPr>
            <p:ph type="sldNum" sz="quarter" idx="12"/>
          </p:nvPr>
        </p:nvSpPr>
        <p:spPr>
          <a:xfrm>
            <a:off x="1216152" y="6355080"/>
            <a:ext cx="1219200" cy="365760"/>
          </a:xfrm>
        </p:spPr>
        <p:txBody>
          <a:bodyPr/>
          <a:lstStyle/>
          <a:p>
            <a:fld id="{80C311B6-1892-4809-B59B-3182504D74AB}" type="slidenum">
              <a:rPr lang="ru-RU" smtClean="0"/>
              <a:pPr/>
              <a:t>‹#›</a:t>
            </a:fld>
            <a:endParaRPr lang="ru-RU"/>
          </a:p>
        </p:txBody>
      </p:sp>
      <p:sp>
        <p:nvSpPr>
          <p:cNvPr id="21" name="Прямоугольник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Прямоугольник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Прямоугольник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1208B53-6FEE-42E6-A019-EFCCE2D2B276}" type="datetimeFigureOut">
              <a:rPr lang="ru-RU" smtClean="0"/>
              <a:pPr/>
              <a:t>25.11.2020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0C311B6-1892-4809-B59B-3182504D74A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1208B53-6FEE-42E6-A019-EFCCE2D2B276}" type="datetimeFigureOut">
              <a:rPr lang="ru-RU" smtClean="0"/>
              <a:pPr/>
              <a:t>25.11.2020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0C311B6-1892-4809-B59B-3182504D74AB}" type="slidenum">
              <a:rPr lang="ru-RU" smtClean="0"/>
              <a:pPr/>
              <a:t>‹#›</a:t>
            </a:fld>
            <a:endParaRPr lang="ru-RU"/>
          </a:p>
        </p:txBody>
      </p:sp>
      <p:sp>
        <p:nvSpPr>
          <p:cNvPr id="7" name="Прямая соединительная линия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Равнобедренный треугольник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ая соединительная линия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D1208B53-6FEE-42E6-A019-EFCCE2D2B276}" type="datetimeFigureOut">
              <a:rPr lang="ru-RU" smtClean="0"/>
              <a:pPr/>
              <a:t>25.11.2020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0C311B6-1892-4809-B59B-3182504D74AB}" type="slidenum">
              <a:rPr lang="ru-RU" smtClean="0"/>
              <a:pPr/>
              <a:t>‹#›</a:t>
            </a:fld>
            <a:endParaRPr lang="ru-RU"/>
          </a:p>
        </p:txBody>
      </p:sp>
      <p:sp>
        <p:nvSpPr>
          <p:cNvPr id="8" name="Объект 7"/>
          <p:cNvSpPr>
            <a:spLocks noGrp="1"/>
          </p:cNvSpPr>
          <p:nvPr>
            <p:ph sz="quarter" idx="1"/>
          </p:nvPr>
        </p:nvSpPr>
        <p:spPr>
          <a:xfrm>
            <a:off x="457200" y="1219200"/>
            <a:ext cx="8229600"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6400800" y="6355080"/>
            <a:ext cx="2286000" cy="365760"/>
          </a:xfrm>
        </p:spPr>
        <p:txBody>
          <a:bodyPr/>
          <a:lstStyle/>
          <a:p>
            <a:fld id="{D1208B53-6FEE-42E6-A019-EFCCE2D2B276}" type="datetimeFigureOut">
              <a:rPr lang="ru-RU" smtClean="0"/>
              <a:pPr/>
              <a:t>25.11.2020</a:t>
            </a:fld>
            <a:endParaRPr lang="ru-RU"/>
          </a:p>
        </p:txBody>
      </p:sp>
      <p:sp>
        <p:nvSpPr>
          <p:cNvPr id="5" name="Нижний колонтитул 4"/>
          <p:cNvSpPr>
            <a:spLocks noGrp="1"/>
          </p:cNvSpPr>
          <p:nvPr>
            <p:ph type="ftr" sz="quarter" idx="11"/>
          </p:nvPr>
        </p:nvSpPr>
        <p:spPr>
          <a:xfrm>
            <a:off x="2898648" y="6355080"/>
            <a:ext cx="3474720" cy="365760"/>
          </a:xfrm>
        </p:spPr>
        <p:txBody>
          <a:bodyPr/>
          <a:lstStyle/>
          <a:p>
            <a:endParaRPr lang="ru-RU"/>
          </a:p>
        </p:txBody>
      </p:sp>
      <p:sp>
        <p:nvSpPr>
          <p:cNvPr id="6" name="Номер слайда 5"/>
          <p:cNvSpPr>
            <a:spLocks noGrp="1"/>
          </p:cNvSpPr>
          <p:nvPr>
            <p:ph type="sldNum" sz="quarter" idx="12"/>
          </p:nvPr>
        </p:nvSpPr>
        <p:spPr>
          <a:xfrm>
            <a:off x="1069848" y="6355080"/>
            <a:ext cx="1520952" cy="365760"/>
          </a:xfrm>
        </p:spPr>
        <p:txBody>
          <a:bodyPr/>
          <a:lstStyle/>
          <a:p>
            <a:fld id="{80C311B6-1892-4809-B59B-3182504D74AB}" type="slidenum">
              <a:rPr lang="ru-RU" smtClean="0"/>
              <a:pPr/>
              <a:t>‹#›</a:t>
            </a:fld>
            <a:endParaRPr lang="ru-RU"/>
          </a:p>
        </p:txBody>
      </p:sp>
      <p:sp>
        <p:nvSpPr>
          <p:cNvPr id="7" name="Прямоугольник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D1208B53-6FEE-42E6-A019-EFCCE2D2B276}" type="datetimeFigureOut">
              <a:rPr lang="ru-RU" smtClean="0"/>
              <a:pPr/>
              <a:t>25.11.2020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0C311B6-1892-4809-B59B-3182504D74AB}" type="slidenum">
              <a:rPr lang="ru-RU" smtClean="0"/>
              <a:pPr/>
              <a:t>‹#›</a:t>
            </a:fld>
            <a:endParaRPr lang="ru-RU"/>
          </a:p>
        </p:txBody>
      </p:sp>
      <p:sp>
        <p:nvSpPr>
          <p:cNvPr id="9" name="Объект 8"/>
          <p:cNvSpPr>
            <a:spLocks noGrp="1"/>
          </p:cNvSpPr>
          <p:nvPr>
            <p:ph sz="quarter" idx="1"/>
          </p:nvPr>
        </p:nvSpPr>
        <p:spPr>
          <a:xfrm>
            <a:off x="457200" y="1219200"/>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632198" y="1216152"/>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D1208B53-6FEE-42E6-A019-EFCCE2D2B276}" type="datetimeFigureOut">
              <a:rPr lang="ru-RU" smtClean="0"/>
              <a:pPr/>
              <a:t>25.11.2020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0C311B6-1892-4809-B59B-3182504D74AB}" type="slidenum">
              <a:rPr lang="ru-RU" smtClean="0"/>
              <a:pPr/>
              <a:t>‹#›</a:t>
            </a:fld>
            <a:endParaRPr lang="ru-RU"/>
          </a:p>
        </p:txBody>
      </p:sp>
      <p:sp>
        <p:nvSpPr>
          <p:cNvPr id="11" name="Объект 10"/>
          <p:cNvSpPr>
            <a:spLocks noGrp="1"/>
          </p:cNvSpPr>
          <p:nvPr>
            <p:ph sz="quarter" idx="2"/>
          </p:nvPr>
        </p:nvSpPr>
        <p:spPr>
          <a:xfrm>
            <a:off x="457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648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D1208B53-6FEE-42E6-A019-EFCCE2D2B276}" type="datetimeFigureOut">
              <a:rPr lang="ru-RU" smtClean="0"/>
              <a:pPr/>
              <a:t>25.11.2020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0C311B6-1892-4809-B59B-3182504D74AB}" type="slidenum">
              <a:rPr lang="ru-RU" smtClean="0"/>
              <a:pPr/>
              <a:t>‹#›</a:t>
            </a:fld>
            <a:endParaRPr lang="ru-RU"/>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1208B53-6FEE-42E6-A019-EFCCE2D2B276}" type="datetimeFigureOut">
              <a:rPr lang="ru-RU" smtClean="0"/>
              <a:pPr/>
              <a:t>25.11.2020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0C311B6-1892-4809-B59B-3182504D74AB}" type="slidenum">
              <a:rPr lang="ru-RU" smtClean="0"/>
              <a:pPr/>
              <a:t>‹#›</a:t>
            </a:fld>
            <a:endParaRPr lang="ru-RU"/>
          </a:p>
        </p:txBody>
      </p:sp>
      <p:sp>
        <p:nvSpPr>
          <p:cNvPr id="5" name="Прямая соединительная линия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D1208B53-6FEE-42E6-A019-EFCCE2D2B276}" type="datetimeFigureOut">
              <a:rPr lang="ru-RU" smtClean="0"/>
              <a:pPr/>
              <a:t>25.11.2020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0C311B6-1892-4809-B59B-3182504D74AB}" type="slidenum">
              <a:rPr lang="ru-RU" smtClean="0"/>
              <a:pPr/>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ая соединительная линия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Объект 11"/>
          <p:cNvSpPr>
            <a:spLocks noGrp="1"/>
          </p:cNvSpPr>
          <p:nvPr>
            <p:ph sz="quarter" idx="1"/>
          </p:nvPr>
        </p:nvSpPr>
        <p:spPr>
          <a:xfrm>
            <a:off x="304800" y="304800"/>
            <a:ext cx="57150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D1208B53-6FEE-42E6-A019-EFCCE2D2B276}" type="datetimeFigureOut">
              <a:rPr lang="ru-RU" smtClean="0"/>
              <a:pPr/>
              <a:t>25.11.2020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0C311B6-1892-4809-B59B-3182504D74AB}" type="slidenum">
              <a:rPr lang="ru-RU" smtClean="0"/>
              <a:pPr/>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152400"/>
            <a:ext cx="8229600" cy="990600"/>
          </a:xfrm>
          <a:prstGeom prst="rect">
            <a:avLst/>
          </a:prstGeom>
        </p:spPr>
        <p:txBody>
          <a:bodyPr vert="horz"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D1208B53-6FEE-42E6-A019-EFCCE2D2B276}" type="datetimeFigureOut">
              <a:rPr lang="ru-RU" smtClean="0"/>
              <a:pPr/>
              <a:t>25.11.2020</a:t>
            </a:fld>
            <a:endParaRPr lang="ru-RU"/>
          </a:p>
        </p:txBody>
      </p:sp>
      <p:sp>
        <p:nvSpPr>
          <p:cNvPr id="3" name="Нижний колонтитул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80C311B6-1892-4809-B59B-3182504D74AB}" type="slidenum">
              <a:rPr lang="ru-RU" smtClean="0"/>
              <a:pPr/>
              <a:t>‹#›</a:t>
            </a:fld>
            <a:endParaRPr lang="ru-RU"/>
          </a:p>
        </p:txBody>
      </p:sp>
      <p:sp>
        <p:nvSpPr>
          <p:cNvPr id="28" name="Прямая соединительная линия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Прямая соединительная линия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Равнобедренный треугольник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yadonor.ru/"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flipV="1">
            <a:off x="1371600" y="7533456"/>
            <a:ext cx="6400800" cy="504056"/>
          </a:xfrm>
        </p:spPr>
        <p:txBody>
          <a:bodyPr>
            <a:normAutofit/>
          </a:bodyPr>
          <a:lstStyle/>
          <a:p>
            <a:endParaRPr lang="ru-RU" dirty="0"/>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23528" y="3645024"/>
            <a:ext cx="8424936" cy="2448272"/>
          </a:xfrm>
          <a:prstGeom prst="rect">
            <a:avLst/>
          </a:prstGeom>
        </p:spPr>
      </p:pic>
      <p:sp>
        <p:nvSpPr>
          <p:cNvPr id="5" name="Прямоугольник 4"/>
          <p:cNvSpPr/>
          <p:nvPr/>
        </p:nvSpPr>
        <p:spPr>
          <a:xfrm>
            <a:off x="4716016" y="6093296"/>
            <a:ext cx="4321650" cy="830997"/>
          </a:xfrm>
          <a:prstGeom prst="rect">
            <a:avLst/>
          </a:prstGeom>
        </p:spPr>
        <p:txBody>
          <a:bodyPr wrap="square">
            <a:spAutoFit/>
          </a:bodyPr>
          <a:lstStyle/>
          <a:p>
            <a:r>
              <a:rPr lang="ru-RU" sz="2400" b="1" i="1" dirty="0" smtClean="0"/>
              <a:t>Донорство – это «тихий подвиг» во имя других.</a:t>
            </a:r>
            <a:endParaRPr lang="ru-RU" sz="2400" b="1" i="1" dirty="0"/>
          </a:p>
        </p:txBody>
      </p:sp>
      <p:sp>
        <p:nvSpPr>
          <p:cNvPr id="9" name="TextBox 8"/>
          <p:cNvSpPr txBox="1"/>
          <p:nvPr/>
        </p:nvSpPr>
        <p:spPr>
          <a:xfrm>
            <a:off x="3923928" y="806469"/>
            <a:ext cx="184731" cy="369332"/>
          </a:xfrm>
          <a:prstGeom prst="rect">
            <a:avLst/>
          </a:prstGeom>
          <a:noFill/>
        </p:spPr>
        <p:txBody>
          <a:bodyPr wrap="none" rtlCol="0">
            <a:spAutoFit/>
          </a:bodyPr>
          <a:lstStyle/>
          <a:p>
            <a:endParaRPr lang="ru-RU" dirty="0"/>
          </a:p>
        </p:txBody>
      </p:sp>
      <p:pic>
        <p:nvPicPr>
          <p:cNvPr id="10" name="Рисунок 9"/>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771800" y="692697"/>
            <a:ext cx="4968552" cy="3024606"/>
          </a:xfrm>
          <a:prstGeom prst="rect">
            <a:avLst/>
          </a:prstGeom>
        </p:spPr>
      </p:pic>
    </p:spTree>
    <p:extLst>
      <p:ext uri="{BB962C8B-B14F-4D97-AF65-F5344CB8AC3E}">
        <p14:creationId xmlns="" xmlns:p14="http://schemas.microsoft.com/office/powerpoint/2010/main" val="773270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p:txBody>
          <a:bodyPr>
            <a:normAutofit lnSpcReduction="10000"/>
          </a:bodyPr>
          <a:lstStyle/>
          <a:p>
            <a:r>
              <a:rPr lang="ru-RU" dirty="0" smtClean="0"/>
              <a:t>Донором </a:t>
            </a:r>
            <a:r>
              <a:rPr lang="ru-RU" dirty="0"/>
              <a:t>крови может стать любой гражданин с 18 лет, </a:t>
            </a:r>
            <a:r>
              <a:rPr lang="ru-RU" dirty="0" smtClean="0"/>
              <a:t>прошедший медицинское </a:t>
            </a:r>
            <a:r>
              <a:rPr lang="ru-RU" dirty="0"/>
              <a:t>обследование и не имеющий противопоказаний</a:t>
            </a:r>
            <a:r>
              <a:rPr lang="ru-RU" dirty="0" smtClean="0"/>
              <a:t>.</a:t>
            </a:r>
          </a:p>
          <a:p>
            <a:r>
              <a:rPr lang="ru-RU" dirty="0" smtClean="0"/>
              <a:t>Список </a:t>
            </a:r>
            <a:r>
              <a:rPr lang="ru-RU" dirty="0"/>
              <a:t>противопоказаний ты найдешь здесь: </a:t>
            </a:r>
            <a:r>
              <a:rPr lang="ru-RU" dirty="0" smtClean="0">
                <a:solidFill>
                  <a:srgbClr val="FF0000"/>
                </a:solidFill>
                <a:hlinkClick r:id="rId2"/>
              </a:rPr>
              <a:t>www.yadonor.ru</a:t>
            </a:r>
            <a:endParaRPr lang="ru-RU" dirty="0" smtClean="0">
              <a:solidFill>
                <a:srgbClr val="FF0000"/>
              </a:solidFill>
            </a:endParaRPr>
          </a:p>
          <a:p>
            <a:r>
              <a:rPr lang="ru-RU" dirty="0" smtClean="0"/>
              <a:t> </a:t>
            </a:r>
            <a:r>
              <a:rPr lang="ru-RU" dirty="0"/>
              <a:t>Твой вес должен быть не меньше 50 </a:t>
            </a:r>
            <a:r>
              <a:rPr lang="ru-RU" dirty="0" err="1"/>
              <a:t>кг.Вес</a:t>
            </a:r>
            <a:r>
              <a:rPr lang="ru-RU" dirty="0"/>
              <a:t> тела не должен быть меньше 50 кг. Существуют определенные противопоказания к  донорству  крови и ее компонентов. Если у Вас нет заболеваний, которые перечислены в определенном списке, Вы можете быть донором. Если у Вас есть заболевания, не вошедшие в данный список, или Вы принимаете какие-то лекарства, вопрос о  донорстве  решит врач</a:t>
            </a:r>
            <a:r>
              <a:rPr lang="ru-RU" dirty="0" smtClean="0"/>
              <a:t>.</a:t>
            </a:r>
          </a:p>
          <a:p>
            <a:endParaRPr lang="ru-RU" dirty="0"/>
          </a:p>
        </p:txBody>
      </p:sp>
    </p:spTree>
    <p:extLst>
      <p:ext uri="{BB962C8B-B14F-4D97-AF65-F5344CB8AC3E}">
        <p14:creationId xmlns="" xmlns:p14="http://schemas.microsoft.com/office/powerpoint/2010/main" val="3829559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03448"/>
            <a:ext cx="8229600" cy="144016"/>
          </a:xfrm>
        </p:spPr>
        <p:txBody>
          <a:bodyPr>
            <a:normAutofit fontScale="90000"/>
          </a:bodyPr>
          <a:lstStyle/>
          <a:p>
            <a:endParaRPr lang="ru-RU" dirty="0"/>
          </a:p>
        </p:txBody>
      </p:sp>
      <p:pic>
        <p:nvPicPr>
          <p:cNvPr id="4" name="Объект 3"/>
          <p:cNvPicPr>
            <a:picLocks noGrp="1" noChangeAspect="1"/>
          </p:cNvPicPr>
          <p:nvPr>
            <p:ph sz="quarter" idx="1"/>
          </p:nvPr>
        </p:nvPicPr>
        <p:blipFill>
          <a:blip r:embed="rId2" cstate="print">
            <a:extLst>
              <a:ext uri="{28A0092B-C50C-407E-A947-70E740481C1C}">
                <a14:useLocalDpi xmlns="" xmlns:a14="http://schemas.microsoft.com/office/drawing/2010/main" val="0"/>
              </a:ext>
            </a:extLst>
          </a:blip>
          <a:stretch>
            <a:fillRect/>
          </a:stretch>
        </p:blipFill>
        <p:spPr>
          <a:xfrm>
            <a:off x="107504" y="173925"/>
            <a:ext cx="5220072" cy="4176464"/>
          </a:xfrm>
        </p:spPr>
      </p:pic>
      <p:sp>
        <p:nvSpPr>
          <p:cNvPr id="5" name="Прямоугольник 4"/>
          <p:cNvSpPr/>
          <p:nvPr/>
        </p:nvSpPr>
        <p:spPr>
          <a:xfrm>
            <a:off x="5580112" y="0"/>
            <a:ext cx="3384376" cy="4524315"/>
          </a:xfrm>
          <a:prstGeom prst="rect">
            <a:avLst/>
          </a:prstGeom>
        </p:spPr>
        <p:txBody>
          <a:bodyPr wrap="square">
            <a:spAutoFit/>
          </a:bodyPr>
          <a:lstStyle/>
          <a:p>
            <a:r>
              <a:rPr lang="ru-RU" b="1" dirty="0" smtClean="0">
                <a:solidFill>
                  <a:srgbClr val="C00000"/>
                </a:solidFill>
              </a:rPr>
              <a:t>Что нужно сделать, чтобы стать </a:t>
            </a:r>
            <a:r>
              <a:rPr lang="ru-RU" b="1" dirty="0" err="1" smtClean="0">
                <a:solidFill>
                  <a:srgbClr val="C00000"/>
                </a:solidFill>
              </a:rPr>
              <a:t>донором?Все</a:t>
            </a:r>
            <a:r>
              <a:rPr lang="ru-RU" b="1" dirty="0" smtClean="0">
                <a:solidFill>
                  <a:srgbClr val="C00000"/>
                </a:solidFill>
              </a:rPr>
              <a:t> очень просто! 1)</a:t>
            </a:r>
            <a:r>
              <a:rPr lang="ru-RU" dirty="0" err="1" smtClean="0"/>
              <a:t>Придти</a:t>
            </a:r>
            <a:r>
              <a:rPr lang="ru-RU" dirty="0" smtClean="0"/>
              <a:t> на станцию переливания крови в регионе прописки;</a:t>
            </a:r>
          </a:p>
          <a:p>
            <a:r>
              <a:rPr lang="ru-RU" b="1" dirty="0" smtClean="0">
                <a:solidFill>
                  <a:srgbClr val="C00000"/>
                </a:solidFill>
              </a:rPr>
              <a:t>2)</a:t>
            </a:r>
            <a:r>
              <a:rPr lang="ru-RU" dirty="0" smtClean="0"/>
              <a:t>Предъявить в регистратуре паспорт или военный билет;</a:t>
            </a:r>
          </a:p>
          <a:p>
            <a:r>
              <a:rPr lang="ru-RU" b="1" dirty="0" smtClean="0">
                <a:solidFill>
                  <a:srgbClr val="C00000"/>
                </a:solidFill>
              </a:rPr>
              <a:t>3)</a:t>
            </a:r>
            <a:r>
              <a:rPr lang="ru-RU" dirty="0" smtClean="0"/>
              <a:t>Заполнить «анкету донора», ответив на вопросы о своем здоровье;</a:t>
            </a:r>
          </a:p>
          <a:p>
            <a:r>
              <a:rPr lang="ru-RU" b="1" dirty="0" smtClean="0">
                <a:solidFill>
                  <a:srgbClr val="C00000"/>
                </a:solidFill>
              </a:rPr>
              <a:t>4)</a:t>
            </a:r>
            <a:r>
              <a:rPr lang="ru-RU" dirty="0" smtClean="0"/>
              <a:t>У тебя появляется «учетная карточка донора», которая хранится в едином донорском центре;</a:t>
            </a:r>
          </a:p>
          <a:p>
            <a:r>
              <a:rPr lang="ru-RU" b="1" dirty="0" smtClean="0">
                <a:solidFill>
                  <a:srgbClr val="C00000"/>
                </a:solidFill>
              </a:rPr>
              <a:t>5)</a:t>
            </a:r>
            <a:r>
              <a:rPr lang="ru-RU" dirty="0" smtClean="0"/>
              <a:t>Пройти осмотр врача;</a:t>
            </a:r>
          </a:p>
          <a:p>
            <a:r>
              <a:rPr lang="ru-RU" b="1" dirty="0" smtClean="0">
                <a:solidFill>
                  <a:srgbClr val="C00000"/>
                </a:solidFill>
              </a:rPr>
              <a:t>6)</a:t>
            </a:r>
            <a:r>
              <a:rPr lang="ru-RU" dirty="0" smtClean="0"/>
              <a:t>Сдать анализ крови;</a:t>
            </a:r>
            <a:endParaRPr lang="ru-RU" dirty="0"/>
          </a:p>
        </p:txBody>
      </p:sp>
      <p:sp>
        <p:nvSpPr>
          <p:cNvPr id="6" name="Прямоугольник 5"/>
          <p:cNvSpPr/>
          <p:nvPr/>
        </p:nvSpPr>
        <p:spPr>
          <a:xfrm>
            <a:off x="454720" y="4512800"/>
            <a:ext cx="7632848" cy="2308324"/>
          </a:xfrm>
          <a:prstGeom prst="rect">
            <a:avLst/>
          </a:prstGeom>
        </p:spPr>
        <p:txBody>
          <a:bodyPr wrap="square">
            <a:spAutoFit/>
          </a:bodyPr>
          <a:lstStyle/>
          <a:p>
            <a:r>
              <a:rPr lang="ru-RU" dirty="0" smtClean="0"/>
              <a:t>Сдача анализа крови происходит на станции. Через 10 минут после сдачи тебе уже выдадут результаты и определят </a:t>
            </a:r>
            <a:r>
              <a:rPr lang="ru-RU" dirty="0" err="1" smtClean="0"/>
              <a:t>твоигруппу</a:t>
            </a:r>
            <a:r>
              <a:rPr lang="ru-RU" dirty="0" smtClean="0"/>
              <a:t> крови и уровень </a:t>
            </a:r>
            <a:r>
              <a:rPr lang="ru-RU" dirty="0" err="1" smtClean="0"/>
              <a:t>гемоглобина.Врач</a:t>
            </a:r>
            <a:r>
              <a:rPr lang="ru-RU" dirty="0" smtClean="0"/>
              <a:t>-терапевт измерит тебе давление, температуру и пульс, чтобы определить, нет ли у тебя противопоказаний для дачи крови</a:t>
            </a:r>
          </a:p>
          <a:p>
            <a:r>
              <a:rPr lang="ru-RU" dirty="0" smtClean="0"/>
              <a:t>Врач-</a:t>
            </a:r>
            <a:r>
              <a:rPr lang="ru-RU" dirty="0" err="1" smtClean="0"/>
              <a:t>трансфузиолог</a:t>
            </a:r>
            <a:r>
              <a:rPr lang="ru-RU" dirty="0" smtClean="0"/>
              <a:t> оценит твой психоневрологический статус, т.е. проверит на употребление алкоголя, наркотиков и асоциальный образ </a:t>
            </a:r>
            <a:r>
              <a:rPr lang="ru-RU" dirty="0" err="1" smtClean="0"/>
              <a:t>жизни.Если</a:t>
            </a:r>
            <a:r>
              <a:rPr lang="ru-RU" dirty="0" smtClean="0"/>
              <a:t> результаты всех осмотров и анализов положительные – </a:t>
            </a:r>
            <a:r>
              <a:rPr lang="ru-RU" b="1" dirty="0" smtClean="0">
                <a:solidFill>
                  <a:srgbClr val="C00000"/>
                </a:solidFill>
              </a:rPr>
              <a:t>поздравляем тебя, ТЫ МОЖЕШЬ СТАТЬ ДОНОРОМ!</a:t>
            </a:r>
            <a:endParaRPr lang="ru-RU" b="1" dirty="0">
              <a:solidFill>
                <a:srgbClr val="C00000"/>
              </a:solidFill>
            </a:endParaRPr>
          </a:p>
        </p:txBody>
      </p:sp>
    </p:spTree>
    <p:extLst>
      <p:ext uri="{BB962C8B-B14F-4D97-AF65-F5344CB8AC3E}">
        <p14:creationId xmlns="" xmlns:p14="http://schemas.microsoft.com/office/powerpoint/2010/main" val="2143247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sz="quarter" idx="1"/>
          </p:nvPr>
        </p:nvPicPr>
        <p:blipFill>
          <a:blip r:embed="rId2" cstate="print">
            <a:extLst>
              <a:ext uri="{28A0092B-C50C-407E-A947-70E740481C1C}">
                <a14:useLocalDpi xmlns="" xmlns:a14="http://schemas.microsoft.com/office/drawing/2010/main" val="0"/>
              </a:ext>
            </a:extLst>
          </a:blip>
          <a:stretch>
            <a:fillRect/>
          </a:stretch>
        </p:blipFill>
        <p:spPr>
          <a:xfrm>
            <a:off x="179512" y="260648"/>
            <a:ext cx="8712968" cy="6336704"/>
          </a:xfrm>
        </p:spPr>
      </p:pic>
    </p:spTree>
    <p:extLst>
      <p:ext uri="{BB962C8B-B14F-4D97-AF65-F5344CB8AC3E}">
        <p14:creationId xmlns="" xmlns:p14="http://schemas.microsoft.com/office/powerpoint/2010/main" val="1271762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1035496"/>
            <a:ext cx="8229600" cy="576064"/>
          </a:xfrm>
        </p:spPr>
        <p:txBody>
          <a:bodyPr>
            <a:normAutofit fontScale="90000"/>
          </a:bodyPr>
          <a:lstStyle/>
          <a:p>
            <a:endParaRPr lang="ru-RU" dirty="0"/>
          </a:p>
        </p:txBody>
      </p:sp>
      <p:pic>
        <p:nvPicPr>
          <p:cNvPr id="4" name="Объект 3"/>
          <p:cNvPicPr>
            <a:picLocks noGrp="1" noChangeAspect="1"/>
          </p:cNvPicPr>
          <p:nvPr>
            <p:ph sz="quarter" idx="1"/>
          </p:nvPr>
        </p:nvPicPr>
        <p:blipFill>
          <a:blip r:embed="rId2" cstate="print">
            <a:extLst>
              <a:ext uri="{28A0092B-C50C-407E-A947-70E740481C1C}">
                <a14:useLocalDpi xmlns="" xmlns:a14="http://schemas.microsoft.com/office/drawing/2010/main" val="0"/>
              </a:ext>
            </a:extLst>
          </a:blip>
          <a:stretch>
            <a:fillRect/>
          </a:stretch>
        </p:blipFill>
        <p:spPr>
          <a:xfrm>
            <a:off x="-34705" y="0"/>
            <a:ext cx="5614818" cy="5517232"/>
          </a:xfrm>
        </p:spPr>
      </p:pic>
      <p:sp>
        <p:nvSpPr>
          <p:cNvPr id="5" name="Прямоугольник 4"/>
          <p:cNvSpPr/>
          <p:nvPr/>
        </p:nvSpPr>
        <p:spPr>
          <a:xfrm>
            <a:off x="5580112" y="116632"/>
            <a:ext cx="3150096" cy="5970865"/>
          </a:xfrm>
          <a:prstGeom prst="rect">
            <a:avLst/>
          </a:prstGeom>
        </p:spPr>
        <p:txBody>
          <a:bodyPr wrap="square">
            <a:spAutoFit/>
          </a:bodyPr>
          <a:lstStyle/>
          <a:p>
            <a:r>
              <a:rPr lang="ru-RU" sz="1400" dirty="0" smtClean="0"/>
              <a:t> </a:t>
            </a:r>
            <a:r>
              <a:rPr lang="ru-RU" sz="1400" b="1" dirty="0" smtClean="0">
                <a:solidFill>
                  <a:srgbClr val="C00000"/>
                </a:solidFill>
              </a:rPr>
              <a:t>Если Вы спустя длительное время после сдачи цельной крови или плазмы не пришли на повторную </a:t>
            </a:r>
            <a:r>
              <a:rPr lang="ru-RU" sz="1400" b="1" dirty="0" err="1" smtClean="0">
                <a:solidFill>
                  <a:srgbClr val="C00000"/>
                </a:solidFill>
              </a:rPr>
              <a:t>донацию</a:t>
            </a:r>
            <a:r>
              <a:rPr lang="ru-RU" sz="1400" b="1" dirty="0" smtClean="0">
                <a:solidFill>
                  <a:srgbClr val="C00000"/>
                </a:solidFill>
              </a:rPr>
              <a:t>, то плазму крови использовать не будут, а то и вовсе утилизируют. </a:t>
            </a:r>
            <a:r>
              <a:rPr lang="ru-RU" sz="1400" b="1" dirty="0" smtClean="0"/>
              <a:t>Инкубационный период проявления вируса в организме 6 месяцев. Соответственно, выжидают возможное проявление вируса не в том пакетике плазмы, что сдал донор, а в крови самого донора: если спустя полгода антител в крови донора нет, то и полгода назад вируса точно не было — плазму можно использовать.</a:t>
            </a:r>
          </a:p>
          <a:p>
            <a:endParaRPr lang="ru-RU" sz="1400" b="1" dirty="0" smtClean="0">
              <a:solidFill>
                <a:srgbClr val="C00000"/>
              </a:solidFill>
            </a:endParaRPr>
          </a:p>
          <a:p>
            <a:r>
              <a:rPr lang="ru-RU" sz="1400" b="1" dirty="0" smtClean="0">
                <a:solidFill>
                  <a:srgbClr val="C00000"/>
                </a:solidFill>
              </a:rPr>
              <a:t>На станции нет возможности хранить непроверенную плазмы годами (самый максимальный срок это 36 месяцев), а </a:t>
            </a:r>
            <a:r>
              <a:rPr lang="ru-RU" sz="1400" b="1" dirty="0" err="1" smtClean="0">
                <a:solidFill>
                  <a:srgbClr val="C00000"/>
                </a:solidFill>
              </a:rPr>
              <a:t>инактивация</a:t>
            </a:r>
            <a:r>
              <a:rPr lang="ru-RU" sz="1400" b="1" dirty="0" smtClean="0">
                <a:solidFill>
                  <a:srgbClr val="C00000"/>
                </a:solidFill>
              </a:rPr>
              <a:t> от вирусов есть не на каждой станции переливания (это дорогой процесс). Плазма крови может содержать в себе вирус, но еще не иметь антител, по которым проверяют наличие вируса.</a:t>
            </a:r>
            <a:endParaRPr lang="ru-RU" b="1" dirty="0">
              <a:solidFill>
                <a:srgbClr val="C00000"/>
              </a:solidFill>
            </a:endParaRPr>
          </a:p>
        </p:txBody>
      </p:sp>
    </p:spTree>
    <p:extLst>
      <p:ext uri="{BB962C8B-B14F-4D97-AF65-F5344CB8AC3E}">
        <p14:creationId xmlns="" xmlns:p14="http://schemas.microsoft.com/office/powerpoint/2010/main" val="8254265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675456"/>
            <a:ext cx="8229600" cy="288032"/>
          </a:xfrm>
        </p:spPr>
        <p:txBody>
          <a:bodyPr>
            <a:normAutofit fontScale="90000"/>
          </a:bodyPr>
          <a:lstStyle/>
          <a:p>
            <a:endParaRPr lang="ru-RU" dirty="0"/>
          </a:p>
        </p:txBody>
      </p:sp>
      <p:sp>
        <p:nvSpPr>
          <p:cNvPr id="3" name="Объект 2"/>
          <p:cNvSpPr>
            <a:spLocks noGrp="1"/>
          </p:cNvSpPr>
          <p:nvPr>
            <p:ph sz="quarter" idx="1"/>
          </p:nvPr>
        </p:nvSpPr>
        <p:spPr>
          <a:xfrm>
            <a:off x="4427984" y="0"/>
            <a:ext cx="4258816" cy="6957392"/>
          </a:xfrm>
        </p:spPr>
        <p:txBody>
          <a:bodyPr>
            <a:normAutofit fontScale="92500" lnSpcReduction="20000"/>
          </a:bodyPr>
          <a:lstStyle/>
          <a:p>
            <a:r>
              <a:rPr lang="ru-RU" b="1" dirty="0">
                <a:solidFill>
                  <a:srgbClr val="C00000"/>
                </a:solidFill>
              </a:rPr>
              <a:t>Таким образом, следующая </a:t>
            </a:r>
            <a:r>
              <a:rPr lang="ru-RU" b="1" dirty="0" err="1">
                <a:solidFill>
                  <a:srgbClr val="C00000"/>
                </a:solidFill>
              </a:rPr>
              <a:t>донация</a:t>
            </a:r>
            <a:r>
              <a:rPr lang="ru-RU" b="1" dirty="0">
                <a:solidFill>
                  <a:srgbClr val="C00000"/>
                </a:solidFill>
              </a:rPr>
              <a:t> подтверждает безопасность </a:t>
            </a:r>
            <a:r>
              <a:rPr lang="ru-RU" b="1" dirty="0" err="1">
                <a:solidFill>
                  <a:srgbClr val="C00000"/>
                </a:solidFill>
              </a:rPr>
              <a:t>донации</a:t>
            </a:r>
            <a:r>
              <a:rPr lang="ru-RU" b="1" dirty="0">
                <a:solidFill>
                  <a:srgbClr val="C00000"/>
                </a:solidFill>
              </a:rPr>
              <a:t> полгода назад, а текущая снова отправляется на карантин. И так каждый раз. Именно поэтому важно регулярное донорство, когда донор сдает кровь или плазму чаще 4-5 раз в год, а персонал следит за расчетами когда и какую заготовленную плазму отправлять в больницы</a:t>
            </a:r>
            <a:r>
              <a:rPr lang="ru-RU" b="1" dirty="0" smtClean="0">
                <a:solidFill>
                  <a:srgbClr val="C00000"/>
                </a:solidFill>
              </a:rPr>
              <a:t>.</a:t>
            </a:r>
            <a:endParaRPr lang="ru-RU" b="1" dirty="0">
              <a:solidFill>
                <a:srgbClr val="C00000"/>
              </a:solidFill>
            </a:endParaRPr>
          </a:p>
          <a:p>
            <a:r>
              <a:rPr lang="ru-RU" b="1" dirty="0">
                <a:solidFill>
                  <a:srgbClr val="C00000"/>
                </a:solidFill>
              </a:rPr>
              <a:t>Поэтому, если вы решили стать донором крови — сдавайте регулярно! Если из-за отвода сдать кровь повторно долго не получается, то  можно просто сдать анализ крови — этого будет достаточно для проверки. </a:t>
            </a:r>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79513" y="1090612"/>
            <a:ext cx="4176463" cy="4676775"/>
          </a:xfrm>
          <a:prstGeom prst="rect">
            <a:avLst/>
          </a:prstGeom>
        </p:spPr>
      </p:pic>
    </p:spTree>
    <p:extLst>
      <p:ext uri="{BB962C8B-B14F-4D97-AF65-F5344CB8AC3E}">
        <p14:creationId xmlns="" xmlns:p14="http://schemas.microsoft.com/office/powerpoint/2010/main" val="35597633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1440"/>
            <a:ext cx="8229600" cy="72008"/>
          </a:xfrm>
        </p:spPr>
        <p:txBody>
          <a:bodyPr>
            <a:normAutofit fontScale="90000"/>
          </a:bodyPr>
          <a:lstStyle/>
          <a:p>
            <a:endParaRPr lang="ru-RU" dirty="0"/>
          </a:p>
        </p:txBody>
      </p:sp>
      <p:sp>
        <p:nvSpPr>
          <p:cNvPr id="3" name="Объект 2"/>
          <p:cNvSpPr>
            <a:spLocks noGrp="1"/>
          </p:cNvSpPr>
          <p:nvPr>
            <p:ph sz="quarter" idx="1"/>
          </p:nvPr>
        </p:nvSpPr>
        <p:spPr>
          <a:xfrm>
            <a:off x="457200" y="116632"/>
            <a:ext cx="8229600" cy="6040328"/>
          </a:xfrm>
        </p:spPr>
        <p:txBody>
          <a:bodyPr>
            <a:normAutofit fontScale="92500"/>
          </a:bodyPr>
          <a:lstStyle/>
          <a:p>
            <a:r>
              <a:rPr lang="ru-RU" b="1" dirty="0">
                <a:solidFill>
                  <a:srgbClr val="C00000"/>
                </a:solidFill>
              </a:rPr>
              <a:t>Вредно ли для организма сдавать кровь?</a:t>
            </a:r>
            <a:r>
              <a:rPr lang="ru-RU" dirty="0"/>
              <a:t> Взятие крови у донора совершенно безвредно. Кроветворные органы здорового человека быстро восстанавливают состав крови. Брать кровь у донора разрешается не чаще 1 раза в 60 дней при условии полного восстановления состава крови. После 5-кратной дачи крови должен быть трехмесячный перерыв. Максимальная разовая доза крови при взятии в первый раз не должна превышать 450 мл, при возрасте доноров до 20 лет и старше 55 лет - 300 мл. Многолетние исследования по наблюдению за состоянием здоровья доноров, регулярно дающих кровь, не выявили никаких отклонений в их состоянии здоровья. Каждая </a:t>
            </a:r>
            <a:r>
              <a:rPr lang="ru-RU" dirty="0" err="1"/>
              <a:t>кроводача</a:t>
            </a:r>
            <a:r>
              <a:rPr lang="ru-RU" dirty="0"/>
              <a:t> улучшает обмен веществ в организме. Систематическое  донорство  снижает риск инфаркта миокарда в пять раз (по данным норвежских ученых), увеличивает продолжительность жизни человека.</a:t>
            </a:r>
          </a:p>
        </p:txBody>
      </p:sp>
    </p:spTree>
    <p:extLst>
      <p:ext uri="{BB962C8B-B14F-4D97-AF65-F5344CB8AC3E}">
        <p14:creationId xmlns="" xmlns:p14="http://schemas.microsoft.com/office/powerpoint/2010/main" val="39436342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33143"/>
            <a:ext cx="8229600" cy="45719"/>
          </a:xfrm>
        </p:spPr>
        <p:txBody>
          <a:bodyPr>
            <a:normAutofit fontScale="90000"/>
          </a:bodyPr>
          <a:lstStyle/>
          <a:p>
            <a:endParaRPr lang="ru-RU" dirty="0"/>
          </a:p>
        </p:txBody>
      </p:sp>
      <p:sp>
        <p:nvSpPr>
          <p:cNvPr id="3" name="Объект 2"/>
          <p:cNvSpPr>
            <a:spLocks noGrp="1"/>
          </p:cNvSpPr>
          <p:nvPr>
            <p:ph sz="quarter" idx="1"/>
          </p:nvPr>
        </p:nvSpPr>
        <p:spPr/>
        <p:txBody>
          <a:bodyPr/>
          <a:lstStyle/>
          <a:p>
            <a:r>
              <a:rPr lang="ru-RU" b="1" dirty="0">
                <a:solidFill>
                  <a:srgbClr val="C00000"/>
                </a:solidFill>
              </a:rPr>
              <a:t>Ежегодно переливания крови нужны полутора миллионам россиян. Каждый третий житель планеты хоть раз в жизни нуждается в донорах крови. Если вы здоровы – пожалуйста, придите в донорский пункт!</a:t>
            </a:r>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827584" y="3356992"/>
            <a:ext cx="7488832" cy="3075806"/>
          </a:xfrm>
          <a:prstGeom prst="rect">
            <a:avLst/>
          </a:prstGeom>
        </p:spPr>
      </p:pic>
    </p:spTree>
    <p:extLst>
      <p:ext uri="{BB962C8B-B14F-4D97-AF65-F5344CB8AC3E}">
        <p14:creationId xmlns="" xmlns:p14="http://schemas.microsoft.com/office/powerpoint/2010/main" val="6646696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459432"/>
            <a:ext cx="8229600" cy="72008"/>
          </a:xfrm>
        </p:spPr>
        <p:txBody>
          <a:bodyPr>
            <a:normAutofit fontScale="90000"/>
          </a:bodyPr>
          <a:lstStyle/>
          <a:p>
            <a:endParaRPr lang="ru-RU" dirty="0"/>
          </a:p>
        </p:txBody>
      </p:sp>
      <p:sp>
        <p:nvSpPr>
          <p:cNvPr id="3" name="Объект 2"/>
          <p:cNvSpPr>
            <a:spLocks noGrp="1"/>
          </p:cNvSpPr>
          <p:nvPr>
            <p:ph sz="quarter" idx="1"/>
          </p:nvPr>
        </p:nvSpPr>
        <p:spPr>
          <a:xfrm>
            <a:off x="457200" y="260648"/>
            <a:ext cx="8229600" cy="5896312"/>
          </a:xfrm>
        </p:spPr>
        <p:txBody>
          <a:bodyPr/>
          <a:lstStyle/>
          <a:p>
            <a:r>
              <a:rPr lang="ru-RU" b="1" dirty="0">
                <a:solidFill>
                  <a:srgbClr val="C00000"/>
                </a:solidFill>
              </a:rPr>
              <a:t>Всего 10% крови каждого из нас могут спасти чью-то жизнь</a:t>
            </a:r>
            <a:r>
              <a:rPr lang="ru-RU" b="1" dirty="0" smtClean="0">
                <a:solidFill>
                  <a:srgbClr val="C00000"/>
                </a:solidFill>
              </a:rPr>
              <a:t>.</a:t>
            </a:r>
          </a:p>
          <a:p>
            <a:r>
              <a:rPr lang="ru-RU" b="1" dirty="0">
                <a:solidFill>
                  <a:srgbClr val="C00000"/>
                </a:solidFill>
              </a:rPr>
              <a:t>Если Вы здоровы, но еще не являетесь донором, не медлите ни секунды и сделайте все, </a:t>
            </a:r>
            <a:r>
              <a:rPr lang="ru-RU" b="1" dirty="0" smtClean="0">
                <a:solidFill>
                  <a:srgbClr val="C00000"/>
                </a:solidFill>
              </a:rPr>
              <a:t>чтобы стать чьей-то возможностью ЖИТЬ. </a:t>
            </a:r>
          </a:p>
          <a:p>
            <a:r>
              <a:rPr lang="ru-RU" b="1" dirty="0" smtClean="0">
                <a:solidFill>
                  <a:srgbClr val="C00000"/>
                </a:solidFill>
              </a:rPr>
              <a:t>Пусть эти пол часа из жизни вы потратите на гораздо более важное дело, чем пролистывание </a:t>
            </a:r>
            <a:r>
              <a:rPr lang="ru-RU" b="1" dirty="0">
                <a:solidFill>
                  <a:srgbClr val="C00000"/>
                </a:solidFill>
              </a:rPr>
              <a:t>л</a:t>
            </a:r>
            <a:r>
              <a:rPr lang="ru-RU" b="1" dirty="0" smtClean="0">
                <a:solidFill>
                  <a:srgbClr val="C00000"/>
                </a:solidFill>
              </a:rPr>
              <a:t>енты </a:t>
            </a:r>
            <a:r>
              <a:rPr lang="ru-RU" b="1" dirty="0" err="1" smtClean="0">
                <a:solidFill>
                  <a:srgbClr val="C00000"/>
                </a:solidFill>
              </a:rPr>
              <a:t>инстаграм</a:t>
            </a:r>
            <a:r>
              <a:rPr lang="ru-RU" b="1" dirty="0" smtClean="0">
                <a:solidFill>
                  <a:srgbClr val="C00000"/>
                </a:solidFill>
              </a:rPr>
              <a:t>. </a:t>
            </a:r>
            <a:endParaRPr lang="ru-RU" b="1" dirty="0">
              <a:solidFill>
                <a:srgbClr val="C00000"/>
              </a:solidFill>
            </a:endParaRPr>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899592" y="3717032"/>
            <a:ext cx="6912768" cy="2952328"/>
          </a:xfrm>
          <a:prstGeom prst="rect">
            <a:avLst/>
          </a:prstGeom>
        </p:spPr>
      </p:pic>
      <p:pic>
        <p:nvPicPr>
          <p:cNvPr id="5" name="Рисунок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1943" y="5877272"/>
            <a:ext cx="1735297" cy="890786"/>
          </a:xfrm>
          <a:prstGeom prst="rect">
            <a:avLst/>
          </a:prstGeom>
        </p:spPr>
      </p:pic>
    </p:spTree>
    <p:extLst>
      <p:ext uri="{BB962C8B-B14F-4D97-AF65-F5344CB8AC3E}">
        <p14:creationId xmlns="" xmlns:p14="http://schemas.microsoft.com/office/powerpoint/2010/main" val="1649310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747464"/>
            <a:ext cx="8229600" cy="360040"/>
          </a:xfrm>
        </p:spPr>
        <p:txBody>
          <a:bodyPr>
            <a:normAutofit fontScale="90000"/>
          </a:bodyPr>
          <a:lstStyle/>
          <a:p>
            <a:endParaRPr lang="ru-RU" dirty="0"/>
          </a:p>
        </p:txBody>
      </p:sp>
      <p:sp>
        <p:nvSpPr>
          <p:cNvPr id="3" name="Объект 2"/>
          <p:cNvSpPr>
            <a:spLocks noGrp="1"/>
          </p:cNvSpPr>
          <p:nvPr>
            <p:ph sz="quarter" idx="1"/>
          </p:nvPr>
        </p:nvSpPr>
        <p:spPr>
          <a:xfrm>
            <a:off x="457200" y="116632"/>
            <a:ext cx="8229600" cy="6040328"/>
          </a:xfrm>
        </p:spPr>
        <p:txBody>
          <a:bodyPr/>
          <a:lstStyle/>
          <a:p>
            <a:r>
              <a:rPr lang="ru-RU" b="1" i="1" dirty="0">
                <a:solidFill>
                  <a:srgbClr val="C00000"/>
                </a:solidFill>
              </a:rPr>
              <a:t>ДОНОР</a:t>
            </a:r>
            <a:r>
              <a:rPr lang="ru-RU" dirty="0"/>
              <a:t> (от лат. </a:t>
            </a:r>
            <a:r>
              <a:rPr lang="ru-RU" dirty="0" err="1"/>
              <a:t>donо</a:t>
            </a:r>
            <a:r>
              <a:rPr lang="ru-RU" dirty="0"/>
              <a:t> - дарю) - человек, добровольно сдающий кровь (для использования ее в лечебных целях) или ткань, орган (напр., почку) для пересадки.  </a:t>
            </a:r>
            <a:r>
              <a:rPr lang="ru-RU" b="1" i="1" dirty="0">
                <a:solidFill>
                  <a:srgbClr val="C00000"/>
                </a:solidFill>
              </a:rPr>
              <a:t>ДОНОРСТВО  </a:t>
            </a:r>
            <a:r>
              <a:rPr lang="ru-RU" dirty="0"/>
              <a:t>(лат. </a:t>
            </a:r>
            <a:r>
              <a:rPr lang="ru-RU" dirty="0" err="1"/>
              <a:t>donare</a:t>
            </a:r>
            <a:r>
              <a:rPr lang="ru-RU" dirty="0"/>
              <a:t> дарить) - добровольный акт помощи больному, заключающийся в предоставлении части своей крови, других тканей или органов для лечебных	целей.</a:t>
            </a:r>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85750" y="2204863"/>
            <a:ext cx="8572500" cy="4536505"/>
          </a:xfrm>
          <a:prstGeom prst="rect">
            <a:avLst/>
          </a:prstGeom>
        </p:spPr>
      </p:pic>
    </p:spTree>
    <p:extLst>
      <p:ext uri="{BB962C8B-B14F-4D97-AF65-F5344CB8AC3E}">
        <p14:creationId xmlns="" xmlns:p14="http://schemas.microsoft.com/office/powerpoint/2010/main" val="1035571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756320"/>
          </a:xfrm>
        </p:spPr>
        <p:txBody>
          <a:bodyPr/>
          <a:lstStyle/>
          <a:p>
            <a:r>
              <a:rPr lang="ru-RU" b="1" dirty="0" smtClean="0">
                <a:solidFill>
                  <a:srgbClr val="C00000"/>
                </a:solidFill>
              </a:rPr>
              <a:t>Немного истории:</a:t>
            </a:r>
            <a:endParaRPr lang="ru-RU" b="1" dirty="0">
              <a:solidFill>
                <a:srgbClr val="C00000"/>
              </a:solidFill>
            </a:endParaRPr>
          </a:p>
        </p:txBody>
      </p:sp>
      <p:sp>
        <p:nvSpPr>
          <p:cNvPr id="3" name="Объект 2"/>
          <p:cNvSpPr>
            <a:spLocks noGrp="1"/>
          </p:cNvSpPr>
          <p:nvPr>
            <p:ph sz="quarter" idx="1"/>
          </p:nvPr>
        </p:nvSpPr>
        <p:spPr>
          <a:xfrm>
            <a:off x="107504" y="1052736"/>
            <a:ext cx="4680520" cy="5112568"/>
          </a:xfrm>
        </p:spPr>
        <p:txBody>
          <a:bodyPr>
            <a:normAutofit fontScale="85000" lnSpcReduction="10000"/>
          </a:bodyPr>
          <a:lstStyle/>
          <a:p>
            <a:r>
              <a:rPr lang="ru-RU" dirty="0" smtClean="0">
                <a:solidFill>
                  <a:srgbClr val="C00000"/>
                </a:solidFill>
              </a:rPr>
              <a:t>Первый </a:t>
            </a:r>
            <a:r>
              <a:rPr lang="ru-RU" dirty="0">
                <a:solidFill>
                  <a:srgbClr val="C00000"/>
                </a:solidFill>
              </a:rPr>
              <a:t>этап </a:t>
            </a:r>
            <a:r>
              <a:rPr lang="ru-RU" dirty="0"/>
              <a:t>— от глубокой древности до 1628 г. Он был самым продолжительным. Кровь в это время использовали не только как питательный продукт, но и как лечебное средство. Известно, что в Древней Греции врач Гиппократ давал пить кровь здоровых людей больным с расстройствами психических функций</a:t>
            </a:r>
            <a:r>
              <a:rPr lang="ru-RU" dirty="0" smtClean="0"/>
              <a:t>.</a:t>
            </a:r>
          </a:p>
          <a:p>
            <a:r>
              <a:rPr lang="ru-RU" dirty="0">
                <a:solidFill>
                  <a:srgbClr val="C00000"/>
                </a:solidFill>
              </a:rPr>
              <a:t>Второй этап</a:t>
            </a:r>
            <a:r>
              <a:rPr lang="ru-RU" dirty="0"/>
              <a:t>, начавшийся с открытия в 1628 г. выдающимся английским врачом У. Гарвеем закона кровообращения, длился до 1900 г., когда было установлено наличие групп крови.</a:t>
            </a:r>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716016" y="1052736"/>
            <a:ext cx="4427984" cy="2664296"/>
          </a:xfrm>
          <a:prstGeom prst="rect">
            <a:avLst/>
          </a:prstGeom>
        </p:spPr>
      </p:pic>
      <p:pic>
        <p:nvPicPr>
          <p:cNvPr id="5" name="Рисунок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364088" y="3861048"/>
            <a:ext cx="2798896" cy="2341488"/>
          </a:xfrm>
          <a:prstGeom prst="rect">
            <a:avLst/>
          </a:prstGeom>
        </p:spPr>
      </p:pic>
    </p:spTree>
    <p:extLst>
      <p:ext uri="{BB962C8B-B14F-4D97-AF65-F5344CB8AC3E}">
        <p14:creationId xmlns="" xmlns:p14="http://schemas.microsoft.com/office/powerpoint/2010/main" val="10602703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457200" y="1124744"/>
            <a:ext cx="8229600" cy="5032216"/>
          </a:xfrm>
        </p:spPr>
        <p:txBody>
          <a:bodyPr/>
          <a:lstStyle/>
          <a:p>
            <a:r>
              <a:rPr lang="ru-RU" dirty="0"/>
              <a:t>Первым русским донором был 19-летний крестьянин Ефим Михайлов. В 1869 году его кровь спасла жизнь женщине-роженице. Первый институт переливания крови был создан в Москве в 1926 году. </a:t>
            </a:r>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187624" y="3212976"/>
            <a:ext cx="6480720" cy="3096344"/>
          </a:xfrm>
          <a:prstGeom prst="rect">
            <a:avLst/>
          </a:prstGeom>
        </p:spPr>
      </p:pic>
    </p:spTree>
    <p:extLst>
      <p:ext uri="{BB962C8B-B14F-4D97-AF65-F5344CB8AC3E}">
        <p14:creationId xmlns="" xmlns:p14="http://schemas.microsoft.com/office/powerpoint/2010/main" val="1877322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5151"/>
            <a:ext cx="8229600" cy="45719"/>
          </a:xfrm>
        </p:spPr>
        <p:txBody>
          <a:bodyPr>
            <a:normAutofit fontScale="90000"/>
          </a:bodyPr>
          <a:lstStyle/>
          <a:p>
            <a:endParaRPr lang="ru-RU" dirty="0"/>
          </a:p>
        </p:txBody>
      </p:sp>
      <p:sp>
        <p:nvSpPr>
          <p:cNvPr id="3" name="Объект 2"/>
          <p:cNvSpPr>
            <a:spLocks noGrp="1"/>
          </p:cNvSpPr>
          <p:nvPr>
            <p:ph sz="quarter" idx="1"/>
          </p:nvPr>
        </p:nvSpPr>
        <p:spPr>
          <a:xfrm>
            <a:off x="457200" y="1219200"/>
            <a:ext cx="8229600" cy="5378152"/>
          </a:xfrm>
        </p:spPr>
        <p:txBody>
          <a:bodyPr>
            <a:normAutofit fontScale="92500"/>
          </a:bodyPr>
          <a:lstStyle/>
          <a:p>
            <a:r>
              <a:rPr lang="ru-RU" dirty="0"/>
              <a:t>По данным Всемирной </a:t>
            </a:r>
            <a:r>
              <a:rPr lang="ru-RU" dirty="0" smtClean="0"/>
              <a:t>Организации Здравоохранения </a:t>
            </a:r>
            <a:r>
              <a:rPr lang="ru-RU" dirty="0"/>
              <a:t>во всем мире </a:t>
            </a:r>
            <a:r>
              <a:rPr lang="ru-RU" dirty="0" smtClean="0"/>
              <a:t>ежегодно выполняются </a:t>
            </a:r>
            <a:r>
              <a:rPr lang="ru-RU" dirty="0"/>
              <a:t>приблизительно </a:t>
            </a:r>
            <a:r>
              <a:rPr lang="ru-RU" b="1" dirty="0">
                <a:solidFill>
                  <a:srgbClr val="C00000"/>
                </a:solidFill>
              </a:rPr>
              <a:t>234 миллиона </a:t>
            </a:r>
            <a:r>
              <a:rPr lang="ru-RU" dirty="0"/>
              <a:t>больших операций, причем </a:t>
            </a:r>
            <a:r>
              <a:rPr lang="ru-RU" b="1" dirty="0" smtClean="0">
                <a:solidFill>
                  <a:srgbClr val="C00000"/>
                </a:solidFill>
              </a:rPr>
              <a:t>63 миллиона</a:t>
            </a:r>
            <a:r>
              <a:rPr lang="ru-RU" dirty="0" smtClean="0"/>
              <a:t> </a:t>
            </a:r>
            <a:r>
              <a:rPr lang="ru-RU" dirty="0"/>
              <a:t>человек подвергаются хирургическим вмешательствам </a:t>
            </a:r>
            <a:r>
              <a:rPr lang="ru-RU" dirty="0" smtClean="0"/>
              <a:t>из-за травматических </a:t>
            </a:r>
            <a:r>
              <a:rPr lang="ru-RU" dirty="0"/>
              <a:t>повреждений, еще </a:t>
            </a:r>
            <a:r>
              <a:rPr lang="ru-RU" b="1" dirty="0">
                <a:solidFill>
                  <a:srgbClr val="C00000"/>
                </a:solidFill>
              </a:rPr>
              <a:t>31 миллион – по поводу рака и еще </a:t>
            </a:r>
            <a:r>
              <a:rPr lang="ru-RU" b="1" dirty="0" smtClean="0">
                <a:solidFill>
                  <a:srgbClr val="C00000"/>
                </a:solidFill>
              </a:rPr>
              <a:t>10 миллионов </a:t>
            </a:r>
            <a:r>
              <a:rPr lang="ru-RU" dirty="0"/>
              <a:t>– из-за осложнений, связанных с беременностью. А кровотечения, </a:t>
            </a:r>
            <a:r>
              <a:rPr lang="ru-RU" dirty="0" err="1" smtClean="0"/>
              <a:t>вчастности</a:t>
            </a:r>
            <a:r>
              <a:rPr lang="ru-RU" dirty="0"/>
              <a:t>, составляют свыше </a:t>
            </a:r>
            <a:r>
              <a:rPr lang="ru-RU" b="1" dirty="0">
                <a:solidFill>
                  <a:srgbClr val="C00000"/>
                </a:solidFill>
              </a:rPr>
              <a:t>25% от общего числа 530 000 </a:t>
            </a:r>
            <a:r>
              <a:rPr lang="ru-RU" b="1" dirty="0" smtClean="0">
                <a:solidFill>
                  <a:srgbClr val="C00000"/>
                </a:solidFill>
              </a:rPr>
              <a:t>случаев материнской </a:t>
            </a:r>
            <a:r>
              <a:rPr lang="ru-RU" b="1" dirty="0">
                <a:solidFill>
                  <a:srgbClr val="C00000"/>
                </a:solidFill>
              </a:rPr>
              <a:t>смертности. </a:t>
            </a:r>
            <a:endParaRPr lang="ru-RU" b="1" dirty="0" smtClean="0">
              <a:solidFill>
                <a:srgbClr val="C00000"/>
              </a:solidFill>
            </a:endParaRPr>
          </a:p>
          <a:p>
            <a:r>
              <a:rPr lang="ru-RU" dirty="0"/>
              <a:t>Следовательно, потребность в переливаниях во всем мире всегда актуальна, </a:t>
            </a:r>
            <a:r>
              <a:rPr lang="ru-RU" dirty="0" smtClean="0"/>
              <a:t>и одной </a:t>
            </a:r>
            <a:r>
              <a:rPr lang="ru-RU" dirty="0"/>
              <a:t>из приоритетных задач донорского движения является </a:t>
            </a:r>
            <a:r>
              <a:rPr lang="ru-RU" b="1" dirty="0" smtClean="0">
                <a:solidFill>
                  <a:srgbClr val="C00000"/>
                </a:solidFill>
              </a:rPr>
              <a:t>обеспечение станций </a:t>
            </a:r>
            <a:r>
              <a:rPr lang="ru-RU" b="1" dirty="0">
                <a:solidFill>
                  <a:srgbClr val="C00000"/>
                </a:solidFill>
              </a:rPr>
              <a:t>переливания крови </a:t>
            </a:r>
            <a:r>
              <a:rPr lang="ru-RU" b="1" dirty="0" smtClean="0">
                <a:solidFill>
                  <a:srgbClr val="C00000"/>
                </a:solidFill>
              </a:rPr>
              <a:t>достаточным </a:t>
            </a:r>
            <a:r>
              <a:rPr lang="ru-RU" b="1" dirty="0">
                <a:solidFill>
                  <a:srgbClr val="C00000"/>
                </a:solidFill>
              </a:rPr>
              <a:t>количеством </a:t>
            </a:r>
            <a:r>
              <a:rPr lang="ru-RU" b="1" dirty="0" smtClean="0">
                <a:solidFill>
                  <a:srgbClr val="C00000"/>
                </a:solidFill>
              </a:rPr>
              <a:t>донорской крови </a:t>
            </a:r>
            <a:r>
              <a:rPr lang="ru-RU" b="1" dirty="0">
                <a:solidFill>
                  <a:srgbClr val="C00000"/>
                </a:solidFill>
              </a:rPr>
              <a:t>и ее компонентов. </a:t>
            </a:r>
            <a:endParaRPr lang="ru-RU" b="1" dirty="0" smtClean="0">
              <a:solidFill>
                <a:srgbClr val="C00000"/>
              </a:solidFill>
            </a:endParaRPr>
          </a:p>
          <a:p>
            <a:endParaRPr lang="ru-RU" b="1" dirty="0">
              <a:solidFill>
                <a:srgbClr val="C00000"/>
              </a:solidFill>
            </a:endParaRPr>
          </a:p>
        </p:txBody>
      </p:sp>
    </p:spTree>
    <p:extLst>
      <p:ext uri="{BB962C8B-B14F-4D97-AF65-F5344CB8AC3E}">
        <p14:creationId xmlns="" xmlns:p14="http://schemas.microsoft.com/office/powerpoint/2010/main" val="2050529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684312"/>
          </a:xfrm>
        </p:spPr>
        <p:txBody>
          <a:bodyPr/>
          <a:lstStyle/>
          <a:p>
            <a:r>
              <a:rPr lang="ru-RU" b="1" dirty="0" smtClean="0">
                <a:solidFill>
                  <a:srgbClr val="C00000"/>
                </a:solidFill>
              </a:rPr>
              <a:t>ДЛЯ ЧЕГО?</a:t>
            </a:r>
            <a:endParaRPr lang="ru-RU" b="1" dirty="0">
              <a:solidFill>
                <a:srgbClr val="C00000"/>
              </a:solidFill>
            </a:endParaRPr>
          </a:p>
        </p:txBody>
      </p:sp>
      <p:sp>
        <p:nvSpPr>
          <p:cNvPr id="3" name="Объект 2"/>
          <p:cNvSpPr>
            <a:spLocks noGrp="1"/>
          </p:cNvSpPr>
          <p:nvPr>
            <p:ph sz="quarter" idx="1"/>
          </p:nvPr>
        </p:nvSpPr>
        <p:spPr>
          <a:xfrm>
            <a:off x="-180528" y="1196752"/>
            <a:ext cx="5256584" cy="5472608"/>
          </a:xfrm>
        </p:spPr>
        <p:txBody>
          <a:bodyPr>
            <a:normAutofit fontScale="77500" lnSpcReduction="20000"/>
          </a:bodyPr>
          <a:lstStyle/>
          <a:p>
            <a:r>
              <a:rPr lang="ru-RU" dirty="0" smtClean="0"/>
              <a:t>Донорскую </a:t>
            </a:r>
            <a:r>
              <a:rPr lang="ru-RU" dirty="0"/>
              <a:t>кровь невозможно заменить или произвести искусственным путём (это органический материал). Единственным источником крови является донор, следовательно кровь и ее компоненты, применяемые в лечебных целях, могут быть получены только от человека. Целиком донорскую кровь не используют. Каждую дозу крови разделяют на компоненты. Пациент получает именно тот компонент, который ему необходим. Таким образом, кровь одного донора может спасти жизнь нескольким людям. Так как кровь донора остается качественной лишь короткое время, то для того, чтобы нужды лечебных учреждений были обеспечены требуемым количеством крови и ее компонентов, для спасения жизней пациентов, нуждающихся в переливании крови, доноры необходимы постоянно.</a:t>
            </a:r>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076056" y="1196752"/>
            <a:ext cx="3286120" cy="2736304"/>
          </a:xfrm>
          <a:prstGeom prst="rect">
            <a:avLst/>
          </a:prstGeom>
        </p:spPr>
      </p:pic>
      <p:pic>
        <p:nvPicPr>
          <p:cNvPr id="5" name="Рисунок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076056" y="4005064"/>
            <a:ext cx="3310201" cy="2304256"/>
          </a:xfrm>
          <a:prstGeom prst="rect">
            <a:avLst/>
          </a:prstGeom>
        </p:spPr>
      </p:pic>
    </p:spTree>
    <p:extLst>
      <p:ext uri="{BB962C8B-B14F-4D97-AF65-F5344CB8AC3E}">
        <p14:creationId xmlns="" xmlns:p14="http://schemas.microsoft.com/office/powerpoint/2010/main" val="3415215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836712"/>
          </a:xfrm>
        </p:spPr>
        <p:txBody>
          <a:bodyPr/>
          <a:lstStyle/>
          <a:p>
            <a:r>
              <a:rPr lang="ru-RU" b="1" dirty="0" smtClean="0">
                <a:solidFill>
                  <a:srgbClr val="C00000"/>
                </a:solidFill>
              </a:rPr>
              <a:t>КОМУ?</a:t>
            </a:r>
            <a:endParaRPr lang="ru-RU" b="1" dirty="0">
              <a:solidFill>
                <a:srgbClr val="C00000"/>
              </a:solidFill>
            </a:endParaRPr>
          </a:p>
        </p:txBody>
      </p:sp>
      <p:sp>
        <p:nvSpPr>
          <p:cNvPr id="3" name="Объект 2"/>
          <p:cNvSpPr>
            <a:spLocks noGrp="1"/>
          </p:cNvSpPr>
          <p:nvPr>
            <p:ph sz="quarter" idx="1"/>
          </p:nvPr>
        </p:nvSpPr>
        <p:spPr/>
        <p:txBody>
          <a:bodyPr>
            <a:normAutofit fontScale="77500" lnSpcReduction="20000"/>
          </a:bodyPr>
          <a:lstStyle/>
          <a:p>
            <a:pPr marL="0" indent="0">
              <a:buNone/>
            </a:pPr>
            <a:r>
              <a:rPr lang="ru-RU" b="1" i="1" dirty="0" smtClean="0"/>
              <a:t>Человек</a:t>
            </a:r>
            <a:r>
              <a:rPr lang="ru-RU" b="1" i="1" dirty="0"/>
              <a:t>, которому переливают донорскую кровь, называется реципиентом. </a:t>
            </a:r>
          </a:p>
          <a:p>
            <a:pPr marL="0" indent="0">
              <a:buNone/>
            </a:pPr>
            <a:r>
              <a:rPr lang="ru-RU" b="1" dirty="0" smtClean="0">
                <a:solidFill>
                  <a:srgbClr val="C00000"/>
                </a:solidFill>
              </a:rPr>
              <a:t>Реципиенты </a:t>
            </a:r>
            <a:r>
              <a:rPr lang="ru-RU" b="1" dirty="0">
                <a:solidFill>
                  <a:srgbClr val="C00000"/>
                </a:solidFill>
              </a:rPr>
              <a:t>– это: </a:t>
            </a:r>
            <a:endParaRPr lang="ru-RU" b="1" dirty="0" smtClean="0">
              <a:solidFill>
                <a:srgbClr val="C00000"/>
              </a:solidFill>
            </a:endParaRPr>
          </a:p>
          <a:p>
            <a:r>
              <a:rPr lang="ru-RU" dirty="0" smtClean="0"/>
              <a:t>Люди</a:t>
            </a:r>
            <a:r>
              <a:rPr lang="ru-RU" dirty="0"/>
              <a:t>, попавшие в аварию, получившие некоторые опасные травмы, ожоги, потерявшие много крови </a:t>
            </a:r>
            <a:endParaRPr lang="ru-RU" dirty="0" smtClean="0"/>
          </a:p>
          <a:p>
            <a:r>
              <a:rPr lang="ru-RU" dirty="0" smtClean="0"/>
              <a:t>Нуждающиеся </a:t>
            </a:r>
            <a:r>
              <a:rPr lang="ru-RU" dirty="0"/>
              <a:t>в операциях: от кишечной непроходимости до пересадки органов (печени и пр.) </a:t>
            </a:r>
            <a:endParaRPr lang="ru-RU" dirty="0" smtClean="0"/>
          </a:p>
          <a:p>
            <a:r>
              <a:rPr lang="ru-RU" dirty="0" smtClean="0"/>
              <a:t>Женщины</a:t>
            </a:r>
            <a:r>
              <a:rPr lang="ru-RU" dirty="0"/>
              <a:t>, которым предстоит кесарево сечение </a:t>
            </a:r>
            <a:endParaRPr lang="ru-RU" dirty="0" smtClean="0"/>
          </a:p>
          <a:p>
            <a:r>
              <a:rPr lang="ru-RU" dirty="0" smtClean="0"/>
              <a:t>Страдающие </a:t>
            </a:r>
            <a:r>
              <a:rPr lang="ru-RU" dirty="0"/>
              <a:t>заболеваниями крови – лейкемия (рак крови), гемофилия, </a:t>
            </a:r>
            <a:r>
              <a:rPr lang="ru-RU" dirty="0" err="1"/>
              <a:t>апластическая</a:t>
            </a:r>
            <a:r>
              <a:rPr lang="ru-RU" dirty="0"/>
              <a:t> </a:t>
            </a:r>
            <a:r>
              <a:rPr lang="ru-RU" dirty="0" smtClean="0"/>
              <a:t>анемия.</a:t>
            </a:r>
          </a:p>
          <a:p>
            <a:r>
              <a:rPr lang="ru-RU" dirty="0" smtClean="0"/>
              <a:t>Люди</a:t>
            </a:r>
            <a:r>
              <a:rPr lang="ru-RU" dirty="0"/>
              <a:t>, которым необходима пересадка костного </a:t>
            </a:r>
            <a:r>
              <a:rPr lang="ru-RU" dirty="0" smtClean="0"/>
              <a:t>мозга</a:t>
            </a:r>
          </a:p>
          <a:p>
            <a:r>
              <a:rPr lang="ru-RU" dirty="0" smtClean="0"/>
              <a:t>При </a:t>
            </a:r>
            <a:r>
              <a:rPr lang="ru-RU" dirty="0"/>
              <a:t>инфекционном сепсисе </a:t>
            </a:r>
            <a:endParaRPr lang="ru-RU" dirty="0" smtClean="0"/>
          </a:p>
          <a:p>
            <a:r>
              <a:rPr lang="ru-RU" dirty="0" smtClean="0"/>
              <a:t>При </a:t>
            </a:r>
            <a:r>
              <a:rPr lang="ru-RU" dirty="0"/>
              <a:t>некоторых заболеваниях реципиент нуждается в переливании крови в течение всей жизни. Эти больные обязаны жизнью десяткам людей, которые сдавали для них кровь</a:t>
            </a:r>
            <a:r>
              <a:rPr lang="ru-RU" dirty="0" smtClean="0"/>
              <a:t>.</a:t>
            </a:r>
          </a:p>
          <a:p>
            <a:r>
              <a:rPr lang="ru-RU" dirty="0"/>
              <a:t>С</a:t>
            </a:r>
            <a:r>
              <a:rPr lang="ru-RU" sz="2300" dirty="0"/>
              <a:t>ПАСЕНИЕ ПОСТРАДАВШИХ В ВОЕННЫХ </a:t>
            </a:r>
            <a:r>
              <a:rPr lang="ru-RU" sz="2300" dirty="0" smtClean="0"/>
              <a:t>ДЕЙСТВИЯХ</a:t>
            </a:r>
          </a:p>
          <a:p>
            <a:endParaRPr lang="ru-RU" sz="2300" dirty="0"/>
          </a:p>
        </p:txBody>
      </p:sp>
    </p:spTree>
    <p:extLst>
      <p:ext uri="{BB962C8B-B14F-4D97-AF65-F5344CB8AC3E}">
        <p14:creationId xmlns="" xmlns:p14="http://schemas.microsoft.com/office/powerpoint/2010/main" val="2303452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764704"/>
          </a:xfrm>
        </p:spPr>
        <p:txBody>
          <a:bodyPr/>
          <a:lstStyle/>
          <a:p>
            <a:r>
              <a:rPr lang="ru-RU" b="1" dirty="0" smtClean="0">
                <a:solidFill>
                  <a:srgbClr val="C00000"/>
                </a:solidFill>
              </a:rPr>
              <a:t>НУЖНЫ ЛИ ДОНОРЫ ДЕТЯМ?</a:t>
            </a:r>
            <a:endParaRPr lang="ru-RU" b="1" dirty="0">
              <a:solidFill>
                <a:srgbClr val="C00000"/>
              </a:solidFill>
            </a:endParaRPr>
          </a:p>
        </p:txBody>
      </p:sp>
      <p:sp>
        <p:nvSpPr>
          <p:cNvPr id="3" name="Объект 2"/>
          <p:cNvSpPr>
            <a:spLocks noGrp="1"/>
          </p:cNvSpPr>
          <p:nvPr>
            <p:ph sz="quarter" idx="1"/>
          </p:nvPr>
        </p:nvSpPr>
        <p:spPr>
          <a:xfrm>
            <a:off x="-180528" y="1124744"/>
            <a:ext cx="9145016" cy="4104456"/>
          </a:xfrm>
        </p:spPr>
        <p:txBody>
          <a:bodyPr>
            <a:normAutofit fontScale="77500" lnSpcReduction="20000"/>
          </a:bodyPr>
          <a:lstStyle/>
          <a:p>
            <a:r>
              <a:rPr lang="ru-RU" dirty="0" smtClean="0"/>
              <a:t>Если </a:t>
            </a:r>
            <a:r>
              <a:rPr lang="ru-RU" dirty="0"/>
              <a:t>у ребенка диагноз «лейкоз» (рак крови) или «</a:t>
            </a:r>
            <a:r>
              <a:rPr lang="ru-RU" dirty="0" err="1"/>
              <a:t>апластическая</a:t>
            </a:r>
            <a:r>
              <a:rPr lang="ru-RU" dirty="0"/>
              <a:t> анемия» (неонкологическое, но тоже очень серьёзное заболевание), это значит, что ему нужны не только деньги на лекарства, но и кровь. Сколько бы средств ни удалось собрать, ребенок погибнет, если его оставить без переливания крови. Из этого правила нет исключений. Переливание крови – это один из специфических видов терапии при гематологических заболеваниях, без которого больной погибает в течении 2 или 3 месяцев. При лейкозах, в период острого развития болезни костный мозг вырабатывает только больные клетки, а после каждого курса химиотерапии примерно в течение 3 недель костный мозг также не вырабатывает клетки крови, и пациенту необходимо делать переливания. Некоторым пациентам кровь переливают раз в неделю, некоторым – каждый день. Переливания крови бывают необходимы (хотя и реже) и детям с другими онкологическими заболеваниями.</a:t>
            </a:r>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475656" y="4340843"/>
            <a:ext cx="5904656" cy="2400525"/>
          </a:xfrm>
          <a:prstGeom prst="rect">
            <a:avLst/>
          </a:prstGeom>
        </p:spPr>
      </p:pic>
    </p:spTree>
    <p:extLst>
      <p:ext uri="{BB962C8B-B14F-4D97-AF65-F5344CB8AC3E}">
        <p14:creationId xmlns="" xmlns:p14="http://schemas.microsoft.com/office/powerpoint/2010/main" val="12333668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3408"/>
            <a:ext cx="8229600" cy="1008112"/>
          </a:xfrm>
        </p:spPr>
        <p:txBody>
          <a:bodyPr/>
          <a:lstStyle/>
          <a:p>
            <a:r>
              <a:rPr lang="ru-RU" b="1" dirty="0" smtClean="0">
                <a:solidFill>
                  <a:srgbClr val="C00000"/>
                </a:solidFill>
              </a:rPr>
              <a:t>Кто может стать донором?</a:t>
            </a:r>
            <a:endParaRPr lang="ru-RU" b="1" dirty="0">
              <a:solidFill>
                <a:srgbClr val="C00000"/>
              </a:solidFill>
            </a:endParaRPr>
          </a:p>
        </p:txBody>
      </p:sp>
      <p:pic>
        <p:nvPicPr>
          <p:cNvPr id="10" name="Объект 9"/>
          <p:cNvPicPr>
            <a:picLocks noGrp="1" noChangeAspect="1"/>
          </p:cNvPicPr>
          <p:nvPr>
            <p:ph sz="quarter" idx="1"/>
          </p:nvPr>
        </p:nvPicPr>
        <p:blipFill>
          <a:blip r:embed="rId2" cstate="print">
            <a:extLst>
              <a:ext uri="{28A0092B-C50C-407E-A947-70E740481C1C}">
                <a14:useLocalDpi xmlns="" xmlns:a14="http://schemas.microsoft.com/office/drawing/2010/main" val="0"/>
              </a:ext>
            </a:extLst>
          </a:blip>
          <a:stretch>
            <a:fillRect/>
          </a:stretch>
        </p:blipFill>
        <p:spPr>
          <a:xfrm>
            <a:off x="323528" y="1124744"/>
            <a:ext cx="8496943" cy="5616624"/>
          </a:xfrm>
        </p:spPr>
      </p:pic>
    </p:spTree>
    <p:extLst>
      <p:ext uri="{BB962C8B-B14F-4D97-AF65-F5344CB8AC3E}">
        <p14:creationId xmlns="" xmlns:p14="http://schemas.microsoft.com/office/powerpoint/2010/main" val="38145019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ачальная">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Начальная">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Начальная">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189</TotalTime>
  <Words>1344</Words>
  <Application>Microsoft Office PowerPoint</Application>
  <PresentationFormat>Экран (4:3)</PresentationFormat>
  <Paragraphs>45</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Начальная</vt:lpstr>
      <vt:lpstr>Слайд 1</vt:lpstr>
      <vt:lpstr>Слайд 2</vt:lpstr>
      <vt:lpstr>Немного истории:</vt:lpstr>
      <vt:lpstr>Слайд 4</vt:lpstr>
      <vt:lpstr>Слайд 5</vt:lpstr>
      <vt:lpstr>ДЛЯ ЧЕГО?</vt:lpstr>
      <vt:lpstr>КОМУ?</vt:lpstr>
      <vt:lpstr>НУЖНЫ ЛИ ДОНОРЫ ДЕТЯМ?</vt:lpstr>
      <vt:lpstr>Кто может стать донором?</vt:lpstr>
      <vt:lpstr>Слайд 10</vt:lpstr>
      <vt:lpstr>Слайд 11</vt:lpstr>
      <vt:lpstr>Слайд 12</vt:lpstr>
      <vt:lpstr>Слайд 13</vt:lpstr>
      <vt:lpstr>Слайд 14</vt:lpstr>
      <vt:lpstr>Слайд 15</vt:lpstr>
      <vt:lpstr>Слайд 16</vt:lpstr>
      <vt:lpstr>Слайд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Юлия</cp:lastModifiedBy>
  <cp:revision>18</cp:revision>
  <dcterms:created xsi:type="dcterms:W3CDTF">2018-09-30T17:24:54Z</dcterms:created>
  <dcterms:modified xsi:type="dcterms:W3CDTF">2020-11-25T17:23:11Z</dcterms:modified>
</cp:coreProperties>
</file>