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70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1A1F1-53C0-4DD4-ACF0-D75B1D49AA14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9FDF2-0D74-48A9-8B17-FEE68BA59E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96282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1A1F1-53C0-4DD4-ACF0-D75B1D49AA14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9FDF2-0D74-48A9-8B17-FEE68BA59E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8827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1A1F1-53C0-4DD4-ACF0-D75B1D49AA14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9FDF2-0D74-48A9-8B17-FEE68BA59E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67225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1A1F1-53C0-4DD4-ACF0-D75B1D49AA14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9FDF2-0D74-48A9-8B17-FEE68BA59E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1871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1A1F1-53C0-4DD4-ACF0-D75B1D49AA14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9FDF2-0D74-48A9-8B17-FEE68BA59E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13441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1A1F1-53C0-4DD4-ACF0-D75B1D49AA14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9FDF2-0D74-48A9-8B17-FEE68BA59E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43639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1A1F1-53C0-4DD4-ACF0-D75B1D49AA14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9FDF2-0D74-48A9-8B17-FEE68BA59E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98101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1A1F1-53C0-4DD4-ACF0-D75B1D49AA14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9FDF2-0D74-48A9-8B17-FEE68BA59E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01319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1A1F1-53C0-4DD4-ACF0-D75B1D49AA14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9FDF2-0D74-48A9-8B17-FEE68BA59E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2492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1A1F1-53C0-4DD4-ACF0-D75B1D49AA14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9FDF2-0D74-48A9-8B17-FEE68BA59E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55001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1A1F1-53C0-4DD4-ACF0-D75B1D49AA14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9FDF2-0D74-48A9-8B17-FEE68BA59E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85759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11A1F1-53C0-4DD4-ACF0-D75B1D49AA14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D9FDF2-0D74-48A9-8B17-FEE68BA59E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6139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lvl="0" indent="0" algn="ctr">
              <a:spcBef>
                <a:spcPts val="0"/>
              </a:spcBef>
              <a:buNone/>
            </a:pPr>
            <a:endParaRPr lang="ru-RU" sz="3600" b="1" i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0" indent="0" algn="ctr">
              <a:spcBef>
                <a:spcPts val="0"/>
              </a:spcBef>
              <a:buNone/>
            </a:pPr>
            <a:r>
              <a:rPr lang="ru-RU" sz="6500" b="1" dirty="0">
                <a:solidFill>
                  <a:srgbClr val="FF0000"/>
                </a:solidFill>
                <a:ea typeface="+mj-ea"/>
                <a:cs typeface="+mj-cs"/>
              </a:rPr>
              <a:t>ЕГЭ. МАТЕМАТИКА.</a:t>
            </a:r>
            <a:br>
              <a:rPr lang="ru-RU" sz="6500" b="1" dirty="0">
                <a:solidFill>
                  <a:srgbClr val="FF0000"/>
                </a:solidFill>
                <a:ea typeface="+mj-ea"/>
                <a:cs typeface="+mj-cs"/>
              </a:rPr>
            </a:br>
            <a:r>
              <a:rPr lang="ru-RU" sz="6500" b="1" dirty="0">
                <a:solidFill>
                  <a:srgbClr val="FF0000"/>
                </a:solidFill>
                <a:ea typeface="+mj-ea"/>
                <a:cs typeface="+mj-cs"/>
              </a:rPr>
              <a:t> Профильный уровень.</a:t>
            </a:r>
            <a:br>
              <a:rPr lang="ru-RU" sz="6500" b="1" dirty="0">
                <a:solidFill>
                  <a:srgbClr val="FF0000"/>
                </a:solidFill>
                <a:ea typeface="+mj-ea"/>
                <a:cs typeface="+mj-cs"/>
              </a:rPr>
            </a:br>
            <a:r>
              <a:rPr lang="ru-RU" sz="6500" b="1" dirty="0">
                <a:solidFill>
                  <a:srgbClr val="FF0000"/>
                </a:solidFill>
                <a:ea typeface="+mj-ea"/>
                <a:cs typeface="+mj-cs"/>
              </a:rPr>
              <a:t>Задание №</a:t>
            </a:r>
            <a:r>
              <a:rPr lang="ru-RU" sz="6500" b="1" dirty="0" smtClean="0">
                <a:solidFill>
                  <a:srgbClr val="FF0000"/>
                </a:solidFill>
                <a:ea typeface="+mj-ea"/>
                <a:cs typeface="+mj-cs"/>
              </a:rPr>
              <a:t>11</a:t>
            </a:r>
            <a:endParaRPr lang="ru-RU" sz="6500" b="1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0" indent="0" algn="ctr">
              <a:spcBef>
                <a:spcPts val="0"/>
              </a:spcBef>
              <a:buNone/>
            </a:pPr>
            <a:endParaRPr lang="ru-RU" sz="3600" b="1" i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0" indent="0" algn="ctr">
              <a:spcBef>
                <a:spcPts val="0"/>
              </a:spcBef>
              <a:buNone/>
            </a:pPr>
            <a:endParaRPr lang="ru-RU" sz="3600" b="1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0" indent="0" algn="ctr">
              <a:spcBef>
                <a:spcPts val="0"/>
              </a:spcBef>
              <a:buNone/>
            </a:pPr>
            <a:endParaRPr lang="ru-RU" sz="3600" b="1" i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0" indent="0" algn="ctr">
              <a:spcBef>
                <a:spcPts val="0"/>
              </a:spcBef>
              <a:buNone/>
            </a:pPr>
            <a:r>
              <a:rPr lang="ru-RU" sz="36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Учитель </a:t>
            </a:r>
            <a:r>
              <a:rPr lang="ru-RU" sz="36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математики</a:t>
            </a:r>
          </a:p>
          <a:p>
            <a:pPr marL="0" lvl="0" indent="0" algn="ctr">
              <a:spcBef>
                <a:spcPts val="0"/>
              </a:spcBef>
              <a:buNone/>
            </a:pPr>
            <a:r>
              <a:rPr lang="ru-RU" sz="36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Латышев Сергей Анатольевич</a:t>
            </a:r>
          </a:p>
          <a:p>
            <a:endParaRPr lang="ru-RU" dirty="0"/>
          </a:p>
        </p:txBody>
      </p:sp>
      <p:sp>
        <p:nvSpPr>
          <p:cNvPr id="8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НОВОМЕСТСКИЙ ФИЛИАЛ МБОУ «ШЕЛОМОВСКАЯ СОШ»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46595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8864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ЕГЭ. МАТЕМАТИКА.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 Профильный уровень.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Задание №11.1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1772816"/>
            <a:ext cx="6400800" cy="1752600"/>
          </a:xfrm>
        </p:spPr>
        <p:txBody>
          <a:bodyPr>
            <a:normAutofit fontScale="70000" lnSpcReduction="20000"/>
          </a:bodyPr>
          <a:lstStyle/>
          <a:p>
            <a:pPr algn="l"/>
            <a:r>
              <a:rPr lang="ru-RU" dirty="0">
                <a:solidFill>
                  <a:srgbClr val="000000"/>
                </a:solidFill>
                <a:latin typeface="times new roman"/>
              </a:rPr>
              <a:t>В 2008 году в городском квартале проживало  </a:t>
            </a:r>
            <a:r>
              <a:rPr lang="ru-RU" b="1" dirty="0" smtClean="0">
                <a:solidFill>
                  <a:srgbClr val="000000"/>
                </a:solidFill>
                <a:latin typeface="times new roman"/>
              </a:rPr>
              <a:t>40000</a:t>
            </a:r>
            <a:r>
              <a:rPr lang="ru-RU" dirty="0" smtClean="0">
                <a:solidFill>
                  <a:srgbClr val="000000"/>
                </a:solidFill>
                <a:latin typeface="times new roman"/>
              </a:rPr>
              <a:t> человек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. В 2009 году, в результате строительства новых домов, число жителей выросло </a:t>
            </a:r>
            <a:r>
              <a:rPr lang="ru-RU" b="1" dirty="0">
                <a:solidFill>
                  <a:srgbClr val="000000"/>
                </a:solidFill>
                <a:latin typeface="times new roman"/>
              </a:rPr>
              <a:t>на </a:t>
            </a:r>
            <a:r>
              <a:rPr lang="ru-RU" b="1" dirty="0" smtClean="0">
                <a:solidFill>
                  <a:srgbClr val="000000"/>
                </a:solidFill>
                <a:latin typeface="times new roman"/>
              </a:rPr>
              <a:t>8%</a:t>
            </a:r>
            <a:r>
              <a:rPr lang="ru-RU" dirty="0" smtClean="0">
                <a:solidFill>
                  <a:srgbClr val="000000"/>
                </a:solidFill>
                <a:latin typeface="times new roman"/>
              </a:rPr>
              <a:t>, 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а в 2010 году </a:t>
            </a:r>
            <a:r>
              <a:rPr lang="ru-RU" b="1" dirty="0">
                <a:solidFill>
                  <a:srgbClr val="000000"/>
                </a:solidFill>
                <a:latin typeface="times new roman"/>
              </a:rPr>
              <a:t>на </a:t>
            </a:r>
            <a:r>
              <a:rPr lang="ru-RU" b="1" dirty="0" smtClean="0">
                <a:solidFill>
                  <a:srgbClr val="000000"/>
                </a:solidFill>
                <a:latin typeface="times new roman"/>
              </a:rPr>
              <a:t>9%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 по сравнению с 2009 годом. Сколько человек стало проживать в квартале </a:t>
            </a:r>
            <a:r>
              <a:rPr lang="ru-RU" b="1" dirty="0">
                <a:solidFill>
                  <a:srgbClr val="000000"/>
                </a:solidFill>
                <a:latin typeface="times new roman"/>
              </a:rPr>
              <a:t>в 2010 году?</a:t>
            </a:r>
            <a:endParaRPr lang="ru-RU" b="1" i="0" dirty="0">
              <a:solidFill>
                <a:srgbClr val="000000"/>
              </a:solidFill>
              <a:effectLst/>
              <a:latin typeface="times new roman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85868" y="3501008"/>
            <a:ext cx="20136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РЕШЕНИЕ:</a:t>
            </a:r>
            <a:endParaRPr lang="ru-RU" sz="32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690668" y="5566425"/>
            <a:ext cx="25288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ОТВЕТ: 47088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63688" y="4293096"/>
            <a:ext cx="53568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1) 40000*1,08=43200(ч.)-выросло на 8% в 2009 году.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732240" y="3646765"/>
            <a:ext cx="17299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100%+8%=108%</a:t>
            </a:r>
          </a:p>
          <a:p>
            <a:r>
              <a:rPr lang="ru-RU" dirty="0" smtClean="0"/>
              <a:t>108%-1,08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763688" y="4693943"/>
            <a:ext cx="53568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2) 43200*1,09=47088(ч.)-выросло на 9% в 2010 году.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357459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  <p:bldP spid="10" grpId="0"/>
      <p:bldP spid="5" grpId="0"/>
      <p:bldP spid="7" grpId="0"/>
      <p:bldP spid="8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401</TotalTime>
  <Words>60</Words>
  <Application>Microsoft Office PowerPoint</Application>
  <PresentationFormat>Экран (4:3)</PresentationFormat>
  <Paragraphs>16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НОВОМЕСТСКИЙ ФИЛИАЛ МБОУ «ШЕЛОМОВСКАЯ СОШ»</vt:lpstr>
      <vt:lpstr>ЕГЭ. МАТЕМАТИКА.  Профильный уровень. Задание №11.1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ЕГЭ. МАТЕМАТИКА.  Профильный уровень. Задание №4.4</dc:title>
  <dc:creator>ТИГР</dc:creator>
  <cp:lastModifiedBy>ТИГР</cp:lastModifiedBy>
  <cp:revision>38</cp:revision>
  <dcterms:created xsi:type="dcterms:W3CDTF">2020-08-19T15:45:14Z</dcterms:created>
  <dcterms:modified xsi:type="dcterms:W3CDTF">2020-11-21T14:25:12Z</dcterms:modified>
</cp:coreProperties>
</file>