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76" r:id="rId7"/>
    <p:sldId id="262" r:id="rId8"/>
    <p:sldId id="277" r:id="rId9"/>
    <p:sldId id="278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1" r:id="rId18"/>
    <p:sldId id="270" r:id="rId19"/>
    <p:sldId id="281" r:id="rId20"/>
    <p:sldId id="280" r:id="rId21"/>
    <p:sldId id="272" r:id="rId22"/>
    <p:sldId id="279" r:id="rId23"/>
    <p:sldId id="273" r:id="rId24"/>
    <p:sldId id="274" r:id="rId25"/>
    <p:sldId id="275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ED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420" autoAdjust="0"/>
  </p:normalViewPr>
  <p:slideViewPr>
    <p:cSldViewPr>
      <p:cViewPr varScale="1">
        <p:scale>
          <a:sx n="111" d="100"/>
          <a:sy n="111" d="100"/>
        </p:scale>
        <p:origin x="161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B1DF7-DD97-414E-94B3-BF3CA362D93D}" type="datetimeFigureOut">
              <a:rPr lang="ru-RU" smtClean="0"/>
              <a:pPr/>
              <a:t>24.09.2020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3EACB18-7476-4FD6-80E3-0D57157D8E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B1DF7-DD97-414E-94B3-BF3CA362D93D}" type="datetimeFigureOut">
              <a:rPr lang="ru-RU" smtClean="0"/>
              <a:pPr/>
              <a:t>24.09.2020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CB18-7476-4FD6-80E3-0D57157D8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B1DF7-DD97-414E-94B3-BF3CA362D93D}" type="datetimeFigureOut">
              <a:rPr lang="ru-RU" smtClean="0"/>
              <a:pPr/>
              <a:t>24.09.2020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CB18-7476-4FD6-80E3-0D57157D8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B1DF7-DD97-414E-94B3-BF3CA362D93D}" type="datetimeFigureOut">
              <a:rPr lang="ru-RU" smtClean="0"/>
              <a:pPr/>
              <a:t>24.09.2020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CB18-7476-4FD6-80E3-0D57157D8E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B1DF7-DD97-414E-94B3-BF3CA362D93D}" type="datetimeFigureOut">
              <a:rPr lang="ru-RU" smtClean="0"/>
              <a:pPr/>
              <a:t>24.09.2020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3EACB18-7476-4FD6-80E3-0D57157D8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B1DF7-DD97-414E-94B3-BF3CA362D93D}" type="datetimeFigureOut">
              <a:rPr lang="ru-RU" smtClean="0"/>
              <a:pPr/>
              <a:t>24.09.2020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CB18-7476-4FD6-80E3-0D57157D8E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B1DF7-DD97-414E-94B3-BF3CA362D93D}" type="datetimeFigureOut">
              <a:rPr lang="ru-RU" smtClean="0"/>
              <a:pPr/>
              <a:t>24.09.2020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CB18-7476-4FD6-80E3-0D57157D8E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B1DF7-DD97-414E-94B3-BF3CA362D93D}" type="datetimeFigureOut">
              <a:rPr lang="ru-RU" smtClean="0"/>
              <a:pPr/>
              <a:t>24.09.2020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CB18-7476-4FD6-80E3-0D57157D8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B1DF7-DD97-414E-94B3-BF3CA362D93D}" type="datetimeFigureOut">
              <a:rPr lang="ru-RU" smtClean="0"/>
              <a:pPr/>
              <a:t>24.09.2020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CB18-7476-4FD6-80E3-0D57157D8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B1DF7-DD97-414E-94B3-BF3CA362D93D}" type="datetimeFigureOut">
              <a:rPr lang="ru-RU" smtClean="0"/>
              <a:pPr/>
              <a:t>24.09.2020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CB18-7476-4FD6-80E3-0D57157D8E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B1DF7-DD97-414E-94B3-BF3CA362D93D}" type="datetimeFigureOut">
              <a:rPr lang="ru-RU" smtClean="0"/>
              <a:pPr/>
              <a:t>24.09.2020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3EACB18-7476-4FD6-80E3-0D57157D8E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4FB1DF7-DD97-414E-94B3-BF3CA362D93D}" type="datetimeFigureOut">
              <a:rPr lang="ru-RU" smtClean="0"/>
              <a:pPr/>
              <a:t>24.09.2020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3EACB18-7476-4FD6-80E3-0D57157D8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Файл и файловые системы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274042"/>
          </a:xfrm>
        </p:spPr>
        <p:txBody>
          <a:bodyPr>
            <a:noAutofit/>
          </a:bodyPr>
          <a:lstStyle/>
          <a:p>
            <a:r>
              <a:rPr lang="ru-RU" sz="3200" dirty="0" smtClean="0"/>
              <a:t>Файловая система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692696"/>
            <a:ext cx="8784976" cy="58326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	</a:t>
            </a:r>
            <a:r>
              <a:rPr lang="ru-RU" sz="2000" i="1" dirty="0" smtClean="0"/>
              <a:t> </a:t>
            </a:r>
            <a:r>
              <a:rPr lang="ru-RU" sz="2000" b="1" dirty="0" smtClean="0"/>
              <a:t>Файловая система </a:t>
            </a:r>
            <a:r>
              <a:rPr lang="ru-RU" sz="2000" dirty="0" smtClean="0"/>
              <a:t>– функциональная часть ОС, организует работу с файлами, отвечает за хранение данных на внешних носителях и обмен данными между внешними носителями.</a:t>
            </a:r>
          </a:p>
          <a:p>
            <a:pPr>
              <a:buNone/>
            </a:pPr>
            <a:r>
              <a:rPr lang="ru-RU" sz="2000" dirty="0" smtClean="0"/>
              <a:t>	Устройство файловой системы зависит от операционной системы, установленной на компьютере. операционные системы </a:t>
            </a:r>
            <a:r>
              <a:rPr lang="ru-RU" sz="2000" dirty="0" err="1" smtClean="0"/>
              <a:t>Windows</a:t>
            </a:r>
            <a:r>
              <a:rPr lang="ru-RU" sz="2000" dirty="0" smtClean="0"/>
              <a:t> могут работать с файловыми системами </a:t>
            </a:r>
            <a:r>
              <a:rPr lang="ru-RU" sz="2000" b="1" dirty="0" smtClean="0"/>
              <a:t>FAT</a:t>
            </a:r>
            <a:r>
              <a:rPr lang="ru-RU" sz="2000" dirty="0" smtClean="0"/>
              <a:t> и </a:t>
            </a:r>
            <a:r>
              <a:rPr lang="ru-RU" sz="2000" b="1" dirty="0" smtClean="0"/>
              <a:t>NTFS</a:t>
            </a:r>
            <a:r>
              <a:rPr lang="ru-RU" sz="2000" dirty="0" smtClean="0"/>
              <a:t>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852936"/>
            <a:ext cx="4991497" cy="377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274042"/>
          </a:xfrm>
        </p:spPr>
        <p:txBody>
          <a:bodyPr>
            <a:noAutofit/>
          </a:bodyPr>
          <a:lstStyle/>
          <a:p>
            <a:r>
              <a:rPr lang="ru-RU" sz="3200" dirty="0" smtClean="0"/>
              <a:t>Файловая система. Кластеры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692696"/>
            <a:ext cx="8784976" cy="58326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	Жесткий диск состоит из дорожек, каждая из которых делится на секторы.</a:t>
            </a:r>
          </a:p>
          <a:p>
            <a:pPr>
              <a:buNone/>
            </a:pPr>
            <a:r>
              <a:rPr lang="ru-RU" sz="2000" i="1" dirty="0" smtClean="0"/>
              <a:t>	</a:t>
            </a:r>
            <a:r>
              <a:rPr lang="ru-RU" sz="2000" b="1" dirty="0" smtClean="0"/>
              <a:t>Кластер</a:t>
            </a:r>
            <a:r>
              <a:rPr lang="ru-RU" sz="2000" dirty="0" smtClean="0"/>
              <a:t> – это минимальный адресуемый блок дисковой памяти для записи/чтения данных на дисковом накопителе (жёстком диске).</a:t>
            </a:r>
          </a:p>
          <a:p>
            <a:pPr>
              <a:buNone/>
            </a:pPr>
            <a:r>
              <a:rPr lang="ru-RU" sz="2000" dirty="0" smtClean="0"/>
              <a:t> 	Кластер может занимать один или несколько секторов. </a:t>
            </a:r>
            <a:br>
              <a:rPr lang="ru-RU" sz="2000" dirty="0" smtClean="0"/>
            </a:br>
            <a:r>
              <a:rPr lang="ru-RU" sz="2000" dirty="0" smtClean="0"/>
              <a:t>Номера занятых кластеров определяют «координаты» файла для ОС.</a:t>
            </a:r>
          </a:p>
          <a:p>
            <a:pPr>
              <a:buNone/>
            </a:pPr>
            <a:r>
              <a:rPr lang="ru-RU" sz="2000" dirty="0" smtClean="0"/>
              <a:t>	</a:t>
            </a:r>
            <a:r>
              <a:rPr lang="ru-RU" sz="2000" b="1" dirty="0" smtClean="0"/>
              <a:t>Все файлы </a:t>
            </a:r>
            <a:r>
              <a:rPr lang="ru-RU" sz="2000" dirty="0" smtClean="0"/>
              <a:t>на диске вне зависимости от своего объема </a:t>
            </a:r>
            <a:r>
              <a:rPr lang="ru-RU" sz="2000" b="1" dirty="0" smtClean="0"/>
              <a:t>имеют размер, кратный размеру кластера.</a:t>
            </a:r>
            <a:r>
              <a:rPr lang="ru-RU" sz="2000" dirty="0" smtClean="0"/>
              <a:t> Любой самый маленький файл не может занимать размер на диске меньше кластера. </a:t>
            </a:r>
          </a:p>
          <a:p>
            <a:pPr>
              <a:buNone/>
            </a:pPr>
            <a:r>
              <a:rPr lang="ru-RU" sz="2000" dirty="0" smtClean="0"/>
              <a:t>	</a:t>
            </a:r>
          </a:p>
          <a:p>
            <a:pPr>
              <a:buNone/>
            </a:pPr>
            <a:endParaRPr lang="ru-RU" sz="2000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501008"/>
            <a:ext cx="4173856" cy="31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16489" y="3501008"/>
            <a:ext cx="4203983" cy="31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274042"/>
          </a:xfrm>
        </p:spPr>
        <p:txBody>
          <a:bodyPr>
            <a:noAutofit/>
          </a:bodyPr>
          <a:lstStyle/>
          <a:p>
            <a:r>
              <a:rPr lang="ru-RU" sz="3200" dirty="0" smtClean="0"/>
              <a:t>Файловая система. Кластеры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692696"/>
            <a:ext cx="8784976" cy="58326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	Размер кластера зависит от типа используемой файловой системы – </a:t>
            </a:r>
            <a:br>
              <a:rPr lang="ru-RU" sz="2000" dirty="0" smtClean="0"/>
            </a:br>
            <a:r>
              <a:rPr lang="ru-RU" sz="2000" dirty="0" smtClean="0"/>
              <a:t>512 байт - 64 </a:t>
            </a:r>
            <a:r>
              <a:rPr lang="ru-RU" sz="2000" dirty="0" err="1" smtClean="0"/>
              <a:t>Кбайта</a:t>
            </a:r>
            <a:r>
              <a:rPr lang="ru-RU" sz="2000" dirty="0" smtClean="0"/>
              <a:t>.</a:t>
            </a:r>
          </a:p>
          <a:p>
            <a:pPr>
              <a:buNone/>
            </a:pPr>
            <a:r>
              <a:rPr lang="ru-RU" sz="2000" dirty="0" smtClean="0"/>
              <a:t>	Кластеры нумеруются  в линейной последовательности – от первого кластера нулевой дорожки до последнего кластера последней дорожки.	</a:t>
            </a:r>
          </a:p>
          <a:p>
            <a:pPr>
              <a:buNone/>
            </a:pPr>
            <a:r>
              <a:rPr lang="ru-RU" sz="2000" dirty="0" smtClean="0"/>
              <a:t>	Файловая система организует кластеры в файлы и каталоги (каталог – файл содержащий список файлов в данном каталоге). </a:t>
            </a:r>
          </a:p>
          <a:p>
            <a:pPr>
              <a:buNone/>
            </a:pPr>
            <a:r>
              <a:rPr lang="ru-RU" sz="2000" dirty="0" smtClean="0"/>
              <a:t>	Файловая система отслеживает состояние кластеров: </a:t>
            </a:r>
          </a:p>
          <a:p>
            <a:pPr lvl="1"/>
            <a:r>
              <a:rPr lang="ru-RU" sz="2000" dirty="0" smtClean="0"/>
              <a:t>кластер свободен; </a:t>
            </a:r>
          </a:p>
          <a:p>
            <a:pPr lvl="1"/>
            <a:r>
              <a:rPr lang="ru-RU" sz="2000" dirty="0" smtClean="0"/>
              <a:t>bad-кластер, который по каким-то причинам использовать уже нельзя;</a:t>
            </a:r>
          </a:p>
          <a:p>
            <a:pPr lvl="1"/>
            <a:r>
              <a:rPr lang="ru-RU" sz="2000" dirty="0" smtClean="0"/>
              <a:t>кластер занят каким-либо файлом; </a:t>
            </a:r>
          </a:p>
          <a:p>
            <a:pPr lvl="1"/>
            <a:r>
              <a:rPr lang="ru-RU" sz="2000" dirty="0" smtClean="0"/>
              <a:t>последний кластер файла; </a:t>
            </a:r>
          </a:p>
          <a:p>
            <a:pPr lvl="1"/>
            <a:r>
              <a:rPr lang="ru-RU" sz="2000" dirty="0" smtClean="0"/>
              <a:t>«зарезервированный» кластер.</a:t>
            </a:r>
          </a:p>
          <a:p>
            <a:pPr marL="354013" lvl="1">
              <a:buNone/>
            </a:pPr>
            <a:r>
              <a:rPr lang="ru-RU" sz="2000" dirty="0" smtClean="0"/>
              <a:t>	На </a:t>
            </a:r>
            <a:r>
              <a:rPr lang="ru-RU" sz="2000" dirty="0" err="1" smtClean="0"/>
              <a:t>незаполненом</a:t>
            </a:r>
            <a:r>
              <a:rPr lang="ru-RU" sz="2000" dirty="0" smtClean="0"/>
              <a:t> диске файлы записываются последовательно в свободные кластеры. После удаления файлов кластеры освобождаются. </a:t>
            </a:r>
            <a:br>
              <a:rPr lang="ru-RU" sz="2000" dirty="0" smtClean="0"/>
            </a:br>
            <a:r>
              <a:rPr lang="ru-RU" sz="2000" dirty="0" smtClean="0"/>
              <a:t>В дальнейшем файлы записываются в произвольные свободные кластеры, что часто приводит к фрагментации файлов и замедлению их чтения (части файла хранятся в удалённых друг от друга кластерах). </a:t>
            </a:r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8100392" y="4221088"/>
            <a:ext cx="648072" cy="648072"/>
          </a:xfrm>
          <a:prstGeom prst="actionButtonRetur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274042"/>
          </a:xfrm>
        </p:spPr>
        <p:txBody>
          <a:bodyPr>
            <a:noAutofit/>
          </a:bodyPr>
          <a:lstStyle/>
          <a:p>
            <a:r>
              <a:rPr lang="ru-RU" sz="3200" dirty="0" smtClean="0"/>
              <a:t>Файловая система. Кластеры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692696"/>
            <a:ext cx="8784976" cy="59766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/>
              <a:t>	Пример фрагментации файлов.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	</a:t>
            </a:r>
          </a:p>
          <a:p>
            <a:pPr>
              <a:buNone/>
            </a:pPr>
            <a:r>
              <a:rPr lang="ru-RU" sz="2000" dirty="0" smtClean="0"/>
              <a:t>	Так как на диске могут хранится сотни тысяч файлов в миллионах кластеров, то </a:t>
            </a:r>
            <a:r>
              <a:rPr lang="ru-RU" sz="2000" dirty="0" err="1" smtClean="0"/>
              <a:t>фрагментированность</a:t>
            </a:r>
            <a:r>
              <a:rPr lang="ru-RU" sz="2000" dirty="0" smtClean="0"/>
              <a:t> файлов, возникающая при активной работе (запись-удаление файлов), будет существенно замедлять доступ к файлам и приводить к износу жёсткого диска – магнитным головкам придётся постоянно перемещаться с дорожки на дорожку.</a:t>
            </a:r>
          </a:p>
          <a:p>
            <a:pPr>
              <a:buNone/>
            </a:pPr>
            <a:r>
              <a:rPr lang="ru-RU" sz="2000" dirty="0" smtClean="0"/>
              <a:t>	Для устранения данной проблемы рекомендуется </a:t>
            </a:r>
            <a:br>
              <a:rPr lang="ru-RU" sz="2000" dirty="0" smtClean="0"/>
            </a:br>
            <a:r>
              <a:rPr lang="ru-RU" sz="2000" dirty="0" smtClean="0"/>
              <a:t>периодически производить </a:t>
            </a:r>
            <a:r>
              <a:rPr lang="ru-RU" sz="2000" b="1" dirty="0" smtClean="0"/>
              <a:t>дефрагментацию диска</a:t>
            </a:r>
            <a:r>
              <a:rPr lang="ru-RU" sz="2000" dirty="0" smtClean="0"/>
              <a:t>.   </a:t>
            </a:r>
          </a:p>
          <a:p>
            <a:pPr>
              <a:buNone/>
            </a:pPr>
            <a:endParaRPr lang="ru-RU" sz="2000" dirty="0" smtClean="0"/>
          </a:p>
        </p:txBody>
      </p:sp>
      <p:pic>
        <p:nvPicPr>
          <p:cNvPr id="4098" name="Picture 2" descr="http://fictionbook.ru/static/bookimages/00/84/42/00844282.bin.dir/h/i_00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24744"/>
            <a:ext cx="5140299" cy="2952328"/>
          </a:xfrm>
          <a:prstGeom prst="rect">
            <a:avLst/>
          </a:prstGeom>
          <a:noFill/>
        </p:spPr>
      </p:pic>
      <p:pic>
        <p:nvPicPr>
          <p:cNvPr id="4100" name="Picture 4" descr="http://sidewebhome.ru/uploads/posts/2009-09/1251779608_ultimatedefrag.jpg"/>
          <p:cNvPicPr>
            <a:picLocks noChangeAspect="1" noChangeArrowheads="1"/>
          </p:cNvPicPr>
          <p:nvPr/>
        </p:nvPicPr>
        <p:blipFill>
          <a:blip r:embed="rId3" cstate="print">
            <a:lum bright="10000" contrast="20000"/>
          </a:blip>
          <a:srcRect l="24570" t="7387"/>
          <a:stretch>
            <a:fillRect/>
          </a:stretch>
        </p:blipFill>
        <p:spPr bwMode="auto">
          <a:xfrm>
            <a:off x="5796136" y="332656"/>
            <a:ext cx="2873896" cy="2708152"/>
          </a:xfrm>
          <a:prstGeom prst="rect">
            <a:avLst/>
          </a:prstGeom>
          <a:noFill/>
        </p:spPr>
      </p:pic>
      <p:pic>
        <p:nvPicPr>
          <p:cNvPr id="4104" name="Picture 8" descr="http://www.b-optimizer.com/rus/images/defrag-bi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24328" y="5589240"/>
            <a:ext cx="1080120" cy="1080120"/>
          </a:xfrm>
          <a:prstGeom prst="rect">
            <a:avLst/>
          </a:prstGeom>
          <a:noFill/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5" cstate="print">
            <a:lum bright="10000" contrast="20000"/>
          </a:blip>
          <a:srcRect/>
          <a:stretch>
            <a:fillRect/>
          </a:stretch>
        </p:blipFill>
        <p:spPr bwMode="auto">
          <a:xfrm>
            <a:off x="6372200" y="3140968"/>
            <a:ext cx="1872208" cy="1341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274042"/>
          </a:xfrm>
        </p:spPr>
        <p:txBody>
          <a:bodyPr>
            <a:noAutofit/>
          </a:bodyPr>
          <a:lstStyle/>
          <a:p>
            <a:r>
              <a:rPr lang="ru-RU" sz="3200" dirty="0" smtClean="0"/>
              <a:t>Файловая система. </a:t>
            </a:r>
            <a:r>
              <a:rPr lang="en-US" sz="3200" dirty="0" smtClean="0"/>
              <a:t>FAT-16, FAT-32.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692696"/>
            <a:ext cx="8784976" cy="59766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	Файловая система </a:t>
            </a:r>
            <a:r>
              <a:rPr lang="en-US" sz="2000" b="1" dirty="0" smtClean="0"/>
              <a:t>FAT</a:t>
            </a:r>
            <a:r>
              <a:rPr lang="en-US" sz="2000" dirty="0" smtClean="0"/>
              <a:t> </a:t>
            </a:r>
            <a:br>
              <a:rPr lang="en-US" sz="2000" dirty="0" smtClean="0"/>
            </a:br>
            <a:r>
              <a:rPr lang="en-US" sz="2000" dirty="0" smtClean="0"/>
              <a:t>(</a:t>
            </a:r>
            <a:r>
              <a:rPr lang="en-US" sz="2000" b="1" dirty="0" smtClean="0"/>
              <a:t>File Allocation Table</a:t>
            </a:r>
            <a:r>
              <a:rPr lang="en-US" sz="2000" dirty="0" smtClean="0"/>
              <a:t> – «</a:t>
            </a:r>
            <a:r>
              <a:rPr lang="ru-RU" sz="2000" dirty="0" smtClean="0"/>
              <a:t>таблица размещения файлов»).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500" dirty="0" smtClean="0"/>
              <a:t>   </a:t>
            </a:r>
            <a:endParaRPr lang="ru-RU" sz="100" dirty="0" smtClean="0"/>
          </a:p>
          <a:p>
            <a:pPr>
              <a:buNone/>
            </a:pPr>
            <a:r>
              <a:rPr lang="ru-RU" sz="2000" dirty="0" smtClean="0"/>
              <a:t>	Упрощенно структуру БД «Корневой каталог» можно представить в виде таблицы: </a:t>
            </a:r>
          </a:p>
          <a:p>
            <a:pPr>
              <a:buNone/>
            </a:pPr>
            <a:endParaRPr lang="ru-RU" sz="2000" dirty="0" smtClean="0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12776"/>
            <a:ext cx="4116648" cy="310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932040" y="2420888"/>
            <a:ext cx="3888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БД «Корневой каталог» – это </a:t>
            </a:r>
            <a:br>
              <a:rPr lang="ru-RU" dirty="0" smtClean="0"/>
            </a:br>
            <a:r>
              <a:rPr lang="ru-RU" dirty="0" smtClean="0"/>
              <a:t>база данных, в которой хранится информация о файлах и папках, находящихся на диске. </a:t>
            </a:r>
            <a:endParaRPr lang="ru-RU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5229200"/>
            <a:ext cx="7572375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трелка влево 7"/>
          <p:cNvSpPr/>
          <p:nvPr/>
        </p:nvSpPr>
        <p:spPr>
          <a:xfrm>
            <a:off x="4283968" y="2852936"/>
            <a:ext cx="576064" cy="180000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274042"/>
          </a:xfrm>
        </p:spPr>
        <p:txBody>
          <a:bodyPr>
            <a:noAutofit/>
          </a:bodyPr>
          <a:lstStyle/>
          <a:p>
            <a:r>
              <a:rPr lang="ru-RU" sz="3200" dirty="0" smtClean="0"/>
              <a:t>Файловая система. </a:t>
            </a:r>
            <a:r>
              <a:rPr lang="en-US" sz="3200" dirty="0" smtClean="0"/>
              <a:t>FAT-16, FAT-32.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692696"/>
            <a:ext cx="8784976" cy="59766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	Файловая система </a:t>
            </a:r>
            <a:r>
              <a:rPr lang="en-US" sz="2000" b="1" dirty="0" smtClean="0"/>
              <a:t>FAT</a:t>
            </a:r>
            <a:r>
              <a:rPr lang="en-US" sz="2000" dirty="0" smtClean="0"/>
              <a:t> </a:t>
            </a:r>
            <a:br>
              <a:rPr lang="en-US" sz="2000" dirty="0" smtClean="0"/>
            </a:br>
            <a:r>
              <a:rPr lang="en-US" sz="2000" dirty="0" smtClean="0"/>
              <a:t>(</a:t>
            </a:r>
            <a:r>
              <a:rPr lang="en-US" sz="2000" b="1" dirty="0" smtClean="0"/>
              <a:t>File Allocation Table</a:t>
            </a:r>
            <a:r>
              <a:rPr lang="en-US" sz="2000" dirty="0" smtClean="0"/>
              <a:t> – «</a:t>
            </a:r>
            <a:r>
              <a:rPr lang="ru-RU" sz="2000" dirty="0" smtClean="0"/>
              <a:t>таблица размещения файлов»).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500" dirty="0" smtClean="0"/>
              <a:t>   </a:t>
            </a:r>
            <a:endParaRPr lang="ru-RU" sz="100" dirty="0" smtClean="0"/>
          </a:p>
          <a:p>
            <a:pPr>
              <a:buNone/>
            </a:pPr>
            <a:r>
              <a:rPr lang="ru-RU" sz="2000" dirty="0" smtClean="0"/>
              <a:t>	</a:t>
            </a:r>
          </a:p>
          <a:p>
            <a:pPr>
              <a:buNone/>
            </a:pPr>
            <a:endParaRPr lang="ru-RU" sz="2000" dirty="0" smtClean="0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12776"/>
            <a:ext cx="4116648" cy="310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932040" y="3574757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БД «Элементы FAT» содержит информацию о кластерах диска.</a:t>
            </a:r>
            <a:endParaRPr lang="ru-RU" dirty="0"/>
          </a:p>
        </p:txBody>
      </p:sp>
      <p:sp>
        <p:nvSpPr>
          <p:cNvPr id="8" name="Стрелка влево 7"/>
          <p:cNvSpPr/>
          <p:nvPr/>
        </p:nvSpPr>
        <p:spPr>
          <a:xfrm>
            <a:off x="4283968" y="3789040"/>
            <a:ext cx="576064" cy="180000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23528" y="5085184"/>
            <a:ext cx="29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Упрощенно структуру этой базы данных можно представить следующим образом: </a:t>
            </a:r>
            <a:endParaRPr lang="ru-RU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4869160"/>
            <a:ext cx="593407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Управляющая кнопка: возврат 9">
            <a:hlinkClick r:id="rId4" action="ppaction://hlinksldjump" highlightClick="1"/>
          </p:cNvPr>
          <p:cNvSpPr/>
          <p:nvPr/>
        </p:nvSpPr>
        <p:spPr>
          <a:xfrm>
            <a:off x="8172400" y="4653136"/>
            <a:ext cx="648072" cy="576064"/>
          </a:xfrm>
          <a:prstGeom prst="actionButtonRetur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274042"/>
          </a:xfrm>
        </p:spPr>
        <p:txBody>
          <a:bodyPr>
            <a:noAutofit/>
          </a:bodyPr>
          <a:lstStyle/>
          <a:p>
            <a:r>
              <a:rPr lang="ru-RU" sz="3200" dirty="0" smtClean="0"/>
              <a:t>Файловая система. </a:t>
            </a:r>
            <a:r>
              <a:rPr lang="en-US" sz="3200" dirty="0" smtClean="0"/>
              <a:t>FAT-16.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692696"/>
            <a:ext cx="8784976" cy="59766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	В файловой системе </a:t>
            </a:r>
            <a:r>
              <a:rPr lang="en-US" sz="2000" b="1" dirty="0" smtClean="0"/>
              <a:t>FAT</a:t>
            </a:r>
            <a:r>
              <a:rPr lang="ru-RU" sz="2000" b="1" dirty="0" smtClean="0"/>
              <a:t>-16 </a:t>
            </a:r>
            <a:r>
              <a:rPr lang="ru-RU" sz="2000" dirty="0" smtClean="0"/>
              <a:t>выделяется 16 бит для хранения адреса кластера.</a:t>
            </a:r>
          </a:p>
          <a:p>
            <a:pPr>
              <a:buNone/>
            </a:pPr>
            <a:r>
              <a:rPr lang="ru-RU" sz="2000" dirty="0" smtClean="0"/>
              <a:t>	2</a:t>
            </a:r>
            <a:r>
              <a:rPr lang="ru-RU" sz="2000" baseline="30000" dirty="0" smtClean="0"/>
              <a:t>16</a:t>
            </a:r>
            <a:r>
              <a:rPr lang="ru-RU" sz="2000" dirty="0" smtClean="0"/>
              <a:t> = 65 536 кластеров. </a:t>
            </a:r>
            <a:br>
              <a:rPr lang="ru-RU" sz="2000" dirty="0" smtClean="0"/>
            </a:br>
            <a:r>
              <a:rPr lang="ru-RU" sz="2000" dirty="0" smtClean="0"/>
              <a:t>Макс. объём кластера 64 </a:t>
            </a:r>
            <a:r>
              <a:rPr lang="ru-RU" sz="2000" dirty="0" err="1" smtClean="0"/>
              <a:t>Кбайта</a:t>
            </a:r>
            <a:r>
              <a:rPr lang="ru-RU" sz="2000" dirty="0" smtClean="0"/>
              <a:t>, объём сектора 512 байт, следовательно объём кластера не может превышать 128 секторов (65 536 : 512 =</a:t>
            </a:r>
            <a:r>
              <a:rPr lang="en-US" sz="2000" dirty="0" smtClean="0"/>
              <a:t> </a:t>
            </a:r>
            <a:r>
              <a:rPr lang="ru-RU" sz="2000" dirty="0" smtClean="0"/>
              <a:t>128).</a:t>
            </a:r>
          </a:p>
          <a:p>
            <a:pPr>
              <a:buNone/>
            </a:pPr>
            <a:r>
              <a:rPr lang="ru-RU" sz="2000" dirty="0" smtClean="0"/>
              <a:t>	64 </a:t>
            </a:r>
            <a:r>
              <a:rPr lang="ru-RU" sz="2000" dirty="0" err="1" smtClean="0"/>
              <a:t>Кбайта</a:t>
            </a:r>
            <a:r>
              <a:rPr lang="ru-RU" sz="2000" dirty="0" smtClean="0"/>
              <a:t> × 65 536 кластеров = 4 194 304 </a:t>
            </a:r>
            <a:r>
              <a:rPr lang="ru-RU" sz="2000" dirty="0" err="1" smtClean="0"/>
              <a:t>Кбайта</a:t>
            </a:r>
            <a:r>
              <a:rPr lang="ru-RU" sz="2000" dirty="0" smtClean="0"/>
              <a:t> = 4 </a:t>
            </a:r>
            <a:r>
              <a:rPr lang="ru-RU" sz="2000" dirty="0" err="1" smtClean="0"/>
              <a:t>Гбайта</a:t>
            </a:r>
            <a:r>
              <a:rPr lang="ru-RU" sz="2000" dirty="0" smtClean="0"/>
              <a:t>, </a:t>
            </a:r>
            <a:br>
              <a:rPr lang="ru-RU" sz="2000" dirty="0" smtClean="0"/>
            </a:br>
            <a:r>
              <a:rPr lang="ru-RU" sz="2000" dirty="0" smtClean="0"/>
              <a:t>поэтому </a:t>
            </a:r>
            <a:r>
              <a:rPr lang="en-US" sz="2000" dirty="0" smtClean="0"/>
              <a:t>FAT</a:t>
            </a:r>
            <a:r>
              <a:rPr lang="ru-RU" sz="2000" dirty="0" smtClean="0"/>
              <a:t>-</a:t>
            </a:r>
            <a:r>
              <a:rPr lang="en-US" sz="2000" dirty="0" smtClean="0"/>
              <a:t>16</a:t>
            </a:r>
            <a:r>
              <a:rPr lang="ru-RU" sz="2000" dirty="0" smtClean="0"/>
              <a:t> нельзя использовать для носителей информации более 4 Гб!</a:t>
            </a:r>
          </a:p>
          <a:p>
            <a:pPr>
              <a:buNone/>
            </a:pPr>
            <a:endParaRPr lang="ru-RU" sz="1050" dirty="0" smtClean="0"/>
          </a:p>
          <a:p>
            <a:pPr>
              <a:buNone/>
            </a:pPr>
            <a:r>
              <a:rPr lang="ru-RU" sz="2000" dirty="0" smtClean="0"/>
              <a:t>	</a:t>
            </a:r>
            <a:r>
              <a:rPr lang="ru-RU" sz="2000" b="1" dirty="0" smtClean="0"/>
              <a:t>Недостатки файловой системы FAT16:</a:t>
            </a:r>
            <a:r>
              <a:rPr lang="en-US" sz="2000" dirty="0" smtClean="0"/>
              <a:t> </a:t>
            </a:r>
          </a:p>
          <a:p>
            <a:pPr marL="542925" indent="-273050"/>
            <a:r>
              <a:rPr lang="ru-RU" sz="2000" dirty="0" smtClean="0"/>
              <a:t>ограничения на объем диска и размер файла;</a:t>
            </a:r>
            <a:r>
              <a:rPr lang="en-US" sz="2000" dirty="0" smtClean="0"/>
              <a:t> </a:t>
            </a:r>
          </a:p>
          <a:p>
            <a:pPr marL="542925" indent="-273050"/>
            <a:r>
              <a:rPr lang="ru-RU" sz="2000" dirty="0" smtClean="0"/>
              <a:t>ограничения длины имени файла;</a:t>
            </a:r>
            <a:r>
              <a:rPr lang="en-US" sz="2000" dirty="0" smtClean="0"/>
              <a:t> </a:t>
            </a:r>
          </a:p>
          <a:p>
            <a:pPr marL="542925" indent="-273050"/>
            <a:r>
              <a:rPr lang="ru-RU" sz="2000" dirty="0" smtClean="0"/>
              <a:t>фрагментация файлов, приводящая к снижению быстродействия и износу оборудования;</a:t>
            </a:r>
            <a:endParaRPr lang="en-US" sz="2000" dirty="0" smtClean="0"/>
          </a:p>
          <a:p>
            <a:pPr marL="542925" indent="-273050"/>
            <a:r>
              <a:rPr lang="ru-RU" sz="2000" dirty="0" smtClean="0"/>
              <a:t>потери памяти диска, вызванные большими размерами кластера.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28596" y="3214686"/>
            <a:ext cx="8424936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274042"/>
          </a:xfrm>
        </p:spPr>
        <p:txBody>
          <a:bodyPr>
            <a:noAutofit/>
          </a:bodyPr>
          <a:lstStyle/>
          <a:p>
            <a:r>
              <a:rPr lang="ru-RU" sz="3200" dirty="0" smtClean="0"/>
              <a:t>Файловая система. </a:t>
            </a:r>
            <a:r>
              <a:rPr lang="en-US" sz="3200" dirty="0" smtClean="0"/>
              <a:t>FAT-32.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692696"/>
            <a:ext cx="8784976" cy="59766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	В файловой системе </a:t>
            </a:r>
            <a:r>
              <a:rPr lang="en-US" sz="2000" b="1" dirty="0" smtClean="0"/>
              <a:t>FAT</a:t>
            </a:r>
            <a:r>
              <a:rPr lang="ru-RU" sz="2000" b="1" dirty="0" smtClean="0"/>
              <a:t>-32 </a:t>
            </a:r>
            <a:r>
              <a:rPr lang="ru-RU" sz="2000" dirty="0" smtClean="0"/>
              <a:t>выделяется 32 бита для хранения адреса кластера.</a:t>
            </a:r>
          </a:p>
          <a:p>
            <a:pPr>
              <a:buNone/>
            </a:pPr>
            <a:r>
              <a:rPr lang="ru-RU" sz="2000" dirty="0" smtClean="0"/>
              <a:t>	2</a:t>
            </a:r>
            <a:r>
              <a:rPr lang="ru-RU" sz="2000" baseline="30000" dirty="0" smtClean="0"/>
              <a:t>32</a:t>
            </a:r>
            <a:r>
              <a:rPr lang="ru-RU" sz="2000" dirty="0" smtClean="0"/>
              <a:t> = 4 294 967 296 кластеров.</a:t>
            </a:r>
          </a:p>
          <a:p>
            <a:pPr>
              <a:buNone/>
            </a:pPr>
            <a:r>
              <a:rPr lang="ru-RU" sz="2000" dirty="0" smtClean="0"/>
              <a:t>	Объём кластера по умолчанию – 4 </a:t>
            </a:r>
            <a:r>
              <a:rPr lang="ru-RU" sz="2000" dirty="0" err="1" smtClean="0"/>
              <a:t>Кбайта</a:t>
            </a:r>
            <a:r>
              <a:rPr lang="ru-RU" sz="2000" dirty="0" smtClean="0"/>
              <a:t>.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ru-RU" sz="2000" dirty="0" smtClean="0"/>
              <a:t>4 </a:t>
            </a:r>
            <a:r>
              <a:rPr lang="ru-RU" sz="2000" dirty="0" err="1" smtClean="0"/>
              <a:t>Кбайта</a:t>
            </a:r>
            <a:r>
              <a:rPr lang="ru-RU" sz="2000" dirty="0" smtClean="0"/>
              <a:t> × 4 294 967 296 кластеров = 16 384 </a:t>
            </a:r>
            <a:r>
              <a:rPr lang="ru-RU" sz="2000" dirty="0" err="1" smtClean="0"/>
              <a:t>Гбайта</a:t>
            </a:r>
            <a:r>
              <a:rPr lang="ru-RU" sz="2000" dirty="0" smtClean="0"/>
              <a:t> = 16 Тбайт, </a:t>
            </a:r>
            <a:br>
              <a:rPr lang="ru-RU" sz="2000" dirty="0" smtClean="0"/>
            </a:br>
            <a:r>
              <a:rPr lang="ru-RU" sz="2000" dirty="0" smtClean="0"/>
              <a:t>поэтому </a:t>
            </a:r>
            <a:r>
              <a:rPr lang="en-US" sz="2000" dirty="0" smtClean="0"/>
              <a:t>FAT</a:t>
            </a:r>
            <a:r>
              <a:rPr lang="ru-RU" sz="2000" dirty="0" smtClean="0"/>
              <a:t>-32 можно использоваться для носителей информации до 16 Тб!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ru-RU" sz="1050" dirty="0" smtClean="0"/>
          </a:p>
          <a:p>
            <a:pPr>
              <a:buNone/>
            </a:pPr>
            <a:r>
              <a:rPr lang="ru-RU" sz="2000" dirty="0" smtClean="0"/>
              <a:t>	</a:t>
            </a:r>
            <a:r>
              <a:rPr lang="ru-RU" sz="2000" b="1" dirty="0" smtClean="0"/>
              <a:t>Недостатки файловой системы FAT</a:t>
            </a:r>
            <a:r>
              <a:rPr lang="en-US" sz="2000" b="1" dirty="0" smtClean="0"/>
              <a:t>32</a:t>
            </a:r>
            <a:r>
              <a:rPr lang="ru-RU" sz="2000" b="1" dirty="0" smtClean="0"/>
              <a:t>: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ru-RU" sz="2000" dirty="0" smtClean="0"/>
              <a:t>В файловой системе FAT32 были сняты ограничения на длину имени и размер корневого каталога, но остальные ограничения, присущие FAT, остаются в силе</a:t>
            </a:r>
            <a:endParaRPr lang="en-US" sz="2000" dirty="0" smtClean="0"/>
          </a:p>
          <a:p>
            <a:pPr marL="542925" indent="-273050"/>
            <a:r>
              <a:rPr lang="ru-RU" sz="2000" dirty="0" smtClean="0"/>
              <a:t>ограничения на</a:t>
            </a:r>
            <a:r>
              <a:rPr lang="en-US" sz="2000" dirty="0" smtClean="0"/>
              <a:t> </a:t>
            </a:r>
            <a:r>
              <a:rPr lang="ru-RU" sz="2000" dirty="0" smtClean="0"/>
              <a:t>размер файла;</a:t>
            </a:r>
            <a:endParaRPr lang="en-US" sz="2000" dirty="0" smtClean="0"/>
          </a:p>
          <a:p>
            <a:pPr marL="542925" indent="-273050"/>
            <a:r>
              <a:rPr lang="ru-RU" sz="2000" dirty="0" smtClean="0"/>
              <a:t>фрагментация файлов, приводящая к снижению быстродействия и износу оборудования;</a:t>
            </a:r>
            <a:endParaRPr lang="en-US" sz="2000" dirty="0" smtClean="0"/>
          </a:p>
          <a:p>
            <a:pPr marL="542925" indent="-273050"/>
            <a:r>
              <a:rPr lang="ru-RU" sz="2000" dirty="0" smtClean="0"/>
              <a:t>потери памяти диска, вызванные большими размерами кластера.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2924944"/>
            <a:ext cx="8424936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274042"/>
          </a:xfrm>
        </p:spPr>
        <p:txBody>
          <a:bodyPr>
            <a:noAutofit/>
          </a:bodyPr>
          <a:lstStyle/>
          <a:p>
            <a:r>
              <a:rPr lang="ru-RU" sz="3200" dirty="0" smtClean="0"/>
              <a:t>Файловая система. </a:t>
            </a:r>
            <a:r>
              <a:rPr lang="en-US" sz="3200" dirty="0" smtClean="0"/>
              <a:t>NTFS.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692696"/>
            <a:ext cx="8784976" cy="5976664"/>
          </a:xfrm>
        </p:spPr>
        <p:txBody>
          <a:bodyPr>
            <a:normAutofit/>
          </a:bodyPr>
          <a:lstStyle/>
          <a:p>
            <a:pPr marL="185738" indent="-185738">
              <a:buNone/>
            </a:pPr>
            <a:r>
              <a:rPr lang="ru-RU" sz="2000" dirty="0" smtClean="0"/>
              <a:t>	Файловая система </a:t>
            </a:r>
            <a:r>
              <a:rPr lang="ru-RU" sz="2000" b="1" dirty="0" smtClean="0"/>
              <a:t>NTFS</a:t>
            </a:r>
            <a:r>
              <a:rPr lang="ru-RU" sz="2000" dirty="0" smtClean="0"/>
              <a:t> (</a:t>
            </a:r>
            <a:r>
              <a:rPr lang="ru-RU" sz="2000" dirty="0" err="1" smtClean="0"/>
              <a:t>New</a:t>
            </a:r>
            <a:r>
              <a:rPr lang="ru-RU" sz="2000" dirty="0" smtClean="0"/>
              <a:t> </a:t>
            </a:r>
            <a:r>
              <a:rPr lang="ru-RU" sz="2000" dirty="0" err="1" smtClean="0"/>
              <a:t>Technology</a:t>
            </a:r>
            <a:r>
              <a:rPr lang="ru-RU" sz="2000" dirty="0" smtClean="0"/>
              <a:t> </a:t>
            </a:r>
            <a:r>
              <a:rPr lang="ru-RU" sz="2000" dirty="0" err="1" smtClean="0"/>
              <a:t>File</a:t>
            </a:r>
            <a:r>
              <a:rPr lang="ru-RU" sz="2000" dirty="0" smtClean="0"/>
              <a:t> </a:t>
            </a:r>
            <a:r>
              <a:rPr lang="ru-RU" sz="2000" dirty="0" err="1" smtClean="0"/>
              <a:t>System</a:t>
            </a:r>
            <a:r>
              <a:rPr lang="ru-RU" sz="2000" dirty="0" smtClean="0"/>
              <a:t> – «файловая система по новой технологии») поддерживает любые размеры кластеров от 512 байт до 64 Кбайт, но по умолчанию используется кластер размером 4 </a:t>
            </a:r>
            <a:r>
              <a:rPr lang="ru-RU" sz="2000" dirty="0" err="1" smtClean="0"/>
              <a:t>Кбайта</a:t>
            </a:r>
            <a:r>
              <a:rPr lang="ru-RU" sz="2000" dirty="0" smtClean="0"/>
              <a:t>.</a:t>
            </a:r>
          </a:p>
          <a:p>
            <a:pPr marL="185738" indent="-185738">
              <a:buNone/>
            </a:pPr>
            <a:r>
              <a:rPr lang="ru-RU" sz="2000" dirty="0" smtClean="0"/>
              <a:t>	По сравнению с </a:t>
            </a:r>
            <a:r>
              <a:rPr lang="en-US" sz="2000" dirty="0" smtClean="0"/>
              <a:t>FAT-32</a:t>
            </a:r>
            <a:r>
              <a:rPr lang="ru-RU" sz="2000" dirty="0" smtClean="0"/>
              <a:t> файловая система </a:t>
            </a:r>
            <a:r>
              <a:rPr lang="en-US" sz="2000" dirty="0" smtClean="0"/>
              <a:t>NTFS </a:t>
            </a:r>
            <a:r>
              <a:rPr lang="ru-RU" sz="2000" dirty="0" smtClean="0"/>
              <a:t>увеличивает надёжность и эффективность использования дискового пространства.</a:t>
            </a:r>
          </a:p>
          <a:p>
            <a:pPr marL="185738" indent="-185738">
              <a:buNone/>
            </a:pPr>
            <a:r>
              <a:rPr lang="ru-RU" sz="2000" dirty="0" smtClean="0"/>
              <a:t>	В </a:t>
            </a:r>
            <a:r>
              <a:rPr lang="en-US" sz="2000" dirty="0" smtClean="0"/>
              <a:t>NTFS</a:t>
            </a:r>
            <a:r>
              <a:rPr lang="ru-RU" sz="2000" dirty="0" smtClean="0"/>
              <a:t> для повышения надёжности используется система </a:t>
            </a:r>
            <a:r>
              <a:rPr lang="ru-RU" sz="2000" dirty="0" err="1" smtClean="0"/>
              <a:t>журналирования</a:t>
            </a:r>
            <a:r>
              <a:rPr lang="ru-RU" sz="2000" dirty="0" smtClean="0"/>
              <a:t> – перед фактическими изменениями в файловой системе сохраняется список этих изменений в специальной части файловой системы, называемой «журналом» или «логом». Система восстановления позволяет восстановить работу ОС после критических ошибок.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7544" y="4149080"/>
            <a:ext cx="323915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В файловой системе NTFS </a:t>
            </a:r>
          </a:p>
          <a:p>
            <a:r>
              <a:rPr lang="ru-RU" sz="2000" dirty="0" smtClean="0"/>
              <a:t>все файлы подразделяются </a:t>
            </a:r>
          </a:p>
          <a:p>
            <a:r>
              <a:rPr lang="ru-RU" sz="2000" dirty="0" smtClean="0"/>
              <a:t>по размеру на следующие </a:t>
            </a:r>
          </a:p>
          <a:p>
            <a:r>
              <a:rPr lang="ru-RU" sz="2000" dirty="0" smtClean="0"/>
              <a:t>категории: </a:t>
            </a:r>
            <a:endParaRPr lang="ru-RU" sz="2000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717032"/>
            <a:ext cx="3888432" cy="2905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4" descr="http://bra1nstorm.files.wordpress.com/2010/10/ntf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5229200"/>
            <a:ext cx="1824203" cy="1368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457200" y="3962400"/>
            <a:ext cx="8382000" cy="2438400"/>
            <a:chOff x="240" y="576"/>
            <a:chExt cx="5280" cy="1536"/>
          </a:xfrm>
        </p:grpSpPr>
        <p:sp>
          <p:nvSpPr>
            <p:cNvPr id="35843" name="Rectangle 3"/>
            <p:cNvSpPr>
              <a:spLocks noChangeArrowheads="1"/>
            </p:cNvSpPr>
            <p:nvPr/>
          </p:nvSpPr>
          <p:spPr bwMode="auto">
            <a:xfrm>
              <a:off x="240" y="1152"/>
              <a:ext cx="5280" cy="480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844" name="Rectangle 4"/>
            <p:cNvSpPr>
              <a:spLocks noChangeArrowheads="1"/>
            </p:cNvSpPr>
            <p:nvPr/>
          </p:nvSpPr>
          <p:spPr bwMode="auto">
            <a:xfrm>
              <a:off x="960" y="1152"/>
              <a:ext cx="432" cy="480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845" name="Rectangle 5"/>
            <p:cNvSpPr>
              <a:spLocks noChangeArrowheads="1"/>
            </p:cNvSpPr>
            <p:nvPr/>
          </p:nvSpPr>
          <p:spPr bwMode="auto">
            <a:xfrm>
              <a:off x="240" y="1152"/>
              <a:ext cx="144" cy="480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846" name="Rectangle 6"/>
            <p:cNvSpPr>
              <a:spLocks noChangeArrowheads="1"/>
            </p:cNvSpPr>
            <p:nvPr/>
          </p:nvSpPr>
          <p:spPr bwMode="auto">
            <a:xfrm>
              <a:off x="2640" y="1152"/>
              <a:ext cx="144" cy="480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847" name="Rectangle 7"/>
            <p:cNvSpPr>
              <a:spLocks noChangeArrowheads="1"/>
            </p:cNvSpPr>
            <p:nvPr/>
          </p:nvSpPr>
          <p:spPr bwMode="auto">
            <a:xfrm>
              <a:off x="5376" y="1152"/>
              <a:ext cx="144" cy="480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848" name="AutoShape 8"/>
            <p:cNvSpPr>
              <a:spLocks/>
            </p:cNvSpPr>
            <p:nvPr/>
          </p:nvSpPr>
          <p:spPr bwMode="auto">
            <a:xfrm>
              <a:off x="507" y="597"/>
              <a:ext cx="933" cy="384"/>
            </a:xfrm>
            <a:prstGeom prst="accentCallout2">
              <a:avLst>
                <a:gd name="adj1" fmla="val 18750"/>
                <a:gd name="adj2" fmla="val -5144"/>
                <a:gd name="adj3" fmla="val 18750"/>
                <a:gd name="adj4" fmla="val -12968"/>
                <a:gd name="adj5" fmla="val 156773"/>
                <a:gd name="adj6" fmla="val -21009"/>
              </a:avLst>
            </a:prstGeom>
            <a:solidFill>
              <a:schemeClr val="accent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ru-RU"/>
                <a:t>Загрузочный сектор</a:t>
              </a:r>
            </a:p>
          </p:txBody>
        </p:sp>
        <p:sp>
          <p:nvSpPr>
            <p:cNvPr id="35849" name="AutoShape 9"/>
            <p:cNvSpPr>
              <a:spLocks/>
            </p:cNvSpPr>
            <p:nvPr/>
          </p:nvSpPr>
          <p:spPr bwMode="auto">
            <a:xfrm>
              <a:off x="3792" y="576"/>
              <a:ext cx="1453" cy="384"/>
            </a:xfrm>
            <a:prstGeom prst="accentCallout2">
              <a:avLst>
                <a:gd name="adj1" fmla="val 18750"/>
                <a:gd name="adj2" fmla="val 103306"/>
                <a:gd name="adj3" fmla="val 18750"/>
                <a:gd name="adj4" fmla="val 108810"/>
                <a:gd name="adj5" fmla="val 186981"/>
                <a:gd name="adj6" fmla="val 114523"/>
              </a:avLst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ru-RU"/>
                <a:t>Копия загрузочного сектора</a:t>
              </a:r>
            </a:p>
          </p:txBody>
        </p:sp>
        <p:sp>
          <p:nvSpPr>
            <p:cNvPr id="35850" name="AutoShape 10"/>
            <p:cNvSpPr>
              <a:spLocks/>
            </p:cNvSpPr>
            <p:nvPr/>
          </p:nvSpPr>
          <p:spPr bwMode="auto">
            <a:xfrm>
              <a:off x="1231" y="1804"/>
              <a:ext cx="449" cy="212"/>
            </a:xfrm>
            <a:prstGeom prst="accentCallout2">
              <a:avLst>
                <a:gd name="adj1" fmla="val 33963"/>
                <a:gd name="adj2" fmla="val -10690"/>
                <a:gd name="adj3" fmla="val 33963"/>
                <a:gd name="adj4" fmla="val -23384"/>
                <a:gd name="adj5" fmla="val -134907"/>
                <a:gd name="adj6" fmla="val -36750"/>
              </a:avLst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en-US"/>
                <a:t>MFT</a:t>
              </a:r>
              <a:endParaRPr lang="ru-RU"/>
            </a:p>
          </p:txBody>
        </p:sp>
        <p:sp>
          <p:nvSpPr>
            <p:cNvPr id="35852" name="AutoShape 12"/>
            <p:cNvSpPr>
              <a:spLocks/>
            </p:cNvSpPr>
            <p:nvPr/>
          </p:nvSpPr>
          <p:spPr bwMode="auto">
            <a:xfrm>
              <a:off x="2928" y="1728"/>
              <a:ext cx="576" cy="384"/>
            </a:xfrm>
            <a:prstGeom prst="accentCallout2">
              <a:avLst>
                <a:gd name="adj1" fmla="val 18750"/>
                <a:gd name="adj2" fmla="val 108333"/>
                <a:gd name="adj3" fmla="val 18750"/>
                <a:gd name="adj4" fmla="val 125347"/>
                <a:gd name="adj5" fmla="val -58333"/>
                <a:gd name="adj6" fmla="val 143056"/>
              </a:avLst>
            </a:prstGeom>
            <a:solidFill>
              <a:schemeClr val="accent1"/>
            </a:solidFill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35851" name="AutoShape 11"/>
            <p:cNvSpPr>
              <a:spLocks/>
            </p:cNvSpPr>
            <p:nvPr/>
          </p:nvSpPr>
          <p:spPr bwMode="auto">
            <a:xfrm>
              <a:off x="2208" y="1728"/>
              <a:ext cx="1229" cy="384"/>
            </a:xfrm>
            <a:prstGeom prst="accentCallout2">
              <a:avLst>
                <a:gd name="adj1" fmla="val 18750"/>
                <a:gd name="adj2" fmla="val -3907"/>
                <a:gd name="adj3" fmla="val 18750"/>
                <a:gd name="adj4" fmla="val -13505"/>
                <a:gd name="adj5" fmla="val -52083"/>
                <a:gd name="adj6" fmla="val -23514"/>
              </a:avLst>
            </a:prstGeom>
            <a:solidFill>
              <a:schemeClr val="accent1"/>
            </a:solidFill>
            <a:ln w="19050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ru-RU"/>
                <a:t>Кластеры файлов данных</a:t>
              </a:r>
            </a:p>
          </p:txBody>
        </p:sp>
        <p:sp>
          <p:nvSpPr>
            <p:cNvPr id="35853" name="AutoShape 13"/>
            <p:cNvSpPr>
              <a:spLocks/>
            </p:cNvSpPr>
            <p:nvPr/>
          </p:nvSpPr>
          <p:spPr bwMode="auto">
            <a:xfrm>
              <a:off x="1680" y="582"/>
              <a:ext cx="872" cy="384"/>
            </a:xfrm>
            <a:prstGeom prst="accentCallout2">
              <a:avLst>
                <a:gd name="adj1" fmla="val 18750"/>
                <a:gd name="adj2" fmla="val 105505"/>
                <a:gd name="adj3" fmla="val 18750"/>
                <a:gd name="adj4" fmla="val 113417"/>
                <a:gd name="adj5" fmla="val 160676"/>
                <a:gd name="adj6" fmla="val 121560"/>
              </a:avLst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r"/>
              <a:r>
                <a:rPr lang="ru-RU"/>
                <a:t>Копия </a:t>
              </a:r>
              <a:r>
                <a:rPr lang="en-US"/>
                <a:t>MFT</a:t>
              </a:r>
              <a:r>
                <a:rPr lang="ru-RU"/>
                <a:t> (не полная)</a:t>
              </a:r>
            </a:p>
          </p:txBody>
        </p:sp>
      </p:grpSp>
      <p:sp>
        <p:nvSpPr>
          <p:cNvPr id="35855" name="Text Box 15"/>
          <p:cNvSpPr txBox="1">
            <a:spLocks noChangeArrowheads="1"/>
          </p:cNvSpPr>
          <p:nvPr/>
        </p:nvSpPr>
        <p:spPr bwMode="auto">
          <a:xfrm>
            <a:off x="214282" y="285728"/>
            <a:ext cx="8610600" cy="36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/>
              <a:t>Большинство особенностей </a:t>
            </a:r>
            <a:r>
              <a:rPr lang="en-US" sz="2000" dirty="0"/>
              <a:t>NTFS</a:t>
            </a:r>
            <a:r>
              <a:rPr lang="ru-RU" sz="2000" dirty="0"/>
              <a:t> обусловлено тем, что данная файловая система разрабатывалась как система повышенной надежности.</a:t>
            </a:r>
          </a:p>
          <a:p>
            <a:pPr>
              <a:spcBef>
                <a:spcPct val="50000"/>
              </a:spcBef>
            </a:pPr>
            <a:r>
              <a:rPr lang="en-US" sz="2000" dirty="0"/>
              <a:t>NTFS</a:t>
            </a:r>
            <a:r>
              <a:rPr lang="ru-RU" sz="2000" dirty="0"/>
              <a:t>, как и</a:t>
            </a:r>
            <a:r>
              <a:rPr lang="en-US" sz="2000" dirty="0"/>
              <a:t> FAT</a:t>
            </a:r>
            <a:r>
              <a:rPr lang="ru-RU" sz="2000" dirty="0"/>
              <a:t>, распределяет файловое пространство кластерами, но для адресации кластера в ней отводится 64 разряда, а не 32.</a:t>
            </a:r>
          </a:p>
          <a:p>
            <a:pPr>
              <a:spcBef>
                <a:spcPct val="50000"/>
              </a:spcBef>
            </a:pPr>
            <a:r>
              <a:rPr lang="ru-RU" sz="2000" dirty="0"/>
              <a:t>Все элементы раздела, в том числе служебные, рассматриваются в </a:t>
            </a:r>
            <a:r>
              <a:rPr lang="en-US" sz="2000" dirty="0"/>
              <a:t>NTFS</a:t>
            </a:r>
            <a:r>
              <a:rPr lang="ru-RU" sz="2000" dirty="0"/>
              <a:t> как файлы с определенным набором атрибутов.</a:t>
            </a:r>
          </a:p>
          <a:p>
            <a:pPr>
              <a:spcBef>
                <a:spcPct val="50000"/>
              </a:spcBef>
            </a:pPr>
            <a:r>
              <a:rPr lang="ru-RU" sz="2000" dirty="0"/>
              <a:t>Файлы со служебной информацией называются файлами метаданных или метафайлами. К такому файлу относится и главная таблица файлов (</a:t>
            </a:r>
            <a:r>
              <a:rPr lang="en-US" sz="2000" dirty="0"/>
              <a:t>MFT, Master File Table</a:t>
            </a:r>
            <a:r>
              <a:rPr lang="ru-RU" sz="2000" dirty="0"/>
              <a:t>). На рисунке представлена логическая структура раздела файловой системы </a:t>
            </a:r>
            <a:r>
              <a:rPr lang="en-US" sz="2000" dirty="0"/>
              <a:t>NTFS</a:t>
            </a:r>
            <a:r>
              <a:rPr lang="ru-RU" sz="20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2132856"/>
            <a:ext cx="7416824" cy="64807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274042"/>
          </a:xfrm>
        </p:spPr>
        <p:txBody>
          <a:bodyPr>
            <a:noAutofit/>
          </a:bodyPr>
          <a:lstStyle/>
          <a:p>
            <a:r>
              <a:rPr lang="ru-RU" sz="3200" dirty="0" smtClean="0"/>
              <a:t>Файл и файловая система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764704"/>
            <a:ext cx="8507288" cy="5832648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	Файл</a:t>
            </a:r>
            <a:r>
              <a:rPr lang="ru-RU" sz="2000" dirty="0" smtClean="0">
                <a:latin typeface="Comic Sans MS" pitchFamily="66" charset="0"/>
              </a:rPr>
              <a:t> – </a:t>
            </a:r>
            <a:r>
              <a:rPr lang="ru-RU" sz="2000" dirty="0" smtClean="0"/>
              <a:t>это упорядоченная </a:t>
            </a:r>
            <a:r>
              <a:rPr lang="ru-RU" sz="2000" u="sng" dirty="0" smtClean="0"/>
              <a:t>совокупность данных</a:t>
            </a:r>
            <a:r>
              <a:rPr lang="ru-RU" sz="2000" dirty="0" smtClean="0"/>
              <a:t>, занимающая </a:t>
            </a:r>
            <a:r>
              <a:rPr lang="ru-RU" sz="2000" u="sng" dirty="0" smtClean="0"/>
              <a:t>именованную область памяти</a:t>
            </a:r>
            <a:r>
              <a:rPr lang="ru-RU" sz="2000" dirty="0" smtClean="0"/>
              <a:t> на внешнем носителе информации. </a:t>
            </a:r>
          </a:p>
          <a:p>
            <a:pPr>
              <a:buNone/>
            </a:pPr>
            <a:r>
              <a:rPr lang="ru-RU" sz="2000" dirty="0"/>
              <a:t>	</a:t>
            </a:r>
            <a:r>
              <a:rPr lang="ru-RU" sz="2000" dirty="0" smtClean="0"/>
              <a:t>Файл является логической единицей хранения информации и в процессе обработки рассматривается как единое целое.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000" dirty="0">
                <a:latin typeface="Comic Sans MS" pitchFamily="66" charset="0"/>
              </a:rPr>
              <a:t>	</a:t>
            </a:r>
            <a:r>
              <a:rPr lang="ru-RU" sz="2000" dirty="0" smtClean="0">
                <a:latin typeface="Comic Sans MS" pitchFamily="66" charset="0"/>
              </a:rPr>
              <a:t>Имя файла = Собственно имя </a:t>
            </a:r>
            <a:r>
              <a:rPr lang="en-US" sz="4000" dirty="0" smtClean="0">
                <a:latin typeface="Comic Sans MS" pitchFamily="66" charset="0"/>
              </a:rPr>
              <a:t>.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ru-RU" sz="2000" dirty="0" smtClean="0">
                <a:latin typeface="Comic Sans MS" pitchFamily="66" charset="0"/>
              </a:rPr>
              <a:t>Расширение (тип файла)</a:t>
            </a:r>
          </a:p>
          <a:p>
            <a:pPr>
              <a:buNone/>
            </a:pPr>
            <a:r>
              <a:rPr lang="ru-RU" sz="100" dirty="0" smtClean="0"/>
              <a:t>	</a:t>
            </a:r>
          </a:p>
          <a:p>
            <a:pPr>
              <a:buNone/>
            </a:pPr>
            <a:r>
              <a:rPr lang="ru-RU" sz="2000" dirty="0"/>
              <a:t>	</a:t>
            </a:r>
            <a:r>
              <a:rPr lang="ru-RU" sz="2000" dirty="0" smtClean="0"/>
              <a:t>В </a:t>
            </a:r>
            <a:r>
              <a:rPr lang="ru-RU" sz="2000" dirty="0"/>
              <a:t>операционной системе </a:t>
            </a:r>
            <a:r>
              <a:rPr lang="ru-RU" sz="2000" dirty="0" err="1"/>
              <a:t>Windows</a:t>
            </a:r>
            <a:r>
              <a:rPr lang="ru-RU" sz="2000" dirty="0"/>
              <a:t> </a:t>
            </a:r>
            <a:r>
              <a:rPr lang="ru-RU" sz="2000" dirty="0" smtClean="0"/>
              <a:t>имя </a:t>
            </a:r>
            <a:r>
              <a:rPr lang="ru-RU" sz="2000" dirty="0"/>
              <a:t>файла </a:t>
            </a:r>
            <a:r>
              <a:rPr lang="ru-RU" sz="2000" dirty="0" smtClean="0"/>
              <a:t>может </a:t>
            </a:r>
            <a:r>
              <a:rPr lang="ru-RU" sz="2000" dirty="0"/>
              <a:t>иметь не более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255 символов (в </a:t>
            </a:r>
            <a:r>
              <a:rPr lang="ru-RU" sz="2000" dirty="0"/>
              <a:t>имени файла могут использоваться </a:t>
            </a:r>
            <a:r>
              <a:rPr lang="ru-RU" sz="2000" dirty="0" smtClean="0"/>
              <a:t>латинские и </a:t>
            </a:r>
            <a:r>
              <a:rPr lang="ru-RU" sz="2000" dirty="0"/>
              <a:t>русские </a:t>
            </a:r>
            <a:r>
              <a:rPr lang="ru-RU" sz="2000" dirty="0" smtClean="0"/>
              <a:t>буквы, пробелы, тире, символ подчёркивания, точка, восклицательный знак и некоторый другие символы). Расширение файла</a:t>
            </a:r>
            <a:r>
              <a:rPr lang="en-US" sz="2000" dirty="0" smtClean="0"/>
              <a:t> </a:t>
            </a:r>
            <a:r>
              <a:rPr lang="ru-RU" sz="2000" dirty="0" smtClean="0"/>
              <a:t>в системе </a:t>
            </a:r>
            <a:r>
              <a:rPr lang="en-US" sz="2000" dirty="0" smtClean="0"/>
              <a:t>Windows</a:t>
            </a:r>
            <a:r>
              <a:rPr lang="ru-RU" sz="2000" dirty="0" smtClean="0"/>
              <a:t>, как правило, не отображается.</a:t>
            </a:r>
            <a:endParaRPr lang="ru-RU" sz="20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9552" y="4509120"/>
          <a:ext cx="7848871" cy="213360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{22838BEF-8BB2-4498-84A7-C5851F593DF1}</a:tableStyleId>
              </a:tblPr>
              <a:tblGrid>
                <a:gridCol w="54726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62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0595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Тип файла</a:t>
                      </a:r>
                      <a:endParaRPr lang="ru-RU" sz="2000" dirty="0">
                        <a:latin typeface="+mj-lt"/>
                      </a:endParaRPr>
                    </a:p>
                  </a:txBody>
                  <a:tcPr marL="90000" marR="9000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Расширение</a:t>
                      </a:r>
                      <a:endParaRPr lang="ru-RU" sz="2000" dirty="0">
                        <a:latin typeface="+mj-lt"/>
                      </a:endParaRPr>
                    </a:p>
                  </a:txBody>
                  <a:tcPr marL="90000" marR="9000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0595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Исполняемые</a:t>
                      </a:r>
                      <a:r>
                        <a:rPr lang="ru-RU" sz="2000" baseline="0" dirty="0" smtClean="0"/>
                        <a:t> файлы (программы, приложения)</a:t>
                      </a:r>
                      <a:endParaRPr lang="ru-RU" sz="2000" dirty="0">
                        <a:latin typeface="+mj-lt"/>
                      </a:endParaRPr>
                    </a:p>
                  </a:txBody>
                  <a:tcPr marL="90000" marR="9000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exe, com</a:t>
                      </a:r>
                      <a:endParaRPr lang="en-US" sz="2000" dirty="0">
                        <a:latin typeface="+mj-lt"/>
                      </a:endParaRPr>
                    </a:p>
                  </a:txBody>
                  <a:tcPr marL="90000" marR="9000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4325">
                <a:tc>
                  <a:txBody>
                    <a:bodyPr/>
                    <a:lstStyle/>
                    <a:p>
                      <a:r>
                        <a:rPr lang="ru-RU" sz="2000" dirty="0"/>
                        <a:t>Текстовые файлы</a:t>
                      </a:r>
                      <a:endParaRPr lang="ru-RU" sz="2000" dirty="0">
                        <a:latin typeface="+mj-lt"/>
                      </a:endParaRPr>
                    </a:p>
                  </a:txBody>
                  <a:tcPr marL="90000" marR="9000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doc, txt, </a:t>
                      </a:r>
                      <a:r>
                        <a:rPr lang="en-US" sz="2000" dirty="0" err="1"/>
                        <a:t>docx</a:t>
                      </a:r>
                      <a:endParaRPr lang="en-US" sz="2000" dirty="0">
                        <a:latin typeface="+mj-lt"/>
                      </a:endParaRPr>
                    </a:p>
                  </a:txBody>
                  <a:tcPr marL="90000" marR="9000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4325">
                <a:tc>
                  <a:txBody>
                    <a:bodyPr/>
                    <a:lstStyle/>
                    <a:p>
                      <a:r>
                        <a:rPr lang="ru-RU" sz="2000" dirty="0"/>
                        <a:t>Графические файлы</a:t>
                      </a:r>
                      <a:endParaRPr lang="ru-RU" sz="2000" dirty="0">
                        <a:latin typeface="+mj-lt"/>
                      </a:endParaRPr>
                    </a:p>
                  </a:txBody>
                  <a:tcPr marL="90000" marR="9000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2000"/>
                        <a:t>bmp, jpeg, jpg, gif</a:t>
                      </a:r>
                      <a:endParaRPr lang="en-US" sz="2000">
                        <a:latin typeface="+mj-lt"/>
                      </a:endParaRPr>
                    </a:p>
                  </a:txBody>
                  <a:tcPr marL="90000" marR="9000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4325">
                <a:tc>
                  <a:txBody>
                    <a:bodyPr/>
                    <a:lstStyle/>
                    <a:p>
                      <a:r>
                        <a:rPr lang="ru-RU" sz="2000" dirty="0"/>
                        <a:t>Звуковые файлы</a:t>
                      </a:r>
                      <a:endParaRPr lang="ru-RU" sz="2000" dirty="0">
                        <a:latin typeface="+mj-lt"/>
                      </a:endParaRPr>
                    </a:p>
                  </a:txBody>
                  <a:tcPr marL="90000" marR="9000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wav, mp3</a:t>
                      </a:r>
                      <a:endParaRPr lang="en-US" sz="2000" dirty="0">
                        <a:latin typeface="+mj-lt"/>
                      </a:endParaRPr>
                    </a:p>
                  </a:txBody>
                  <a:tcPr marL="90000" marR="9000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746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Видео</a:t>
                      </a:r>
                      <a:r>
                        <a:rPr lang="en-US" sz="2000" dirty="0" smtClean="0"/>
                        <a:t> </a:t>
                      </a:r>
                      <a:r>
                        <a:rPr lang="ru-RU" sz="2000" dirty="0" smtClean="0"/>
                        <a:t>файлы</a:t>
                      </a:r>
                      <a:endParaRPr lang="ru-RU" sz="2000" dirty="0">
                        <a:latin typeface="+mj-lt"/>
                      </a:endParaRPr>
                    </a:p>
                  </a:txBody>
                  <a:tcPr marL="90000" marR="9000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2000" dirty="0" err="1"/>
                        <a:t>avi</a:t>
                      </a:r>
                      <a:r>
                        <a:rPr lang="en-US" sz="2000" dirty="0"/>
                        <a:t>, </a:t>
                      </a:r>
                      <a:r>
                        <a:rPr lang="en-US" sz="2000" dirty="0" err="1" smtClean="0"/>
                        <a:t>mov</a:t>
                      </a:r>
                      <a:r>
                        <a:rPr lang="ru-RU" sz="2000" dirty="0" smtClean="0"/>
                        <a:t>,</a:t>
                      </a:r>
                      <a:r>
                        <a:rPr lang="ru-RU" sz="2000" baseline="0" dirty="0" smtClean="0"/>
                        <a:t> </a:t>
                      </a:r>
                      <a:r>
                        <a:rPr lang="en-US" sz="2000" baseline="0" dirty="0" smtClean="0"/>
                        <a:t>mp4, mpg</a:t>
                      </a:r>
                      <a:endParaRPr lang="en-US" sz="2000" dirty="0">
                        <a:latin typeface="+mj-lt"/>
                      </a:endParaRPr>
                    </a:p>
                  </a:txBody>
                  <a:tcPr marL="90000" marR="9000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8281">
                <a:tc>
                  <a:txBody>
                    <a:bodyPr/>
                    <a:lstStyle/>
                    <a:p>
                      <a:r>
                        <a:rPr lang="ru-RU" sz="2000" dirty="0"/>
                        <a:t>Коды программ на языках программирования</a:t>
                      </a:r>
                      <a:endParaRPr lang="ru-RU" sz="2000" dirty="0">
                        <a:latin typeface="+mj-lt"/>
                      </a:endParaRPr>
                    </a:p>
                  </a:txBody>
                  <a:tcPr marL="90000" marR="9000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pas, </a:t>
                      </a:r>
                      <a:r>
                        <a:rPr lang="en-US" sz="2000" dirty="0" smtClean="0"/>
                        <a:t>bas</a:t>
                      </a:r>
                      <a:r>
                        <a:rPr lang="ru-RU" sz="2000" dirty="0" smtClean="0"/>
                        <a:t>, </a:t>
                      </a:r>
                      <a:r>
                        <a:rPr lang="en-US" sz="2000" dirty="0" smtClean="0"/>
                        <a:t>html,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js</a:t>
                      </a:r>
                      <a:endParaRPr lang="en-US" sz="2000" dirty="0">
                        <a:latin typeface="+mj-lt"/>
                      </a:endParaRPr>
                    </a:p>
                  </a:txBody>
                  <a:tcPr marL="90000" marR="9000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1571604" y="214290"/>
            <a:ext cx="6400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/>
              <a:t> </a:t>
            </a:r>
            <a:r>
              <a:rPr lang="ru-RU" sz="3600" b="1" dirty="0"/>
              <a:t>Другие файловые системы</a:t>
            </a: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642910" y="1000108"/>
            <a:ext cx="784383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100000"/>
              </a:spcBef>
              <a:buFont typeface="Wingdings" pitchFamily="2" charset="2"/>
              <a:buChar char="Ø"/>
            </a:pPr>
            <a:r>
              <a:rPr lang="en-US" dirty="0"/>
              <a:t> </a:t>
            </a:r>
            <a:r>
              <a:rPr lang="en-US" sz="2800" b="1" dirty="0"/>
              <a:t>Ext3  </a:t>
            </a:r>
            <a:r>
              <a:rPr lang="ru-RU" sz="2800" b="1" dirty="0"/>
              <a:t>и</a:t>
            </a:r>
            <a:r>
              <a:rPr lang="en-US" sz="2800" b="1" dirty="0"/>
              <a:t> </a:t>
            </a:r>
            <a:r>
              <a:rPr lang="en-US" sz="2800" b="1" dirty="0" err="1"/>
              <a:t>ReiserFs</a:t>
            </a:r>
            <a:r>
              <a:rPr lang="en-US" sz="2800" dirty="0"/>
              <a:t> – </a:t>
            </a:r>
            <a:r>
              <a:rPr lang="ru-RU" sz="2800" dirty="0" err="1"/>
              <a:t>журналируемые</a:t>
            </a:r>
            <a:r>
              <a:rPr lang="ru-RU" sz="2800" dirty="0"/>
              <a:t> файловые системы для операционной системы </a:t>
            </a:r>
            <a:r>
              <a:rPr lang="en-US" sz="2800" dirty="0"/>
              <a:t>Unix</a:t>
            </a:r>
            <a:r>
              <a:rPr lang="ru-RU" sz="2800" dirty="0"/>
              <a:t>.</a:t>
            </a:r>
          </a:p>
          <a:p>
            <a:pPr>
              <a:spcBef>
                <a:spcPct val="100000"/>
              </a:spcBef>
              <a:buFont typeface="Wingdings" pitchFamily="2" charset="2"/>
              <a:buChar char="Ø"/>
            </a:pPr>
            <a:r>
              <a:rPr lang="en-US" sz="2800" dirty="0"/>
              <a:t> </a:t>
            </a:r>
            <a:r>
              <a:rPr lang="en-US" sz="2800" b="1" dirty="0"/>
              <a:t>HFS</a:t>
            </a:r>
            <a:r>
              <a:rPr lang="en-US" sz="2800" dirty="0"/>
              <a:t> - </a:t>
            </a:r>
            <a:r>
              <a:rPr lang="ru-RU" sz="2800" dirty="0" err="1"/>
              <a:t>журналируемая</a:t>
            </a:r>
            <a:r>
              <a:rPr lang="ru-RU" sz="2800" dirty="0"/>
              <a:t> файловая система для операционной системы </a:t>
            </a:r>
            <a:r>
              <a:rPr lang="en-US" sz="2800" dirty="0"/>
              <a:t>Mac OS.</a:t>
            </a:r>
          </a:p>
          <a:p>
            <a:pPr>
              <a:spcBef>
                <a:spcPct val="100000"/>
              </a:spcBef>
              <a:buFont typeface="Wingdings" pitchFamily="2" charset="2"/>
              <a:buChar char="Ø"/>
            </a:pPr>
            <a:r>
              <a:rPr lang="en-US" sz="2800" dirty="0"/>
              <a:t> </a:t>
            </a:r>
            <a:r>
              <a:rPr lang="en-US" sz="2800" b="1" dirty="0"/>
              <a:t>CDFS</a:t>
            </a:r>
            <a:r>
              <a:rPr lang="en-US" sz="2800" dirty="0"/>
              <a:t> – </a:t>
            </a:r>
            <a:r>
              <a:rPr lang="ru-RU" sz="2800" dirty="0"/>
              <a:t>файловая система для работы с оптическими </a:t>
            </a:r>
            <a:r>
              <a:rPr lang="en-US" sz="2800" dirty="0"/>
              <a:t>CD- </a:t>
            </a:r>
            <a:r>
              <a:rPr lang="ru-RU" sz="2800" dirty="0"/>
              <a:t>и</a:t>
            </a:r>
            <a:r>
              <a:rPr lang="en-US" sz="2800" dirty="0"/>
              <a:t> DVD-</a:t>
            </a:r>
            <a:r>
              <a:rPr lang="ru-RU" sz="2800" dirty="0"/>
              <a:t>дисками.</a:t>
            </a:r>
          </a:p>
          <a:p>
            <a:pPr>
              <a:spcBef>
                <a:spcPct val="100000"/>
              </a:spcBef>
              <a:buFont typeface="Wingdings" pitchFamily="2" charset="2"/>
              <a:buChar char="Ø"/>
            </a:pPr>
            <a:r>
              <a:rPr lang="ru-RU" sz="2800" dirty="0"/>
              <a:t> </a:t>
            </a:r>
            <a:r>
              <a:rPr lang="en-US" sz="2800" b="1" dirty="0"/>
              <a:t>UDF</a:t>
            </a:r>
            <a:r>
              <a:rPr lang="en-US" sz="2800" dirty="0"/>
              <a:t> - </a:t>
            </a:r>
            <a:r>
              <a:rPr lang="ru-RU" sz="2800" dirty="0"/>
              <a:t>файловая система для работы с оптическими перезаписываемыми </a:t>
            </a:r>
            <a:r>
              <a:rPr lang="en-US" sz="2800" dirty="0"/>
              <a:t>CD-RW </a:t>
            </a:r>
            <a:r>
              <a:rPr lang="ru-RU" sz="2800" dirty="0"/>
              <a:t>и</a:t>
            </a:r>
            <a:r>
              <a:rPr lang="en-US" sz="2800" dirty="0"/>
              <a:t> DVD-RW-</a:t>
            </a:r>
            <a:r>
              <a:rPr lang="ru-RU" sz="2800" dirty="0"/>
              <a:t>дисками.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274042"/>
          </a:xfrm>
        </p:spPr>
        <p:txBody>
          <a:bodyPr>
            <a:noAutofit/>
          </a:bodyPr>
          <a:lstStyle/>
          <a:p>
            <a:r>
              <a:rPr lang="ru-RU" sz="2400" dirty="0" smtClean="0"/>
              <a:t>Файловая система. Подготовка жёсткого диска к работе</a:t>
            </a:r>
            <a:r>
              <a:rPr lang="en-US" sz="2400" dirty="0" smtClean="0"/>
              <a:t>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692696"/>
            <a:ext cx="8784976" cy="5976664"/>
          </a:xfrm>
        </p:spPr>
        <p:txBody>
          <a:bodyPr>
            <a:normAutofit/>
          </a:bodyPr>
          <a:lstStyle/>
          <a:p>
            <a:pPr marL="185738" indent="-185738">
              <a:buNone/>
            </a:pPr>
            <a:r>
              <a:rPr lang="ru-RU" sz="2000" dirty="0" smtClean="0"/>
              <a:t>	Новый жёсткий диск не может быть сразу использован для хранения информации и установки программ.</a:t>
            </a:r>
          </a:p>
          <a:p>
            <a:pPr marL="185738" indent="-185738">
              <a:buNone/>
            </a:pPr>
            <a:r>
              <a:rPr lang="ru-RU" sz="2000" dirty="0" smtClean="0"/>
              <a:t>	Вначале на диске необходимо создать </a:t>
            </a:r>
            <a:r>
              <a:rPr lang="ru-RU" sz="2000" b="1" dirty="0" smtClean="0"/>
              <a:t>разделы (тома) </a:t>
            </a:r>
            <a:r>
              <a:rPr lang="ru-RU" sz="2000" dirty="0" smtClean="0"/>
              <a:t>и произвести процесс форматирования (разметки) диска. На одном физическом носителе информации можно создать один или несколько разделов (логических дисков). Логическим дискам ставятся в соответствие заглавные буквы латинского алфавита (С:, </a:t>
            </a:r>
            <a:r>
              <a:rPr lang="en-US" sz="2000" dirty="0" smtClean="0"/>
              <a:t>D</a:t>
            </a:r>
            <a:r>
              <a:rPr lang="ru-RU" sz="2000" dirty="0" smtClean="0"/>
              <a:t>:, </a:t>
            </a:r>
            <a:r>
              <a:rPr lang="en-US" sz="2000" dirty="0" smtClean="0"/>
              <a:t>E: </a:t>
            </a:r>
            <a:r>
              <a:rPr lang="ru-RU" sz="2000" dirty="0" smtClean="0"/>
              <a:t>и т.д.).</a:t>
            </a:r>
          </a:p>
          <a:p>
            <a:pPr marL="185738" indent="-185738">
              <a:buNone/>
            </a:pPr>
            <a:r>
              <a:rPr lang="ru-RU" sz="2000" dirty="0" smtClean="0"/>
              <a:t>	</a:t>
            </a:r>
            <a:r>
              <a:rPr lang="ru-RU" sz="2000" b="1" dirty="0" smtClean="0"/>
              <a:t>Форматирование</a:t>
            </a:r>
            <a:r>
              <a:rPr lang="ru-RU" sz="2000" dirty="0" smtClean="0"/>
              <a:t> – создание логической структуры диска в соответствии с определённой файловой системой. Разделы на одном физическом носителе могут быть отформатированы в различных файловых системах, соответственно на один физический носитель могут быть установлены различные операционные системы.</a:t>
            </a:r>
          </a:p>
          <a:p>
            <a:pPr marL="185738" indent="-185738">
              <a:buNone/>
            </a:pPr>
            <a:r>
              <a:rPr lang="ru-RU" sz="2000" dirty="0" smtClean="0"/>
              <a:t>	При установке операционной системы на новый диск процедура создания разделов и форматирование диска выполняется средствами установочного (инсталляционного) диска.</a:t>
            </a:r>
          </a:p>
          <a:p>
            <a:pPr marL="185738" indent="-185738">
              <a:buNone/>
            </a:pPr>
            <a:r>
              <a:rPr lang="ru-RU" sz="2000" dirty="0" smtClean="0"/>
              <a:t>	При установке дополнительного диска, создание разделов и форматирование диска выполняется средствами операционной системы.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381000" y="457200"/>
            <a:ext cx="8382000" cy="1708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/>
              <a:t>Фрагментация диска</a:t>
            </a:r>
            <a:r>
              <a:rPr lang="ru-RU" sz="2000" dirty="0"/>
              <a:t> – такое распределение дискового пространства, при котором  отдельные кластеры файлов размещаются в удаленных друг от друга частях жесткого диска.</a:t>
            </a:r>
          </a:p>
          <a:p>
            <a:pPr>
              <a:spcBef>
                <a:spcPct val="50000"/>
              </a:spcBef>
            </a:pPr>
            <a:r>
              <a:rPr lang="ru-RU" b="1" dirty="0"/>
              <a:t>Дефрагментация диска</a:t>
            </a:r>
            <a:r>
              <a:rPr lang="ru-RU" dirty="0"/>
              <a:t> – это процесс объединения фрагментированных файлов на жестком диске.</a:t>
            </a: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1533525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107578"/>
            <a:ext cx="6137288" cy="4501185"/>
          </a:xfrm>
          <a:prstGeom prst="rect">
            <a:avLst/>
          </a:prstGeom>
          <a:noFill/>
        </p:spPr>
      </p:pic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457200" y="2514600"/>
            <a:ext cx="19050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На рисунке представлен пример распределения дискового пространства до и после дефрагментации.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274042"/>
          </a:xfrm>
        </p:spPr>
        <p:txBody>
          <a:bodyPr>
            <a:noAutofit/>
          </a:bodyPr>
          <a:lstStyle/>
          <a:p>
            <a:r>
              <a:rPr lang="ru-RU" sz="3200" dirty="0" smtClean="0"/>
              <a:t>Файловая система. Иерархическая</a:t>
            </a:r>
            <a:r>
              <a:rPr lang="en-US" sz="3200" dirty="0" smtClean="0"/>
              <a:t>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692696"/>
            <a:ext cx="8784976" cy="5976664"/>
          </a:xfrm>
        </p:spPr>
        <p:txBody>
          <a:bodyPr>
            <a:normAutofit/>
          </a:bodyPr>
          <a:lstStyle/>
          <a:p>
            <a:pPr marL="185738" indent="-185738">
              <a:buNone/>
            </a:pPr>
            <a:r>
              <a:rPr lang="ru-RU" sz="2000" dirty="0" smtClean="0"/>
              <a:t>	В иерархической файловой системе в процессе форматирования создаётся </a:t>
            </a:r>
            <a:r>
              <a:rPr lang="ru-RU" sz="2000" b="1" dirty="0" smtClean="0"/>
              <a:t>корневой каталог</a:t>
            </a:r>
            <a:r>
              <a:rPr lang="ru-RU" sz="2000" dirty="0" smtClean="0"/>
              <a:t>. В нем могут храниться не только файлы, но и другие каталоги более низкого уровня, называемые подкаталогами, или поддиректориями. </a:t>
            </a:r>
            <a:br>
              <a:rPr lang="ru-RU" sz="2000" dirty="0" smtClean="0"/>
            </a:br>
            <a:r>
              <a:rPr lang="ru-RU" sz="2000" dirty="0" smtClean="0"/>
              <a:t>В операционной системе </a:t>
            </a:r>
            <a:r>
              <a:rPr lang="ru-RU" sz="2000" dirty="0" err="1" smtClean="0"/>
              <a:t>Windows</a:t>
            </a:r>
            <a:r>
              <a:rPr lang="ru-RU" sz="2000" dirty="0" smtClean="0"/>
              <a:t> подкаталоги принято называть </a:t>
            </a:r>
            <a:r>
              <a:rPr lang="ru-RU" sz="2000" b="1" dirty="0" smtClean="0"/>
              <a:t>папками.</a:t>
            </a: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56927" y="2348880"/>
            <a:ext cx="5685255" cy="4268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419872" y="3140968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Диск С: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5535" y="2564904"/>
            <a:ext cx="276139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Каталоги, организованные в многоуровневую иерархическую структуру, называют также </a:t>
            </a:r>
            <a:r>
              <a:rPr lang="ru-RU" b="1" dirty="0" smtClean="0"/>
              <a:t>«деревом каталогов»</a:t>
            </a:r>
            <a:r>
              <a:rPr lang="ru-RU" dirty="0" smtClean="0"/>
              <a:t>. </a:t>
            </a:r>
          </a:p>
          <a:p>
            <a:endParaRPr lang="ru-RU" dirty="0" smtClean="0"/>
          </a:p>
          <a:p>
            <a:r>
              <a:rPr lang="ru-RU" dirty="0" smtClean="0"/>
              <a:t>Каждый каталог, кроме корневого имеет один единственный «родительский» каталог, внутри которого он находится.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274042"/>
          </a:xfrm>
        </p:spPr>
        <p:txBody>
          <a:bodyPr>
            <a:noAutofit/>
          </a:bodyPr>
          <a:lstStyle/>
          <a:p>
            <a:r>
              <a:rPr lang="ru-RU" sz="3200" dirty="0" smtClean="0"/>
              <a:t>Файловая система. Иерархическая</a:t>
            </a:r>
            <a:r>
              <a:rPr lang="en-US" sz="3200" dirty="0" smtClean="0"/>
              <a:t>.</a:t>
            </a:r>
            <a:endParaRPr lang="ru-RU" sz="3200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764704"/>
            <a:ext cx="5140521" cy="387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51520" y="836712"/>
            <a:ext cx="345638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Чтобы найти нужный файл </a:t>
            </a:r>
          </a:p>
          <a:p>
            <a:r>
              <a:rPr lang="ru-RU" sz="2000" dirty="0" smtClean="0"/>
              <a:t>в указанной иерархической структуре, необходимо указать </a:t>
            </a:r>
            <a:r>
              <a:rPr lang="ru-RU" sz="2000" i="1" dirty="0" smtClean="0"/>
              <a:t>путь к этому файлу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Для этого нужно указать логическое имя диска, на котором хранится файл, а потом через знак «\» указать последовательно все подкаталоги, вложенные друг в друга, где последним будет тот подкаталог, в котором расположен файл. 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251520" y="5273913"/>
            <a:ext cx="87129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dirty="0" smtClean="0"/>
              <a:t>Например, в показанной выше иерархии путь к файлу 1.txt записывается как </a:t>
            </a:r>
            <a:r>
              <a:rPr lang="ru-RU" sz="2000" b="1" dirty="0" smtClean="0"/>
              <a:t>D:\Doc\, </a:t>
            </a:r>
            <a:r>
              <a:rPr lang="ru-RU" sz="2000" dirty="0" smtClean="0"/>
              <a:t>а путь к файлу tetris.exe – как </a:t>
            </a:r>
            <a:r>
              <a:rPr lang="ru-RU" sz="2000" b="1" dirty="0" smtClean="0"/>
              <a:t>D:\Games\Tetris\.</a:t>
            </a:r>
            <a:r>
              <a:rPr lang="ru-RU" sz="2000" dirty="0" smtClean="0"/>
              <a:t> </a:t>
            </a:r>
            <a:r>
              <a:rPr lang="ru-RU" sz="2000" dirty="0"/>
              <a:t>Если </a:t>
            </a:r>
            <a:r>
              <a:rPr lang="ru-RU" sz="2000" dirty="0" err="1"/>
              <a:t>Если</a:t>
            </a:r>
            <a:r>
              <a:rPr lang="ru-RU" sz="2000" dirty="0"/>
              <a:t> указаны и путь к файлу, и его имя, то такая конструкция называется </a:t>
            </a:r>
            <a:r>
              <a:rPr lang="ru-RU" sz="2000" i="1" dirty="0"/>
              <a:t>полным именем файла</a:t>
            </a:r>
            <a:r>
              <a:rPr lang="ru-RU" sz="2000" dirty="0" smtClean="0"/>
              <a:t>. </a:t>
            </a:r>
            <a:r>
              <a:rPr lang="ru-RU" sz="2000" dirty="0"/>
              <a:t>Так, </a:t>
            </a:r>
            <a:r>
              <a:rPr lang="ru-RU" sz="2000" b="1" dirty="0"/>
              <a:t>полное имя файла tetris.exe </a:t>
            </a:r>
            <a:r>
              <a:rPr lang="ru-RU" sz="2000" dirty="0"/>
              <a:t>– это </a:t>
            </a:r>
            <a:r>
              <a:rPr lang="ru-RU" sz="2000" b="1" dirty="0"/>
              <a:t>D:\Games\Tetris\tetris.exe</a:t>
            </a:r>
            <a:r>
              <a:rPr lang="ru-RU" sz="2000" dirty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274042"/>
          </a:xfrm>
        </p:spPr>
        <p:txBody>
          <a:bodyPr>
            <a:noAutofit/>
          </a:bodyPr>
          <a:lstStyle/>
          <a:p>
            <a:r>
              <a:rPr lang="ru-RU" sz="3200" dirty="0" smtClean="0"/>
              <a:t>Файловая система. Иерархическая</a:t>
            </a:r>
            <a:r>
              <a:rPr lang="en-US" sz="3200" dirty="0" smtClean="0"/>
              <a:t>.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07504" y="692696"/>
            <a:ext cx="374441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Для ОС </a:t>
            </a:r>
            <a:r>
              <a:rPr lang="ru-RU" sz="2000" dirty="0" err="1" smtClean="0"/>
              <a:t>Windows</a:t>
            </a:r>
            <a:r>
              <a:rPr lang="ru-RU" sz="2000" dirty="0" smtClean="0"/>
              <a:t> корневым каталогом можно считать папку «Рабочий стол», в которой располагаются подкаталоги «Мой компьютер», «Корзина» </a:t>
            </a:r>
            <a:br>
              <a:rPr lang="ru-RU" sz="2000" dirty="0" smtClean="0"/>
            </a:br>
            <a:r>
              <a:rPr lang="ru-RU" sz="2000" dirty="0" smtClean="0"/>
              <a:t>и «Сетевое окружение». Эти подкаталоги носят стандартные названия и служат для заранее определенных целей.</a:t>
            </a:r>
          </a:p>
          <a:p>
            <a:r>
              <a:rPr lang="ru-RU" sz="2000" dirty="0" smtClean="0"/>
              <a:t>Папка </a:t>
            </a:r>
            <a:r>
              <a:rPr lang="ru-RU" sz="2000" b="1" dirty="0" smtClean="0"/>
              <a:t>«Мой компьютер»</a:t>
            </a:r>
            <a:r>
              <a:rPr lang="ru-RU" sz="2000" dirty="0" smtClean="0"/>
              <a:t> в качестве подкаталогов содержит все диски, имеющиеся в данном компьютере.</a:t>
            </a:r>
          </a:p>
          <a:p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107504" y="4725144"/>
            <a:ext cx="864096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Папка </a:t>
            </a:r>
            <a:r>
              <a:rPr lang="ru-RU" sz="2000" b="1" dirty="0" smtClean="0"/>
              <a:t>«Сетевое окружение»</a:t>
            </a:r>
            <a:r>
              <a:rPr lang="ru-RU" sz="2000" dirty="0" smtClean="0"/>
              <a:t> содержит папки всех компьютеров, которые подключены в этот момент к локальной сети и к которым можно обратиться с данного компьютера.</a:t>
            </a:r>
          </a:p>
          <a:p>
            <a:r>
              <a:rPr lang="ru-RU" sz="2000" dirty="0" smtClean="0"/>
              <a:t>Папка </a:t>
            </a:r>
            <a:r>
              <a:rPr lang="ru-RU" sz="2000" b="1" dirty="0" smtClean="0"/>
              <a:t>«Корзина»</a:t>
            </a:r>
            <a:r>
              <a:rPr lang="ru-RU" sz="2000" dirty="0" smtClean="0"/>
              <a:t> временно хранит все удаленные на данном компьютере папки и файлы. </a:t>
            </a: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 b="1844"/>
          <a:stretch>
            <a:fillRect/>
          </a:stretch>
        </p:blipFill>
        <p:spPr bwMode="auto">
          <a:xfrm>
            <a:off x="3851920" y="747342"/>
            <a:ext cx="5146739" cy="3833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764704"/>
            <a:ext cx="8507288" cy="5832648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	</a:t>
            </a:r>
            <a:endParaRPr lang="ru-RU" sz="20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11560" y="3212976"/>
          <a:ext cx="8064895" cy="3352800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56972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676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0595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atin typeface="+mj-lt"/>
                        </a:rPr>
                        <a:t>Тип </a:t>
                      </a:r>
                      <a:r>
                        <a:rPr lang="ru-RU" sz="2000" dirty="0" smtClean="0">
                          <a:latin typeface="+mj-lt"/>
                        </a:rPr>
                        <a:t>файла</a:t>
                      </a:r>
                      <a:endParaRPr lang="ru-RU" sz="2000" dirty="0">
                        <a:latin typeface="+mj-lt"/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4ED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atin typeface="+mj-lt"/>
                        </a:rPr>
                        <a:t>Расширение</a:t>
                      </a: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4ED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0595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Исполняемые</a:t>
                      </a:r>
                      <a:r>
                        <a:rPr lang="ru-RU" sz="2000" baseline="0" dirty="0" smtClean="0"/>
                        <a:t> файлы (программы, приложения)</a:t>
                      </a:r>
                      <a:endParaRPr kumimoji="0" lang="ru-RU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4EDF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+mj-lt"/>
                        </a:rPr>
                        <a:t>exe, com</a:t>
                      </a: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4ED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0595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+mj-lt"/>
                        </a:rPr>
                        <a:t>Архивы</a:t>
                      </a:r>
                      <a:r>
                        <a:rPr lang="ru-RU" sz="2000" baseline="0" dirty="0" smtClean="0">
                          <a:latin typeface="+mj-lt"/>
                        </a:rPr>
                        <a:t> файлов</a:t>
                      </a:r>
                      <a:endParaRPr lang="ru-RU" sz="2000" dirty="0">
                        <a:latin typeface="+mj-lt"/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4EDF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j-lt"/>
                        </a:rPr>
                        <a:t>zip, </a:t>
                      </a:r>
                      <a:r>
                        <a:rPr lang="en-US" sz="2000" dirty="0" err="1" smtClean="0">
                          <a:latin typeface="+mj-lt"/>
                        </a:rPr>
                        <a:t>rar</a:t>
                      </a:r>
                      <a:r>
                        <a:rPr lang="en-US" sz="2000" dirty="0" smtClean="0">
                          <a:latin typeface="+mj-lt"/>
                        </a:rPr>
                        <a:t>, 7z</a:t>
                      </a:r>
                      <a:endParaRPr lang="en-US" sz="2000" dirty="0">
                        <a:latin typeface="+mj-lt"/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4ED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0595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Текстовые файлы</a:t>
                      </a: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4EDF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+mj-lt"/>
                        </a:rPr>
                        <a:t>doc, txt, </a:t>
                      </a:r>
                      <a:r>
                        <a:rPr lang="en-US" sz="2000" dirty="0" err="1">
                          <a:latin typeface="+mj-lt"/>
                        </a:rPr>
                        <a:t>docx</a:t>
                      </a:r>
                      <a:endParaRPr lang="en-US" sz="2000" dirty="0">
                        <a:latin typeface="+mj-lt"/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4ED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0595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+mj-lt"/>
                        </a:rPr>
                        <a:t>Файлы</a:t>
                      </a:r>
                      <a:r>
                        <a:rPr lang="ru-RU" sz="2000" baseline="0" dirty="0" smtClean="0">
                          <a:latin typeface="+mj-lt"/>
                        </a:rPr>
                        <a:t> </a:t>
                      </a:r>
                      <a:r>
                        <a:rPr lang="en-US" sz="2000" baseline="0" dirty="0" smtClean="0">
                          <a:latin typeface="+mj-lt"/>
                        </a:rPr>
                        <a:t>PowerPoint</a:t>
                      </a:r>
                      <a:endParaRPr lang="ru-RU" sz="2000" dirty="0">
                        <a:latin typeface="+mj-lt"/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4EDF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+mj-lt"/>
                        </a:rPr>
                        <a:t>ppt</a:t>
                      </a:r>
                      <a:r>
                        <a:rPr lang="en-US" sz="2000" dirty="0" smtClean="0">
                          <a:latin typeface="+mj-lt"/>
                        </a:rPr>
                        <a:t>, </a:t>
                      </a:r>
                      <a:r>
                        <a:rPr lang="en-US" sz="2000" dirty="0" err="1" smtClean="0">
                          <a:latin typeface="+mj-lt"/>
                        </a:rPr>
                        <a:t>pptx</a:t>
                      </a:r>
                      <a:r>
                        <a:rPr lang="en-US" sz="2000" dirty="0" smtClean="0">
                          <a:latin typeface="+mj-lt"/>
                        </a:rPr>
                        <a:t>, </a:t>
                      </a:r>
                      <a:r>
                        <a:rPr lang="en-US" sz="2000" dirty="0" err="1" smtClean="0">
                          <a:latin typeface="+mj-lt"/>
                        </a:rPr>
                        <a:t>pps</a:t>
                      </a:r>
                      <a:r>
                        <a:rPr lang="en-US" sz="2000" dirty="0" smtClean="0">
                          <a:latin typeface="+mj-lt"/>
                        </a:rPr>
                        <a:t>, </a:t>
                      </a:r>
                      <a:r>
                        <a:rPr lang="en-US" sz="2000" dirty="0" err="1" smtClean="0">
                          <a:latin typeface="+mj-lt"/>
                        </a:rPr>
                        <a:t>ppsx</a:t>
                      </a:r>
                      <a:r>
                        <a:rPr lang="en-US" sz="2000" dirty="0" smtClean="0">
                          <a:latin typeface="+mj-lt"/>
                        </a:rPr>
                        <a:t> </a:t>
                      </a:r>
                      <a:endParaRPr lang="en-US" sz="2000" dirty="0">
                        <a:latin typeface="+mj-lt"/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4ED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0595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+mj-lt"/>
                        </a:rPr>
                        <a:t>Файлы </a:t>
                      </a:r>
                      <a:r>
                        <a:rPr lang="en-US" sz="2000" dirty="0" smtClean="0">
                          <a:latin typeface="+mj-lt"/>
                        </a:rPr>
                        <a:t>Excel</a:t>
                      </a:r>
                      <a:endParaRPr lang="ru-RU" sz="2000" dirty="0">
                        <a:latin typeface="+mj-lt"/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4EDF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+mj-lt"/>
                        </a:rPr>
                        <a:t>xls</a:t>
                      </a:r>
                      <a:r>
                        <a:rPr lang="en-US" sz="2000" dirty="0" smtClean="0">
                          <a:latin typeface="+mj-lt"/>
                        </a:rPr>
                        <a:t>, </a:t>
                      </a:r>
                      <a:r>
                        <a:rPr lang="en-US" sz="2000" dirty="0" err="1" smtClean="0">
                          <a:latin typeface="+mj-lt"/>
                        </a:rPr>
                        <a:t>xlsx</a:t>
                      </a:r>
                      <a:endParaRPr lang="en-US" sz="2000" dirty="0">
                        <a:latin typeface="+mj-lt"/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4ED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4325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Графические файлы</a:t>
                      </a: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4EDF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+mj-lt"/>
                        </a:rPr>
                        <a:t>bmp, </a:t>
                      </a:r>
                      <a:r>
                        <a:rPr lang="en-US" sz="2000" dirty="0" err="1" smtClean="0">
                          <a:latin typeface="+mj-lt"/>
                        </a:rPr>
                        <a:t>png</a:t>
                      </a:r>
                      <a:r>
                        <a:rPr lang="en-US" sz="2000" dirty="0" smtClean="0">
                          <a:latin typeface="+mj-lt"/>
                        </a:rPr>
                        <a:t>, </a:t>
                      </a:r>
                      <a:r>
                        <a:rPr lang="en-US" sz="2000" dirty="0">
                          <a:latin typeface="+mj-lt"/>
                        </a:rPr>
                        <a:t>jpg, gif</a:t>
                      </a: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4ED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4325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Звуковые файлы</a:t>
                      </a: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4EDF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+mj-lt"/>
                        </a:rPr>
                        <a:t>wav, </a:t>
                      </a:r>
                      <a:r>
                        <a:rPr lang="en-US" sz="2000" dirty="0" smtClean="0">
                          <a:latin typeface="+mj-lt"/>
                        </a:rPr>
                        <a:t>mp3,</a:t>
                      </a:r>
                      <a:r>
                        <a:rPr lang="en-US" sz="2000" baseline="0" dirty="0" smtClean="0">
                          <a:latin typeface="+mj-lt"/>
                        </a:rPr>
                        <a:t> mid</a:t>
                      </a:r>
                      <a:endParaRPr lang="en-US" sz="2000" dirty="0">
                        <a:latin typeface="+mj-lt"/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4ED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7460">
                <a:tc>
                  <a:txBody>
                    <a:bodyPr/>
                    <a:lstStyle/>
                    <a:p>
                      <a:r>
                        <a:rPr lang="ru-RU" sz="2000" dirty="0" err="1">
                          <a:latin typeface="+mj-lt"/>
                        </a:rPr>
                        <a:t>Видеофайлы</a:t>
                      </a:r>
                      <a:endParaRPr lang="ru-RU" sz="2000" dirty="0">
                        <a:latin typeface="+mj-lt"/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4EDF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>
                          <a:latin typeface="+mj-lt"/>
                        </a:rPr>
                        <a:t>avi</a:t>
                      </a:r>
                      <a:r>
                        <a:rPr lang="en-US" sz="2000" dirty="0">
                          <a:latin typeface="+mj-lt"/>
                        </a:rPr>
                        <a:t>, </a:t>
                      </a:r>
                      <a:r>
                        <a:rPr lang="en-US" sz="2000" dirty="0" err="1" smtClean="0">
                          <a:latin typeface="+mj-lt"/>
                        </a:rPr>
                        <a:t>mov</a:t>
                      </a:r>
                      <a:r>
                        <a:rPr lang="ru-RU" sz="2000" dirty="0" smtClean="0">
                          <a:latin typeface="+mj-lt"/>
                        </a:rPr>
                        <a:t>,</a:t>
                      </a:r>
                      <a:r>
                        <a:rPr lang="ru-RU" sz="2000" baseline="0" dirty="0" smtClean="0">
                          <a:latin typeface="+mj-lt"/>
                        </a:rPr>
                        <a:t> </a:t>
                      </a:r>
                      <a:r>
                        <a:rPr lang="en-US" sz="2000" baseline="0" dirty="0" smtClean="0">
                          <a:latin typeface="+mj-lt"/>
                        </a:rPr>
                        <a:t>mp4, mpg</a:t>
                      </a:r>
                      <a:endParaRPr lang="en-US" sz="2000" dirty="0">
                        <a:latin typeface="+mj-lt"/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4ED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746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j-lt"/>
                        </a:rPr>
                        <a:t>WEB-</a:t>
                      </a:r>
                      <a:r>
                        <a:rPr lang="ru-RU" sz="2000" dirty="0" smtClean="0">
                          <a:latin typeface="+mj-lt"/>
                        </a:rPr>
                        <a:t>страницы</a:t>
                      </a:r>
                      <a:endParaRPr lang="ru-RU" sz="2000" dirty="0">
                        <a:latin typeface="+mj-lt"/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4EDF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+mj-lt"/>
                        </a:rPr>
                        <a:t>htm</a:t>
                      </a:r>
                      <a:r>
                        <a:rPr lang="en-US" sz="2000" dirty="0" smtClean="0">
                          <a:latin typeface="+mj-lt"/>
                        </a:rPr>
                        <a:t>, </a:t>
                      </a:r>
                      <a:r>
                        <a:rPr kumimoji="0"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html</a:t>
                      </a:r>
                      <a:endParaRPr lang="en-US" sz="2000" dirty="0">
                        <a:latin typeface="+mj-lt"/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4ED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8281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Коды программ на языках программирования</a:t>
                      </a: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4EDF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+mj-lt"/>
                        </a:rPr>
                        <a:t>pas, </a:t>
                      </a:r>
                      <a:r>
                        <a:rPr lang="en-US" sz="2000" dirty="0" smtClean="0">
                          <a:latin typeface="+mj-lt"/>
                        </a:rPr>
                        <a:t>bas</a:t>
                      </a:r>
                      <a:r>
                        <a:rPr lang="ru-RU" sz="2000" dirty="0" smtClean="0">
                          <a:latin typeface="+mj-lt"/>
                        </a:rPr>
                        <a:t>, </a:t>
                      </a:r>
                      <a:r>
                        <a:rPr lang="en-US" sz="2000" dirty="0" err="1" smtClean="0">
                          <a:latin typeface="+mj-lt"/>
                        </a:rPr>
                        <a:t>js</a:t>
                      </a:r>
                      <a:endParaRPr lang="en-US" sz="2000" dirty="0">
                        <a:latin typeface="+mj-lt"/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4ED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23528" y="692696"/>
            <a:ext cx="8562094" cy="2880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Примеры записи имён файлов</a:t>
            </a:r>
            <a:r>
              <a:rPr lang="en-US" sz="2000" dirty="0" smtClean="0"/>
              <a:t> </a:t>
            </a:r>
            <a:r>
              <a:rPr lang="ru-RU" sz="2000" dirty="0" smtClean="0"/>
              <a:t>в системе </a:t>
            </a:r>
            <a:r>
              <a:rPr lang="en-US" sz="2000" dirty="0" smtClean="0"/>
              <a:t>Windows</a:t>
            </a:r>
            <a:r>
              <a:rPr lang="ru-RU" sz="2000" dirty="0" smtClean="0"/>
              <a:t>:</a:t>
            </a:r>
          </a:p>
          <a:p>
            <a:r>
              <a:rPr lang="en-US" sz="2800" dirty="0" smtClean="0"/>
              <a:t>text.txt</a:t>
            </a:r>
            <a:r>
              <a:rPr lang="ru-RU" sz="2800" dirty="0" smtClean="0"/>
              <a:t>, проба.</a:t>
            </a:r>
            <a:r>
              <a:rPr lang="en-US" sz="2800" dirty="0" smtClean="0"/>
              <a:t>doc</a:t>
            </a:r>
            <a:r>
              <a:rPr lang="ru-RU" sz="2800" dirty="0" smtClean="0"/>
              <a:t>, документ.</a:t>
            </a:r>
            <a:r>
              <a:rPr lang="en-US" sz="2800" dirty="0" err="1" smtClean="0"/>
              <a:t>docx</a:t>
            </a:r>
            <a:r>
              <a:rPr lang="ru-RU" sz="2800" dirty="0" smtClean="0"/>
              <a:t>, </a:t>
            </a:r>
            <a:r>
              <a:rPr lang="en-US" sz="2800" dirty="0" smtClean="0"/>
              <a:t>game.zip.com</a:t>
            </a:r>
          </a:p>
          <a:p>
            <a:r>
              <a:rPr lang="ru-RU" sz="2800" dirty="0" smtClean="0"/>
              <a:t>фильм</a:t>
            </a:r>
            <a:r>
              <a:rPr lang="en-US" sz="2800" dirty="0" smtClean="0"/>
              <a:t>.</a:t>
            </a:r>
            <a:r>
              <a:rPr lang="en-US" sz="2800" dirty="0" err="1" smtClean="0"/>
              <a:t>avi</a:t>
            </a:r>
            <a:r>
              <a:rPr lang="en-US" sz="2800" dirty="0" smtClean="0"/>
              <a:t>, ghfd.exe, index.html, excel.exe, foto.jpg, </a:t>
            </a:r>
            <a:br>
              <a:rPr lang="en-US" sz="2800" dirty="0" smtClean="0"/>
            </a:br>
            <a:r>
              <a:rPr lang="ru-RU" sz="2800" dirty="0" smtClean="0"/>
              <a:t>клип.</a:t>
            </a:r>
            <a:r>
              <a:rPr lang="en-US" sz="2800" dirty="0" err="1" smtClean="0"/>
              <a:t>mov</a:t>
            </a:r>
            <a:r>
              <a:rPr lang="en-US" sz="2800" dirty="0" smtClean="0"/>
              <a:t>, </a:t>
            </a:r>
            <a:r>
              <a:rPr lang="ru-RU" sz="2800" dirty="0" smtClean="0"/>
              <a:t>видео</a:t>
            </a:r>
            <a:r>
              <a:rPr lang="en-US" sz="2800" dirty="0" smtClean="0"/>
              <a:t>.</a:t>
            </a:r>
            <a:r>
              <a:rPr lang="en-US" sz="2800" dirty="0" err="1" smtClean="0"/>
              <a:t>avi.exe</a:t>
            </a:r>
            <a:r>
              <a:rPr lang="en-US" sz="2800" dirty="0" smtClean="0"/>
              <a:t>, </a:t>
            </a:r>
            <a:r>
              <a:rPr lang="ru-RU" sz="2800" dirty="0"/>
              <a:t>таблица</a:t>
            </a:r>
            <a:r>
              <a:rPr lang="en-US" sz="2800" dirty="0"/>
              <a:t>.</a:t>
            </a:r>
            <a:r>
              <a:rPr lang="en-US" sz="2800" dirty="0" err="1"/>
              <a:t>xls</a:t>
            </a:r>
            <a:r>
              <a:rPr lang="en-US" sz="2800" dirty="0"/>
              <a:t>, </a:t>
            </a:r>
            <a:r>
              <a:rPr lang="ru-RU" sz="2800" dirty="0" smtClean="0"/>
              <a:t>песня</a:t>
            </a:r>
            <a:r>
              <a:rPr lang="en-US" sz="2800" dirty="0" smtClean="0"/>
              <a:t>.mp3.com</a:t>
            </a:r>
          </a:p>
          <a:p>
            <a:endParaRPr lang="ru-RU" sz="1000" dirty="0" smtClean="0"/>
          </a:p>
          <a:p>
            <a:r>
              <a:rPr lang="ru-RU" sz="2000" dirty="0" smtClean="0"/>
              <a:t>Правила записи имён файлов в других операционных системах </a:t>
            </a:r>
            <a:br>
              <a:rPr lang="ru-RU" sz="2000" dirty="0" smtClean="0"/>
            </a:br>
            <a:r>
              <a:rPr lang="ru-RU" sz="2000" dirty="0" smtClean="0"/>
              <a:t>могут отличаться от приведённых примеров. </a:t>
            </a:r>
          </a:p>
          <a:p>
            <a:endParaRPr lang="ru-RU" sz="20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95536" y="404664"/>
            <a:ext cx="8229600" cy="274042"/>
          </a:xfrm>
          <a:prstGeom prst="rect">
            <a:avLst/>
          </a:prstGeom>
        </p:spPr>
        <p:txBody>
          <a:bodyPr bIns="9144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Файл. Имя и расширение (тип) файла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764704"/>
            <a:ext cx="8507288" cy="5832648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	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274042"/>
          </a:xfrm>
        </p:spPr>
        <p:txBody>
          <a:bodyPr>
            <a:noAutofit/>
          </a:bodyPr>
          <a:lstStyle/>
          <a:p>
            <a:r>
              <a:rPr lang="ru-RU" sz="3200" dirty="0" smtClean="0"/>
              <a:t>Файл. Имя и расширение (тип) файла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692696"/>
            <a:ext cx="8562094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Примеры записи имён файлов</a:t>
            </a:r>
            <a:r>
              <a:rPr lang="en-US" sz="2000" dirty="0" smtClean="0"/>
              <a:t> </a:t>
            </a:r>
            <a:r>
              <a:rPr lang="ru-RU" sz="2000" dirty="0" smtClean="0"/>
              <a:t>в системе </a:t>
            </a:r>
            <a:r>
              <a:rPr lang="en-US" sz="2000" dirty="0" smtClean="0"/>
              <a:t>Windows</a:t>
            </a:r>
            <a:r>
              <a:rPr lang="ru-RU" sz="2000" dirty="0" smtClean="0"/>
              <a:t>:</a:t>
            </a:r>
          </a:p>
          <a:p>
            <a:r>
              <a:rPr lang="en-US" sz="2800" dirty="0" smtClean="0"/>
              <a:t>text.txt</a:t>
            </a:r>
            <a:r>
              <a:rPr lang="ru-RU" sz="2800" dirty="0" smtClean="0"/>
              <a:t>, проба.</a:t>
            </a:r>
            <a:r>
              <a:rPr lang="en-US" sz="2800" dirty="0" smtClean="0"/>
              <a:t>doc</a:t>
            </a:r>
            <a:r>
              <a:rPr lang="ru-RU" sz="2800" dirty="0" smtClean="0"/>
              <a:t>, документ.</a:t>
            </a:r>
            <a:r>
              <a:rPr lang="en-US" sz="2800" dirty="0" err="1" smtClean="0"/>
              <a:t>docx</a:t>
            </a:r>
            <a:r>
              <a:rPr lang="ru-RU" sz="2800" dirty="0" smtClean="0"/>
              <a:t>, </a:t>
            </a:r>
            <a:r>
              <a:rPr lang="en-US" sz="2800" b="1" dirty="0" smtClean="0"/>
              <a:t>game.zip.</a:t>
            </a:r>
            <a:r>
              <a:rPr lang="en-US" sz="2800" dirty="0" smtClean="0">
                <a:solidFill>
                  <a:srgbClr val="FF0000"/>
                </a:solidFill>
              </a:rPr>
              <a:t>com</a:t>
            </a:r>
          </a:p>
          <a:p>
            <a:r>
              <a:rPr lang="ru-RU" sz="2800" dirty="0" smtClean="0"/>
              <a:t>фильм</a:t>
            </a:r>
            <a:r>
              <a:rPr lang="en-US" sz="2800" dirty="0" smtClean="0"/>
              <a:t>.</a:t>
            </a:r>
            <a:r>
              <a:rPr lang="en-US" sz="2800" dirty="0" err="1" smtClean="0"/>
              <a:t>avi</a:t>
            </a:r>
            <a:r>
              <a:rPr lang="en-US" sz="2800" dirty="0" smtClean="0"/>
              <a:t>, </a:t>
            </a:r>
            <a:r>
              <a:rPr lang="en-US" sz="2800" b="1" dirty="0" smtClean="0"/>
              <a:t>ghfd.exe</a:t>
            </a:r>
            <a:r>
              <a:rPr lang="en-US" sz="2800" dirty="0" smtClean="0"/>
              <a:t>, index.html, excel.exe, foto.jpg, </a:t>
            </a:r>
            <a:br>
              <a:rPr lang="en-US" sz="2800" dirty="0" smtClean="0"/>
            </a:br>
            <a:r>
              <a:rPr lang="ru-RU" sz="2800" dirty="0" smtClean="0"/>
              <a:t>клип.</a:t>
            </a:r>
            <a:r>
              <a:rPr lang="en-US" sz="2800" dirty="0" err="1" smtClean="0"/>
              <a:t>mov</a:t>
            </a:r>
            <a:r>
              <a:rPr lang="en-US" sz="2800" dirty="0" smtClean="0"/>
              <a:t>, </a:t>
            </a:r>
            <a:r>
              <a:rPr lang="ru-RU" sz="2800" b="1" dirty="0" smtClean="0"/>
              <a:t>видео</a:t>
            </a:r>
            <a:r>
              <a:rPr lang="en-US" sz="2800" b="1" dirty="0" smtClean="0"/>
              <a:t>.</a:t>
            </a:r>
            <a:r>
              <a:rPr lang="en-US" sz="2800" b="1" dirty="0" err="1" smtClean="0"/>
              <a:t>avi</a:t>
            </a:r>
            <a:r>
              <a:rPr lang="en-US" sz="2800" dirty="0" err="1" smtClean="0"/>
              <a:t>.</a:t>
            </a:r>
            <a:r>
              <a:rPr lang="en-US" sz="2800" dirty="0" err="1" smtClean="0">
                <a:solidFill>
                  <a:srgbClr val="FF0000"/>
                </a:solidFill>
              </a:rPr>
              <a:t>exe</a:t>
            </a:r>
            <a:r>
              <a:rPr lang="en-US" sz="2800" dirty="0" smtClean="0"/>
              <a:t>, </a:t>
            </a:r>
            <a:r>
              <a:rPr lang="ru-RU" sz="2800" dirty="0"/>
              <a:t>таблица</a:t>
            </a:r>
            <a:r>
              <a:rPr lang="en-US" sz="2800" dirty="0"/>
              <a:t>.</a:t>
            </a:r>
            <a:r>
              <a:rPr lang="en-US" sz="2800" dirty="0" err="1"/>
              <a:t>xls</a:t>
            </a:r>
            <a:r>
              <a:rPr lang="en-US" sz="2800" dirty="0"/>
              <a:t>, </a:t>
            </a:r>
            <a:r>
              <a:rPr lang="ru-RU" sz="2800" b="1" dirty="0" smtClean="0"/>
              <a:t>песня</a:t>
            </a:r>
            <a:r>
              <a:rPr lang="en-US" sz="2800" b="1" dirty="0" smtClean="0"/>
              <a:t>.mp3</a:t>
            </a:r>
            <a:r>
              <a:rPr lang="en-US" sz="2800" dirty="0" smtClean="0"/>
              <a:t>.</a:t>
            </a:r>
            <a:r>
              <a:rPr lang="en-US" sz="2800" dirty="0" smtClean="0">
                <a:solidFill>
                  <a:srgbClr val="FF0000"/>
                </a:solidFill>
              </a:rPr>
              <a:t>com</a:t>
            </a:r>
          </a:p>
          <a:p>
            <a:endParaRPr lang="ru-RU" sz="1000" dirty="0" smtClean="0"/>
          </a:p>
          <a:p>
            <a:r>
              <a:rPr lang="ru-RU" sz="2000" dirty="0" smtClean="0"/>
              <a:t>Если в вашей системе отключено отображение расширений файлов, а в имени файла видно расширение, то это, скорее всего троянский вирус! </a:t>
            </a:r>
          </a:p>
          <a:p>
            <a:endParaRPr lang="ru-RU" sz="20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11560" y="3212976"/>
          <a:ext cx="8064895" cy="3352800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56972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676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0595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atin typeface="+mj-lt"/>
                        </a:rPr>
                        <a:t>Тип </a:t>
                      </a:r>
                      <a:r>
                        <a:rPr lang="ru-RU" sz="2000" dirty="0" smtClean="0">
                          <a:latin typeface="+mj-lt"/>
                        </a:rPr>
                        <a:t>файла</a:t>
                      </a:r>
                      <a:endParaRPr lang="ru-RU" sz="2000" dirty="0">
                        <a:latin typeface="+mj-lt"/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4ED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atin typeface="+mj-lt"/>
                        </a:rPr>
                        <a:t>Расширение</a:t>
                      </a: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4ED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0595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Исполняемые</a:t>
                      </a:r>
                      <a:r>
                        <a:rPr lang="ru-RU" sz="2000" baseline="0" dirty="0" smtClean="0"/>
                        <a:t> файлы (программы, приложения)</a:t>
                      </a:r>
                      <a:endParaRPr kumimoji="0" lang="ru-RU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4EDF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+mj-lt"/>
                        </a:rPr>
                        <a:t>exe, com</a:t>
                      </a: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4ED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0595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+mj-lt"/>
                        </a:rPr>
                        <a:t>Архивы</a:t>
                      </a:r>
                      <a:r>
                        <a:rPr lang="ru-RU" sz="2000" baseline="0" dirty="0" smtClean="0">
                          <a:latin typeface="+mj-lt"/>
                        </a:rPr>
                        <a:t> файлов</a:t>
                      </a:r>
                      <a:endParaRPr lang="ru-RU" sz="2000" dirty="0">
                        <a:latin typeface="+mj-lt"/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4EDF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j-lt"/>
                        </a:rPr>
                        <a:t>zip, </a:t>
                      </a:r>
                      <a:r>
                        <a:rPr lang="en-US" sz="2000" dirty="0" err="1" smtClean="0">
                          <a:latin typeface="+mj-lt"/>
                        </a:rPr>
                        <a:t>rar</a:t>
                      </a:r>
                      <a:r>
                        <a:rPr lang="en-US" sz="2000" dirty="0" smtClean="0">
                          <a:latin typeface="+mj-lt"/>
                        </a:rPr>
                        <a:t>, 7z</a:t>
                      </a:r>
                      <a:endParaRPr lang="en-US" sz="2000" dirty="0">
                        <a:latin typeface="+mj-lt"/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4ED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0595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Текстовые файлы</a:t>
                      </a: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4EDF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+mj-lt"/>
                        </a:rPr>
                        <a:t>doc, txt, </a:t>
                      </a:r>
                      <a:r>
                        <a:rPr lang="en-US" sz="2000" dirty="0" err="1">
                          <a:latin typeface="+mj-lt"/>
                        </a:rPr>
                        <a:t>docx</a:t>
                      </a:r>
                      <a:endParaRPr lang="en-US" sz="2000" dirty="0">
                        <a:latin typeface="+mj-lt"/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4ED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0595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+mj-lt"/>
                        </a:rPr>
                        <a:t>Файлы</a:t>
                      </a:r>
                      <a:r>
                        <a:rPr lang="ru-RU" sz="2000" baseline="0" dirty="0" smtClean="0">
                          <a:latin typeface="+mj-lt"/>
                        </a:rPr>
                        <a:t> </a:t>
                      </a:r>
                      <a:r>
                        <a:rPr lang="en-US" sz="2000" baseline="0" dirty="0" smtClean="0">
                          <a:latin typeface="+mj-lt"/>
                        </a:rPr>
                        <a:t>PowerPoint</a:t>
                      </a:r>
                      <a:endParaRPr lang="ru-RU" sz="2000" dirty="0">
                        <a:latin typeface="+mj-lt"/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4EDF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+mj-lt"/>
                        </a:rPr>
                        <a:t>ppt</a:t>
                      </a:r>
                      <a:r>
                        <a:rPr lang="en-US" sz="2000" dirty="0" smtClean="0">
                          <a:latin typeface="+mj-lt"/>
                        </a:rPr>
                        <a:t>, </a:t>
                      </a:r>
                      <a:r>
                        <a:rPr lang="en-US" sz="2000" dirty="0" err="1" smtClean="0">
                          <a:latin typeface="+mj-lt"/>
                        </a:rPr>
                        <a:t>pptx</a:t>
                      </a:r>
                      <a:r>
                        <a:rPr lang="en-US" sz="2000" dirty="0" smtClean="0">
                          <a:latin typeface="+mj-lt"/>
                        </a:rPr>
                        <a:t>, </a:t>
                      </a:r>
                      <a:r>
                        <a:rPr lang="en-US" sz="2000" dirty="0" err="1" smtClean="0">
                          <a:latin typeface="+mj-lt"/>
                        </a:rPr>
                        <a:t>pps</a:t>
                      </a:r>
                      <a:r>
                        <a:rPr lang="en-US" sz="2000" dirty="0" smtClean="0">
                          <a:latin typeface="+mj-lt"/>
                        </a:rPr>
                        <a:t>, </a:t>
                      </a:r>
                      <a:r>
                        <a:rPr lang="en-US" sz="2000" dirty="0" err="1" smtClean="0">
                          <a:latin typeface="+mj-lt"/>
                        </a:rPr>
                        <a:t>ppsx</a:t>
                      </a:r>
                      <a:r>
                        <a:rPr lang="en-US" sz="2000" dirty="0" smtClean="0">
                          <a:latin typeface="+mj-lt"/>
                        </a:rPr>
                        <a:t> </a:t>
                      </a:r>
                      <a:endParaRPr lang="en-US" sz="2000" dirty="0">
                        <a:latin typeface="+mj-lt"/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4ED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0595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+mj-lt"/>
                        </a:rPr>
                        <a:t>Файлы </a:t>
                      </a:r>
                      <a:r>
                        <a:rPr lang="en-US" sz="2000" dirty="0" smtClean="0">
                          <a:latin typeface="+mj-lt"/>
                        </a:rPr>
                        <a:t>Excel</a:t>
                      </a:r>
                      <a:endParaRPr lang="ru-RU" sz="2000" dirty="0">
                        <a:latin typeface="+mj-lt"/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4EDF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+mj-lt"/>
                        </a:rPr>
                        <a:t>xls</a:t>
                      </a:r>
                      <a:r>
                        <a:rPr lang="en-US" sz="2000" dirty="0" smtClean="0">
                          <a:latin typeface="+mj-lt"/>
                        </a:rPr>
                        <a:t>, </a:t>
                      </a:r>
                      <a:r>
                        <a:rPr lang="en-US" sz="2000" dirty="0" err="1" smtClean="0">
                          <a:latin typeface="+mj-lt"/>
                        </a:rPr>
                        <a:t>xlsx</a:t>
                      </a:r>
                      <a:endParaRPr lang="en-US" sz="2000" dirty="0">
                        <a:latin typeface="+mj-lt"/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4ED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4325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Графические файлы</a:t>
                      </a: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4EDF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+mj-lt"/>
                        </a:rPr>
                        <a:t>bmp, </a:t>
                      </a:r>
                      <a:r>
                        <a:rPr lang="en-US" sz="2000" dirty="0" err="1" smtClean="0">
                          <a:latin typeface="+mj-lt"/>
                        </a:rPr>
                        <a:t>png</a:t>
                      </a:r>
                      <a:r>
                        <a:rPr lang="en-US" sz="2000" dirty="0" smtClean="0">
                          <a:latin typeface="+mj-lt"/>
                        </a:rPr>
                        <a:t>, </a:t>
                      </a:r>
                      <a:r>
                        <a:rPr lang="en-US" sz="2000" dirty="0">
                          <a:latin typeface="+mj-lt"/>
                        </a:rPr>
                        <a:t>jpg, gif</a:t>
                      </a: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4ED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4325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Звуковые файлы</a:t>
                      </a: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4EDF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+mj-lt"/>
                        </a:rPr>
                        <a:t>wav, </a:t>
                      </a:r>
                      <a:r>
                        <a:rPr lang="en-US" sz="2000" dirty="0" smtClean="0">
                          <a:latin typeface="+mj-lt"/>
                        </a:rPr>
                        <a:t>mp3,</a:t>
                      </a:r>
                      <a:r>
                        <a:rPr lang="en-US" sz="2000" baseline="0" dirty="0" smtClean="0">
                          <a:latin typeface="+mj-lt"/>
                        </a:rPr>
                        <a:t> mid</a:t>
                      </a:r>
                      <a:endParaRPr lang="en-US" sz="2000" dirty="0">
                        <a:latin typeface="+mj-lt"/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4ED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7460">
                <a:tc>
                  <a:txBody>
                    <a:bodyPr/>
                    <a:lstStyle/>
                    <a:p>
                      <a:r>
                        <a:rPr lang="ru-RU" sz="2000" dirty="0" err="1">
                          <a:latin typeface="+mj-lt"/>
                        </a:rPr>
                        <a:t>Видеофайлы</a:t>
                      </a:r>
                      <a:endParaRPr lang="ru-RU" sz="2000" dirty="0">
                        <a:latin typeface="+mj-lt"/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4EDF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>
                          <a:latin typeface="+mj-lt"/>
                        </a:rPr>
                        <a:t>avi</a:t>
                      </a:r>
                      <a:r>
                        <a:rPr lang="en-US" sz="2000" dirty="0">
                          <a:latin typeface="+mj-lt"/>
                        </a:rPr>
                        <a:t>, </a:t>
                      </a:r>
                      <a:r>
                        <a:rPr lang="en-US" sz="2000" dirty="0" err="1" smtClean="0">
                          <a:latin typeface="+mj-lt"/>
                        </a:rPr>
                        <a:t>mov</a:t>
                      </a:r>
                      <a:r>
                        <a:rPr lang="ru-RU" sz="2000" dirty="0" smtClean="0">
                          <a:latin typeface="+mj-lt"/>
                        </a:rPr>
                        <a:t>,</a:t>
                      </a:r>
                      <a:r>
                        <a:rPr lang="ru-RU" sz="2000" baseline="0" dirty="0" smtClean="0">
                          <a:latin typeface="+mj-lt"/>
                        </a:rPr>
                        <a:t> </a:t>
                      </a:r>
                      <a:r>
                        <a:rPr lang="en-US" sz="2000" baseline="0" dirty="0" smtClean="0">
                          <a:latin typeface="+mj-lt"/>
                        </a:rPr>
                        <a:t>mp4, mpg</a:t>
                      </a:r>
                      <a:endParaRPr lang="en-US" sz="2000" dirty="0">
                        <a:latin typeface="+mj-lt"/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4ED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746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+mj-lt"/>
                        </a:rPr>
                        <a:t>WEB-</a:t>
                      </a:r>
                      <a:r>
                        <a:rPr lang="ru-RU" sz="2000" dirty="0" smtClean="0">
                          <a:latin typeface="+mj-lt"/>
                        </a:rPr>
                        <a:t>страницы</a:t>
                      </a:r>
                      <a:endParaRPr lang="ru-RU" sz="2000" dirty="0">
                        <a:latin typeface="+mj-lt"/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4EDF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>
                          <a:latin typeface="+mj-lt"/>
                        </a:rPr>
                        <a:t>htm</a:t>
                      </a:r>
                      <a:r>
                        <a:rPr lang="en-US" sz="2000" dirty="0" smtClean="0">
                          <a:latin typeface="+mj-lt"/>
                        </a:rPr>
                        <a:t>, </a:t>
                      </a:r>
                      <a:r>
                        <a:rPr kumimoji="0" lang="en-US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html</a:t>
                      </a:r>
                      <a:endParaRPr lang="en-US" sz="2000" dirty="0">
                        <a:latin typeface="+mj-lt"/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4ED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8281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+mj-lt"/>
                        </a:rPr>
                        <a:t>Коды программ на языках программирования</a:t>
                      </a: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4EDF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+mj-lt"/>
                        </a:rPr>
                        <a:t>pas, </a:t>
                      </a:r>
                      <a:r>
                        <a:rPr lang="en-US" sz="2000" dirty="0" smtClean="0">
                          <a:latin typeface="+mj-lt"/>
                        </a:rPr>
                        <a:t>bas</a:t>
                      </a:r>
                      <a:r>
                        <a:rPr lang="ru-RU" sz="2000" dirty="0" smtClean="0">
                          <a:latin typeface="+mj-lt"/>
                        </a:rPr>
                        <a:t>, </a:t>
                      </a:r>
                      <a:r>
                        <a:rPr lang="en-US" sz="2000" dirty="0" err="1" smtClean="0">
                          <a:latin typeface="+mj-lt"/>
                        </a:rPr>
                        <a:t>js</a:t>
                      </a:r>
                      <a:endParaRPr lang="en-US" sz="2000" dirty="0">
                        <a:latin typeface="+mj-lt"/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E4ED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274042"/>
          </a:xfrm>
        </p:spPr>
        <p:txBody>
          <a:bodyPr>
            <a:noAutofit/>
          </a:bodyPr>
          <a:lstStyle/>
          <a:p>
            <a:r>
              <a:rPr lang="ru-RU" sz="3200" dirty="0" smtClean="0"/>
              <a:t>Файл. Каталоги, атрибуты файла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764704"/>
            <a:ext cx="8784976" cy="5832648"/>
          </a:xfrm>
        </p:spPr>
        <p:txBody>
          <a:bodyPr/>
          <a:lstStyle/>
          <a:p>
            <a:pPr marL="3175" indent="-3175">
              <a:buNone/>
            </a:pPr>
            <a:r>
              <a:rPr lang="ru-RU" sz="2000" dirty="0" smtClean="0"/>
              <a:t>	Информация о файлах, размещённых на внешних носителях хранится в </a:t>
            </a:r>
            <a:r>
              <a:rPr lang="ru-RU" sz="2000" b="1" dirty="0" smtClean="0"/>
              <a:t>каталогах</a:t>
            </a:r>
            <a:r>
              <a:rPr lang="ru-RU" sz="2000" dirty="0" smtClean="0"/>
              <a:t>. Кроме имени файла (и его типа), в каталоге записывается и другая информация о файле (размер файла, дата и время создания, место хранения на диске и т.д.), а также хранится набор </a:t>
            </a:r>
            <a:r>
              <a:rPr lang="ru-RU" sz="2000" b="1" dirty="0" smtClean="0"/>
              <a:t>атрибутов</a:t>
            </a:r>
            <a:r>
              <a:rPr lang="ru-RU" sz="2000" dirty="0" smtClean="0"/>
              <a:t> (свойств) файла, например: </a:t>
            </a:r>
          </a:p>
          <a:p>
            <a:pPr marL="3175" indent="-3175">
              <a:spcBef>
                <a:spcPts val="0"/>
              </a:spcBef>
              <a:buNone/>
            </a:pPr>
            <a:r>
              <a:rPr lang="ru-RU" sz="2000" b="1" dirty="0" smtClean="0"/>
              <a:t>«только для чтения» </a:t>
            </a:r>
            <a:r>
              <a:rPr lang="ru-RU" sz="2000" dirty="0" smtClean="0"/>
              <a:t>(</a:t>
            </a:r>
            <a:r>
              <a:rPr lang="en-US" sz="2000" dirty="0" smtClean="0"/>
              <a:t>read only</a:t>
            </a:r>
            <a:r>
              <a:rPr lang="ru-RU" sz="2000" dirty="0" smtClean="0"/>
              <a:t>)</a:t>
            </a:r>
            <a:r>
              <a:rPr lang="en-US" sz="2000" dirty="0" smtClean="0"/>
              <a:t> </a:t>
            </a:r>
            <a:r>
              <a:rPr lang="ru-RU" sz="2000" dirty="0" smtClean="0"/>
              <a:t>– файл доступен ОС и приложениям только для чтения, т.е. в нём нельзя сохранять исправления.</a:t>
            </a:r>
            <a:endParaRPr lang="en-US" sz="2000" dirty="0" smtClean="0"/>
          </a:p>
          <a:p>
            <a:pPr marL="3175" indent="-3175">
              <a:spcBef>
                <a:spcPts val="0"/>
              </a:spcBef>
              <a:buNone/>
            </a:pPr>
            <a:r>
              <a:rPr lang="ru-RU" sz="2000" b="1" dirty="0" smtClean="0"/>
              <a:t>«скрытый» </a:t>
            </a:r>
            <a:r>
              <a:rPr lang="ru-RU" sz="2000" dirty="0" smtClean="0"/>
              <a:t>(</a:t>
            </a:r>
            <a:r>
              <a:rPr lang="en-US" sz="2000" dirty="0" smtClean="0"/>
              <a:t>hidden) – </a:t>
            </a:r>
            <a:r>
              <a:rPr lang="ru-RU" sz="2000" dirty="0" smtClean="0"/>
              <a:t>файл не видим при обычном просмотре папок, для отображения файла необходимо изменить настройки отображения папок. </a:t>
            </a:r>
            <a:endParaRPr lang="en-US" sz="2000" dirty="0" smtClean="0"/>
          </a:p>
          <a:p>
            <a:pPr marL="3175" indent="-3175">
              <a:spcBef>
                <a:spcPts val="0"/>
              </a:spcBef>
              <a:buNone/>
            </a:pPr>
            <a:r>
              <a:rPr lang="ru-RU" sz="2000" b="1" dirty="0" smtClean="0"/>
              <a:t>«системный» </a:t>
            </a:r>
            <a:r>
              <a:rPr lang="ru-RU" sz="2000" dirty="0" smtClean="0"/>
              <a:t>(</a:t>
            </a:r>
            <a:r>
              <a:rPr lang="en-US" sz="2000" dirty="0" smtClean="0"/>
              <a:t>system) – </a:t>
            </a:r>
            <a:r>
              <a:rPr lang="ru-RU" sz="2000" dirty="0" smtClean="0"/>
              <a:t>файлы относятся к системным файлам ОС, которые нельзя изменять или удалять.</a:t>
            </a:r>
            <a:endParaRPr lang="en-US" sz="2000" dirty="0" smtClean="0"/>
          </a:p>
          <a:p>
            <a:pPr marL="3175" indent="-3175">
              <a:spcBef>
                <a:spcPts val="0"/>
              </a:spcBef>
              <a:buNone/>
            </a:pPr>
            <a:r>
              <a:rPr lang="ru-RU" sz="2000" b="1" dirty="0" smtClean="0"/>
              <a:t>«архивный» </a:t>
            </a:r>
            <a:r>
              <a:rPr lang="ru-RU" sz="2000" dirty="0" smtClean="0"/>
              <a:t>(</a:t>
            </a:r>
            <a:r>
              <a:rPr lang="en-US" sz="2000" dirty="0" smtClean="0"/>
              <a:t>archive</a:t>
            </a:r>
            <a:r>
              <a:rPr lang="ru-RU" sz="2000" dirty="0" smtClean="0"/>
              <a:t>)</a:t>
            </a:r>
            <a:r>
              <a:rPr lang="en-US" sz="2000" dirty="0" smtClean="0"/>
              <a:t> – </a:t>
            </a:r>
            <a:r>
              <a:rPr lang="ru-RU" sz="2000" dirty="0" smtClean="0"/>
              <a:t>атрибут указывает программам-архиваторам файлы, предназначенные для резервного копирования.</a:t>
            </a:r>
            <a:endParaRPr lang="en-US" sz="2000" dirty="0" smtClean="0"/>
          </a:p>
          <a:p>
            <a:pPr>
              <a:buNone/>
            </a:pPr>
            <a:r>
              <a:rPr lang="ru-RU" sz="2000" dirty="0" smtClean="0"/>
              <a:t>	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529122"/>
            <a:ext cx="7632848" cy="21202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274042"/>
          </a:xfrm>
        </p:spPr>
        <p:txBody>
          <a:bodyPr>
            <a:noAutofit/>
          </a:bodyPr>
          <a:lstStyle/>
          <a:p>
            <a:r>
              <a:rPr lang="ru-RU" sz="3200" dirty="0" smtClean="0"/>
              <a:t>Файл. Установка атрибутов файла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692696"/>
            <a:ext cx="8784976" cy="5832648"/>
          </a:xfrm>
        </p:spPr>
        <p:txBody>
          <a:bodyPr/>
          <a:lstStyle/>
          <a:p>
            <a:pPr marL="3175" indent="-3175">
              <a:buNone/>
            </a:pPr>
            <a:r>
              <a:rPr lang="ru-RU" sz="2000" dirty="0" smtClean="0"/>
              <a:t>	Для установки (снятия) атрибутов файла, необходимо щёлкнуть по нему правой кнопкой мыши для вызова контекстного меню. Далее выбрать пункт меню Свойства. В нижней части окна Свойства установите (снимите) атрибуты файла. Для установки (снятия) других атрибутов щёлкните по кнопке Дополнительно.</a:t>
            </a:r>
            <a:endParaRPr lang="en-US" sz="2000" dirty="0" smtClean="0"/>
          </a:p>
          <a:p>
            <a:pPr>
              <a:buNone/>
            </a:pPr>
            <a:r>
              <a:rPr lang="ru-RU" sz="2000" dirty="0" smtClean="0"/>
              <a:t>	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43608" y="2599296"/>
            <a:ext cx="3024336" cy="4070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583473"/>
            <a:ext cx="3027164" cy="408588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29752" y="2267580"/>
            <a:ext cx="1230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Windows 7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614558" y="2267580"/>
            <a:ext cx="1351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Windows XP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600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95536" y="4797152"/>
            <a:ext cx="8424936" cy="1656184"/>
          </a:xfrm>
          <a:prstGeom prst="rect">
            <a:avLst/>
          </a:prstGeom>
          <a:solidFill>
            <a:schemeClr val="bg2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274042"/>
          </a:xfrm>
        </p:spPr>
        <p:txBody>
          <a:bodyPr>
            <a:noAutofit/>
          </a:bodyPr>
          <a:lstStyle/>
          <a:p>
            <a:r>
              <a:rPr lang="ru-RU" sz="3200" dirty="0" smtClean="0"/>
              <a:t>Файл. Операции с файлами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692696"/>
            <a:ext cx="8784976" cy="58326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	В процессе работы на компьютере чаще всего приходится выполнять следующие операции с файлами: </a:t>
            </a:r>
            <a:br>
              <a:rPr lang="ru-RU" sz="2000" dirty="0" smtClean="0"/>
            </a:br>
            <a:r>
              <a:rPr lang="ru-RU" sz="2000" dirty="0" smtClean="0"/>
              <a:t>• </a:t>
            </a:r>
            <a:r>
              <a:rPr lang="ru-RU" sz="2000" b="1" dirty="0" smtClean="0"/>
              <a:t>копирование</a:t>
            </a:r>
            <a:r>
              <a:rPr lang="ru-RU" sz="2000" dirty="0" smtClean="0"/>
              <a:t> - при выполнении этой операции физически создаются новый файл и новая запись в файловой системе;</a:t>
            </a:r>
            <a:r>
              <a:rPr lang="ru-RU" sz="2000" u="sng" dirty="0" smtClean="0"/>
              <a:t/>
            </a:r>
            <a:br>
              <a:rPr lang="ru-RU" sz="2000" u="sng" dirty="0" smtClean="0"/>
            </a:br>
            <a:r>
              <a:rPr lang="ru-RU" sz="2000" b="1" dirty="0" smtClean="0"/>
              <a:t>• перемещение </a:t>
            </a:r>
            <a:r>
              <a:rPr lang="ru-RU" sz="2000" dirty="0" smtClean="0"/>
              <a:t>- при выполнении этой операции файл физически остается на диске на прежнем месте, но меняется его «адрес» в файловой системе;</a:t>
            </a:r>
            <a:r>
              <a:rPr lang="ru-RU" sz="2000" u="sng" dirty="0" smtClean="0"/>
              <a:t/>
            </a:r>
            <a:br>
              <a:rPr lang="ru-RU" sz="2000" u="sng" dirty="0" smtClean="0"/>
            </a:br>
            <a:r>
              <a:rPr lang="ru-RU" sz="2000" b="1" dirty="0" smtClean="0"/>
              <a:t>• удаление </a:t>
            </a:r>
            <a:r>
              <a:rPr lang="ru-RU" sz="2000" dirty="0" smtClean="0"/>
              <a:t>- физически файл остается на диске  (перемещается в папку Корзина), но запись о нём удаляется из файловой системы;</a:t>
            </a:r>
            <a:r>
              <a:rPr lang="ru-RU" sz="2000" u="sng" dirty="0" smtClean="0"/>
              <a:t/>
            </a:r>
            <a:br>
              <a:rPr lang="ru-RU" sz="2000" u="sng" dirty="0" smtClean="0"/>
            </a:br>
            <a:r>
              <a:rPr lang="ru-RU" sz="2000" dirty="0" smtClean="0"/>
              <a:t>• </a:t>
            </a:r>
            <a:r>
              <a:rPr lang="ru-RU" sz="2000" b="1" dirty="0" smtClean="0"/>
              <a:t>переименование</a:t>
            </a:r>
            <a:r>
              <a:rPr lang="ru-RU" sz="2000" dirty="0" smtClean="0"/>
              <a:t> - изменяется только имя файла в файловой системе, а сам файл остается неизменным;</a:t>
            </a:r>
            <a:r>
              <a:rPr lang="ru-RU" sz="2000" u="sng" dirty="0" smtClean="0"/>
              <a:t/>
            </a:r>
            <a:br>
              <a:rPr lang="ru-RU" sz="2000" u="sng" dirty="0" smtClean="0"/>
            </a:br>
            <a:r>
              <a:rPr lang="ru-RU" sz="2000" dirty="0" smtClean="0"/>
              <a:t>• </a:t>
            </a:r>
            <a:r>
              <a:rPr lang="ru-RU" sz="2000" b="1" dirty="0" smtClean="0"/>
              <a:t>создание</a:t>
            </a:r>
            <a:r>
              <a:rPr lang="ru-RU" sz="2000" dirty="0" smtClean="0"/>
              <a:t> - чаще всего файлы создаются программно: автоматически или при сохранении пользователем введенной в ту или иную программу информации, кроме того файл можно создать в выбранном каталоге.</a:t>
            </a:r>
          </a:p>
          <a:p>
            <a:pPr>
              <a:spcBef>
                <a:spcPts val="1200"/>
              </a:spcBef>
              <a:buNone/>
            </a:pPr>
            <a:r>
              <a:rPr lang="ru-RU" sz="2000" dirty="0" smtClean="0"/>
              <a:t>	Выполнять операции с файлами можно как непосредственно при помощи графического интерфейса операционной системы (контекстного меню), </a:t>
            </a:r>
            <a:br>
              <a:rPr lang="ru-RU" sz="2000" dirty="0" smtClean="0"/>
            </a:br>
            <a:r>
              <a:rPr lang="ru-RU" sz="2000" dirty="0" smtClean="0"/>
              <a:t>так и с помощью специализированных приложений – различных </a:t>
            </a:r>
            <a:r>
              <a:rPr lang="ru-RU" sz="2000" i="1" dirty="0" smtClean="0"/>
              <a:t>файловых менеджеров</a:t>
            </a:r>
            <a:r>
              <a:rPr lang="ru-RU" sz="2000" dirty="0" smtClean="0"/>
              <a:t>: приложения «Проводник», программ </a:t>
            </a:r>
            <a:r>
              <a:rPr lang="en-US" sz="2000" dirty="0" smtClean="0"/>
              <a:t>Total</a:t>
            </a:r>
            <a:r>
              <a:rPr lang="ru-RU" sz="2000" dirty="0" smtClean="0"/>
              <a:t> </a:t>
            </a:r>
            <a:r>
              <a:rPr lang="ru-RU" sz="2000" dirty="0" err="1" smtClean="0"/>
              <a:t>Commander</a:t>
            </a:r>
            <a:r>
              <a:rPr lang="ru-RU" sz="2000" dirty="0" smtClean="0"/>
              <a:t>, </a:t>
            </a:r>
            <a:r>
              <a:rPr lang="ru-RU" sz="2000" dirty="0" err="1" smtClean="0"/>
              <a:t>Far</a:t>
            </a:r>
            <a:r>
              <a:rPr lang="ru-RU" sz="2000" dirty="0" smtClean="0"/>
              <a:t>, </a:t>
            </a:r>
            <a:r>
              <a:rPr lang="ru-RU" sz="2000" dirty="0" err="1" smtClean="0"/>
              <a:t>Windows</a:t>
            </a:r>
            <a:r>
              <a:rPr lang="ru-RU" sz="2000" dirty="0" smtClean="0"/>
              <a:t> </a:t>
            </a:r>
            <a:r>
              <a:rPr lang="ru-RU" sz="2000" dirty="0" err="1" smtClean="0"/>
              <a:t>Commander</a:t>
            </a:r>
            <a:r>
              <a:rPr lang="ru-RU" sz="2000" dirty="0" smtClean="0"/>
              <a:t> и многих других. </a:t>
            </a:r>
            <a:endParaRPr lang="ru-RU" sz="20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274042"/>
          </a:xfrm>
        </p:spPr>
        <p:txBody>
          <a:bodyPr>
            <a:noAutofit/>
          </a:bodyPr>
          <a:lstStyle/>
          <a:p>
            <a:r>
              <a:rPr lang="ru-RU" sz="3200" dirty="0" smtClean="0"/>
              <a:t>Файл. Поиск-сортировка файлов. Маска.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7504" y="692696"/>
            <a:ext cx="8856984" cy="59766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	В процессе работы на компьютере часто необходимо найти (выделить) группу однотипных файлов (для копирования, перемещения, удаления, преобразования и .т.п.). При </a:t>
            </a:r>
            <a:r>
              <a:rPr lang="ru-RU" sz="2000" dirty="0"/>
              <a:t>поиске </a:t>
            </a:r>
            <a:r>
              <a:rPr lang="ru-RU" sz="2000" dirty="0" smtClean="0"/>
              <a:t>(выделении) файлов </a:t>
            </a:r>
            <a:r>
              <a:rPr lang="ru-RU" sz="2000" dirty="0"/>
              <a:t>можно </a:t>
            </a:r>
            <a:r>
              <a:rPr lang="ru-RU" sz="2000" dirty="0" smtClean="0"/>
              <a:t>воспользоваться </a:t>
            </a:r>
            <a:r>
              <a:rPr lang="ru-RU" sz="2000" b="1" dirty="0"/>
              <a:t>масками имен</a:t>
            </a:r>
            <a:r>
              <a:rPr lang="ru-RU" sz="2000" dirty="0"/>
              <a:t>, или </a:t>
            </a:r>
            <a:r>
              <a:rPr lang="ru-RU" sz="2000" b="1" dirty="0"/>
              <a:t>подстановочными символами</a:t>
            </a:r>
            <a:r>
              <a:rPr lang="ru-RU" sz="2000" dirty="0"/>
              <a:t>.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Поиск </a:t>
            </a:r>
            <a:r>
              <a:rPr lang="ru-RU" sz="2000" dirty="0"/>
              <a:t>с использованием маски удобен также в том случае, если вы не помните точно имя файла, который надо найти. </a:t>
            </a:r>
            <a:endParaRPr lang="ru-RU" sz="2000" dirty="0" smtClean="0"/>
          </a:p>
          <a:p>
            <a:pPr>
              <a:buNone/>
            </a:pPr>
            <a:r>
              <a:rPr lang="ru-RU" sz="2000" dirty="0"/>
              <a:t>	</a:t>
            </a:r>
            <a:r>
              <a:rPr lang="ru-RU" sz="2000" dirty="0" smtClean="0"/>
              <a:t>В масках, кроме «обычных» символов можно использовать символ </a:t>
            </a:r>
            <a:r>
              <a:rPr lang="ru-RU" sz="2000" dirty="0"/>
              <a:t>«</a:t>
            </a:r>
            <a:r>
              <a:rPr lang="ru-RU" sz="2000" b="1" dirty="0"/>
              <a:t>?</a:t>
            </a:r>
            <a:r>
              <a:rPr lang="ru-RU" sz="2000" dirty="0"/>
              <a:t>» </a:t>
            </a:r>
            <a:r>
              <a:rPr lang="ru-RU" sz="2000" dirty="0" smtClean="0"/>
              <a:t>(означает </a:t>
            </a:r>
            <a:r>
              <a:rPr lang="ru-RU" sz="2000" dirty="0"/>
              <a:t>один любой </a:t>
            </a:r>
            <a:r>
              <a:rPr lang="ru-RU" sz="2000" dirty="0" smtClean="0"/>
              <a:t>символ) и </a:t>
            </a:r>
            <a:r>
              <a:rPr lang="ru-RU" sz="2000" dirty="0"/>
              <a:t>символ «</a:t>
            </a:r>
            <a:r>
              <a:rPr lang="ru-RU" sz="2000" b="1" dirty="0"/>
              <a:t>*</a:t>
            </a:r>
            <a:r>
              <a:rPr lang="ru-RU" sz="2000" dirty="0"/>
              <a:t>» </a:t>
            </a:r>
            <a:r>
              <a:rPr lang="ru-RU" sz="2000" dirty="0" smtClean="0"/>
              <a:t>(означает любое </a:t>
            </a:r>
            <a:r>
              <a:rPr lang="ru-RU" sz="2000" dirty="0"/>
              <a:t>количество или отсутствие любых </a:t>
            </a:r>
            <a:r>
              <a:rPr lang="ru-RU" sz="2000" dirty="0" smtClean="0"/>
              <a:t>символов). </a:t>
            </a:r>
            <a:br>
              <a:rPr lang="ru-RU" sz="2000" dirty="0" smtClean="0"/>
            </a:br>
            <a:r>
              <a:rPr lang="ru-RU" sz="2000" dirty="0" smtClean="0"/>
              <a:t>Следовательно </a:t>
            </a:r>
            <a:r>
              <a:rPr lang="ru-RU" sz="2000" dirty="0"/>
              <a:t>для поиска всех документов с расширением </a:t>
            </a:r>
            <a:r>
              <a:rPr lang="ru-RU" sz="2000" b="1" dirty="0"/>
              <a:t>.</a:t>
            </a:r>
            <a:r>
              <a:rPr lang="ru-RU" sz="2000" b="1" dirty="0" err="1"/>
              <a:t>doc</a:t>
            </a:r>
            <a:r>
              <a:rPr lang="ru-RU" sz="2000" b="1" dirty="0"/>
              <a:t> </a:t>
            </a:r>
            <a:r>
              <a:rPr lang="ru-RU" sz="2000" dirty="0"/>
              <a:t>можно указать в строке для поиска следующую комбинацию: </a:t>
            </a:r>
            <a:r>
              <a:rPr lang="ru-RU" sz="2000" b="1" dirty="0"/>
              <a:t>*.</a:t>
            </a:r>
            <a:r>
              <a:rPr lang="ru-RU" sz="2000" b="1" dirty="0" err="1" smtClean="0"/>
              <a:t>doc</a:t>
            </a:r>
            <a:r>
              <a:rPr lang="ru-RU" sz="2000" dirty="0" smtClean="0"/>
              <a:t>.</a:t>
            </a:r>
          </a:p>
          <a:p>
            <a:pPr>
              <a:buNone/>
            </a:pPr>
            <a:r>
              <a:rPr lang="ru-RU" sz="2000" dirty="0"/>
              <a:t>	</a:t>
            </a:r>
            <a:r>
              <a:rPr lang="ru-RU" sz="2000" dirty="0" smtClean="0"/>
              <a:t>Маска </a:t>
            </a:r>
            <a:r>
              <a:rPr lang="ru-RU" sz="2000" b="1" dirty="0" smtClean="0"/>
              <a:t>???</a:t>
            </a:r>
            <a:r>
              <a:rPr lang="en-US" sz="2000" b="1" dirty="0" smtClean="0"/>
              <a:t>.jpg </a:t>
            </a:r>
            <a:r>
              <a:rPr lang="en-US" sz="2000" dirty="0" smtClean="0"/>
              <a:t>–</a:t>
            </a:r>
            <a:r>
              <a:rPr lang="ru-RU" sz="2000" dirty="0" smtClean="0"/>
              <a:t> означает, что в имени графического файла используется три любых символа. В результате поиска по такой маске будут выделены все графические файлы</a:t>
            </a:r>
            <a:r>
              <a:rPr lang="en-US" sz="2000" dirty="0" smtClean="0"/>
              <a:t> </a:t>
            </a:r>
            <a:r>
              <a:rPr lang="ru-RU" sz="2000" dirty="0" smtClean="0"/>
              <a:t>типа </a:t>
            </a:r>
            <a:r>
              <a:rPr lang="en-US" sz="2000" dirty="0" smtClean="0"/>
              <a:t>jpg</a:t>
            </a:r>
            <a:r>
              <a:rPr lang="ru-RU" sz="2000" dirty="0" smtClean="0"/>
              <a:t> с именем из трёх любых символов.</a:t>
            </a:r>
          </a:p>
          <a:p>
            <a:pPr>
              <a:buNone/>
            </a:pPr>
            <a:endParaRPr lang="ru-RU" sz="2000" dirty="0"/>
          </a:p>
          <a:p>
            <a:pPr>
              <a:buNone/>
            </a:pPr>
            <a:r>
              <a:rPr lang="ru-RU" sz="2000" dirty="0" smtClean="0"/>
              <a:t>	Для поиска </a:t>
            </a:r>
            <a:r>
              <a:rPr lang="ru-RU" sz="2000" dirty="0"/>
              <a:t>файлов по заданному параметру (имени, типу, размеру, дате создания файла и т.п</a:t>
            </a:r>
            <a:r>
              <a:rPr lang="ru-RU" sz="2000" dirty="0" smtClean="0"/>
              <a:t>.) можно также применить сортировку файлов (по возрастанию-убыванию) в любом файловом менеджере.</a:t>
            </a:r>
          </a:p>
          <a:p>
            <a:pPr>
              <a:buNone/>
            </a:pP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5399505"/>
            <a:ext cx="8496944" cy="4571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47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274042"/>
          </a:xfrm>
        </p:spPr>
        <p:txBody>
          <a:bodyPr>
            <a:noAutofit/>
          </a:bodyPr>
          <a:lstStyle/>
          <a:p>
            <a:r>
              <a:rPr lang="ru-RU" sz="3200" dirty="0" smtClean="0"/>
              <a:t>Файл. Поиск-сортировка файлов.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7504" y="692696"/>
            <a:ext cx="8856984" cy="59766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	Для поиска </a:t>
            </a:r>
            <a:r>
              <a:rPr lang="ru-RU" sz="2000" dirty="0"/>
              <a:t>файлов по заданному параметру (имени, типу, размеру, дате создания файла и т.п</a:t>
            </a:r>
            <a:r>
              <a:rPr lang="ru-RU" sz="2000" dirty="0" smtClean="0"/>
              <a:t>.) можно также применить сортировку файлов (по возрастанию-убыванию) в любом файловом менеджере в режиме Таблица.</a:t>
            </a:r>
          </a:p>
          <a:p>
            <a:pPr>
              <a:buNone/>
            </a:pPr>
            <a:endParaRPr lang="ru-RU" sz="20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2636912"/>
            <a:ext cx="4315029" cy="36332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471" y="2630397"/>
            <a:ext cx="4271327" cy="34003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TextBox 4"/>
          <p:cNvSpPr txBox="1"/>
          <p:nvPr/>
        </p:nvSpPr>
        <p:spPr>
          <a:xfrm>
            <a:off x="231162" y="1988840"/>
            <a:ext cx="3889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Сортировка по дате (по возрастанию)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836402" y="1971365"/>
            <a:ext cx="4015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Сортировка по размеру (по убыванию)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090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ругая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625</TotalTime>
  <Words>882</Words>
  <Application>Microsoft Office PowerPoint</Application>
  <PresentationFormat>Экран (4:3)</PresentationFormat>
  <Paragraphs>232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Calibri</vt:lpstr>
      <vt:lpstr>Comic Sans MS</vt:lpstr>
      <vt:lpstr>Wingdings</vt:lpstr>
      <vt:lpstr>Wingdings 2</vt:lpstr>
      <vt:lpstr>Справедливость</vt:lpstr>
      <vt:lpstr>Файл и файловые системы</vt:lpstr>
      <vt:lpstr>Файл и файловая система</vt:lpstr>
      <vt:lpstr>Презентация PowerPoint</vt:lpstr>
      <vt:lpstr>Файл. Имя и расширение (тип) файла</vt:lpstr>
      <vt:lpstr>Файл. Каталоги, атрибуты файла</vt:lpstr>
      <vt:lpstr>Файл. Установка атрибутов файла</vt:lpstr>
      <vt:lpstr>Файл. Операции с файлами</vt:lpstr>
      <vt:lpstr>Файл. Поиск-сортировка файлов. Маска.</vt:lpstr>
      <vt:lpstr>Файл. Поиск-сортировка файлов. </vt:lpstr>
      <vt:lpstr>Файловая система</vt:lpstr>
      <vt:lpstr>Файловая система. Кластеры</vt:lpstr>
      <vt:lpstr>Файловая система. Кластеры</vt:lpstr>
      <vt:lpstr>Файловая система. Кластеры</vt:lpstr>
      <vt:lpstr>Файловая система. FAT-16, FAT-32.</vt:lpstr>
      <vt:lpstr>Файловая система. FAT-16, FAT-32.</vt:lpstr>
      <vt:lpstr>Файловая система. FAT-16.</vt:lpstr>
      <vt:lpstr>Файловая система. FAT-32.</vt:lpstr>
      <vt:lpstr>Файловая система. NTFS.</vt:lpstr>
      <vt:lpstr>Презентация PowerPoint</vt:lpstr>
      <vt:lpstr>Презентация PowerPoint</vt:lpstr>
      <vt:lpstr>Файловая система. Подготовка жёсткого диска к работе.</vt:lpstr>
      <vt:lpstr>Презентация PowerPoint</vt:lpstr>
      <vt:lpstr>Файловая система. Иерархическая.</vt:lpstr>
      <vt:lpstr>Файловая система. Иерархическая.</vt:lpstr>
      <vt:lpstr>Файловая система. Иерархическая.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Саша</dc:creator>
  <cp:lastModifiedBy>Alexander Plotnikov</cp:lastModifiedBy>
  <cp:revision>54</cp:revision>
  <dcterms:created xsi:type="dcterms:W3CDTF">2011-09-17T06:27:35Z</dcterms:created>
  <dcterms:modified xsi:type="dcterms:W3CDTF">2020-09-24T05:36:16Z</dcterms:modified>
</cp:coreProperties>
</file>