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775416-5A17-4423-86B6-870E5163EC9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A3B6F4-F756-4C01-A916-F078624EA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1340768"/>
            <a:ext cx="7772400" cy="146208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8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ИНФОРМАЦИЯ И</a:t>
            </a:r>
            <a:r>
              <a:rPr kumimoji="0" lang="ru-RU" sz="6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ЕЕ СВОЙСТВА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20650" y="2033588"/>
            <a:ext cx="8901113" cy="405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Arial" charset="0"/>
              </a:rPr>
              <a:t>     Общение людей, т. е. передача информации от человека к человеку, происходит через речь или письмо, иначе говоря, через передачу звуков или в знаковой форме.</a:t>
            </a:r>
          </a:p>
          <a:p>
            <a:pPr algn="just"/>
            <a:endParaRPr lang="ru-RU" sz="1000">
              <a:latin typeface="Arial" charset="0"/>
            </a:endParaRPr>
          </a:p>
          <a:p>
            <a:pPr algn="just"/>
            <a:r>
              <a:rPr lang="ru-RU" sz="2000">
                <a:latin typeface="Arial" charset="0"/>
              </a:rPr>
              <a:t>      Знаковую форму общения называют </a:t>
            </a:r>
            <a:r>
              <a:rPr lang="ru-RU" sz="2000" i="1" u="sng">
                <a:solidFill>
                  <a:schemeClr val="tx2"/>
                </a:solidFill>
                <a:latin typeface="Arial" charset="0"/>
              </a:rPr>
              <a:t>языком общения</a:t>
            </a:r>
            <a:r>
              <a:rPr lang="ru-RU" sz="2000">
                <a:latin typeface="Arial" charset="0"/>
              </a:rPr>
              <a:t>. Языки общения делятся на естественные и искусственные.</a:t>
            </a:r>
          </a:p>
          <a:p>
            <a:pPr algn="just"/>
            <a:endParaRPr lang="ru-RU" sz="1000">
              <a:latin typeface="Arial" charset="0"/>
            </a:endParaRPr>
          </a:p>
          <a:p>
            <a:pPr algn="just"/>
            <a:r>
              <a:rPr lang="ru-RU" sz="2000">
                <a:latin typeface="Arial" charset="0"/>
              </a:rPr>
              <a:t>      К </a:t>
            </a:r>
            <a:r>
              <a:rPr lang="ru-RU" sz="2000" b="1" i="1">
                <a:solidFill>
                  <a:schemeClr val="tx2"/>
                </a:solidFill>
                <a:latin typeface="Arial" charset="0"/>
              </a:rPr>
              <a:t>естественным языкам</a:t>
            </a:r>
            <a:r>
              <a:rPr lang="ru-RU" sz="2000">
                <a:latin typeface="Arial" charset="0"/>
              </a:rPr>
              <a:t> относятся: русский, казахский, английский и т. д., они имеют устную и письменную форму.</a:t>
            </a:r>
          </a:p>
          <a:p>
            <a:pPr algn="just"/>
            <a:endParaRPr lang="ru-RU" sz="1000">
              <a:latin typeface="Arial" charset="0"/>
            </a:endParaRPr>
          </a:p>
          <a:p>
            <a:pPr algn="just"/>
            <a:r>
              <a:rPr lang="ru-RU" sz="2000">
                <a:latin typeface="Arial" charset="0"/>
              </a:rPr>
              <a:t>     К </a:t>
            </a:r>
            <a:r>
              <a:rPr lang="ru-RU" sz="2000" b="1" i="1">
                <a:solidFill>
                  <a:schemeClr val="tx2"/>
                </a:solidFill>
                <a:latin typeface="Arial" charset="0"/>
              </a:rPr>
              <a:t>искусственным языкам</a:t>
            </a:r>
            <a:r>
              <a:rPr lang="ru-RU" sz="2000">
                <a:latin typeface="Arial" charset="0"/>
              </a:rPr>
              <a:t>, а они еще носят характер формальных, относятся язык математики, физики, музыки, языки программирования.</a:t>
            </a:r>
          </a:p>
          <a:p>
            <a:pPr algn="just"/>
            <a:endParaRPr lang="ru-RU" sz="1000">
              <a:latin typeface="Arial" charset="0"/>
            </a:endParaRPr>
          </a:p>
          <a:p>
            <a:pPr algn="just"/>
            <a:r>
              <a:rPr lang="ru-RU" sz="2000">
                <a:latin typeface="Arial" charset="0"/>
              </a:rPr>
              <a:t>     Каждый язык имеет свой </a:t>
            </a:r>
            <a:r>
              <a:rPr lang="ru-RU" sz="2000" b="1" i="1">
                <a:solidFill>
                  <a:schemeClr val="tx2"/>
                </a:solidFill>
                <a:latin typeface="Arial" charset="0"/>
              </a:rPr>
              <a:t>алфавит</a:t>
            </a:r>
            <a:r>
              <a:rPr lang="ru-RU" sz="2000">
                <a:latin typeface="Arial" charset="0"/>
              </a:rPr>
              <a:t>, т. е. набор символов, которыми представлены знаки этого языка.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899592" y="260648"/>
            <a:ext cx="7793037" cy="113188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332656"/>
            <a:ext cx="8496944" cy="1295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ИНФОРМАЦИОННЫЕ ПРОЦЕССЫ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3663" y="2041525"/>
            <a:ext cx="8964612" cy="4108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Arial" charset="0"/>
              </a:rPr>
              <a:t>      Выясняя, что такое информация, мы отметили, что человек </a:t>
            </a:r>
            <a:r>
              <a:rPr lang="ru-RU" sz="2400" i="1">
                <a:solidFill>
                  <a:schemeClr val="tx2"/>
                </a:solidFill>
                <a:latin typeface="Arial" charset="0"/>
              </a:rPr>
              <a:t>обрабатывает</a:t>
            </a:r>
            <a:r>
              <a:rPr lang="ru-RU" sz="2400">
                <a:latin typeface="Arial" charset="0"/>
              </a:rPr>
              <a:t>, </a:t>
            </a:r>
            <a:r>
              <a:rPr lang="ru-RU" sz="2400" i="1">
                <a:solidFill>
                  <a:schemeClr val="tx2"/>
                </a:solidFill>
                <a:latin typeface="Arial" charset="0"/>
              </a:rPr>
              <a:t>хранит</a:t>
            </a:r>
            <a:r>
              <a:rPr lang="ru-RU" sz="2400">
                <a:latin typeface="Arial" charset="0"/>
              </a:rPr>
              <a:t> и  </a:t>
            </a:r>
            <a:r>
              <a:rPr lang="ru-RU" sz="2400" i="1">
                <a:solidFill>
                  <a:schemeClr val="tx2"/>
                </a:solidFill>
                <a:latin typeface="Arial" charset="0"/>
              </a:rPr>
              <a:t>передает</a:t>
            </a:r>
            <a:r>
              <a:rPr lang="ru-RU" sz="2400">
                <a:latin typeface="Arial" charset="0"/>
              </a:rPr>
              <a:t> информацию. При этом человек совершает определенные действия, которые называются  </a:t>
            </a:r>
            <a:r>
              <a:rPr lang="ru-RU" sz="24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информационными процессами</a:t>
            </a:r>
            <a:r>
              <a:rPr lang="ru-RU" sz="2400">
                <a:latin typeface="Arial" charset="0"/>
              </a:rPr>
              <a:t>.</a:t>
            </a:r>
          </a:p>
          <a:p>
            <a:pPr algn="just"/>
            <a:endParaRPr lang="ru-RU" sz="2400">
              <a:latin typeface="Arial" charset="0"/>
            </a:endParaRPr>
          </a:p>
          <a:p>
            <a:pPr algn="just"/>
            <a:r>
              <a:rPr lang="ru-RU" sz="2400">
                <a:latin typeface="Arial" charset="0"/>
              </a:rPr>
              <a:t>     Для хранения информации всегда используются внешние носители: пергамент, папирус, бумага, фотопленка, кассеты, диски и т. д.</a:t>
            </a:r>
          </a:p>
          <a:p>
            <a:pPr algn="just"/>
            <a:endParaRPr lang="ru-RU" sz="2400">
              <a:latin typeface="Arial" charset="0"/>
            </a:endParaRPr>
          </a:p>
          <a:p>
            <a:pPr algn="just"/>
            <a:r>
              <a:rPr lang="ru-RU" sz="2400">
                <a:latin typeface="Arial" charset="0"/>
              </a:rPr>
              <a:t>     Также необходимо помнить, что информация содержится внутри любого живого существа – в генах.</a:t>
            </a:r>
            <a:endParaRPr lang="ru-RU" sz="2400" i="1" u="sng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25475" y="2060575"/>
            <a:ext cx="7920038" cy="4105275"/>
            <a:chOff x="340" y="1298"/>
            <a:chExt cx="4989" cy="2586"/>
          </a:xfrm>
        </p:grpSpPr>
        <p:sp>
          <p:nvSpPr>
            <p:cNvPr id="5" name="Line 17"/>
            <p:cNvSpPr>
              <a:spLocks noChangeShapeType="1"/>
            </p:cNvSpPr>
            <p:nvPr/>
          </p:nvSpPr>
          <p:spPr bwMode="auto">
            <a:xfrm flipH="1">
              <a:off x="1947" y="1474"/>
              <a:ext cx="1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H="1">
              <a:off x="3469" y="1480"/>
              <a:ext cx="1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19"/>
            <p:cNvSpPr>
              <a:spLocks noChangeShapeType="1"/>
            </p:cNvSpPr>
            <p:nvPr/>
          </p:nvSpPr>
          <p:spPr bwMode="auto">
            <a:xfrm>
              <a:off x="1947" y="1468"/>
              <a:ext cx="0" cy="17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20"/>
            <p:cNvSpPr>
              <a:spLocks noChangeShapeType="1"/>
            </p:cNvSpPr>
            <p:nvPr/>
          </p:nvSpPr>
          <p:spPr bwMode="auto">
            <a:xfrm>
              <a:off x="3638" y="1473"/>
              <a:ext cx="0" cy="17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21"/>
            <p:cNvSpPr>
              <a:spLocks noChangeShapeType="1"/>
            </p:cNvSpPr>
            <p:nvPr/>
          </p:nvSpPr>
          <p:spPr bwMode="auto">
            <a:xfrm>
              <a:off x="2791" y="1667"/>
              <a:ext cx="0" cy="2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22"/>
            <p:cNvSpPr>
              <a:spLocks noChangeShapeType="1"/>
            </p:cNvSpPr>
            <p:nvPr/>
          </p:nvSpPr>
          <p:spPr bwMode="auto">
            <a:xfrm>
              <a:off x="1693" y="1921"/>
              <a:ext cx="2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23"/>
            <p:cNvSpPr>
              <a:spLocks noChangeShapeType="1"/>
            </p:cNvSpPr>
            <p:nvPr/>
          </p:nvSpPr>
          <p:spPr bwMode="auto">
            <a:xfrm>
              <a:off x="1693" y="2706"/>
              <a:ext cx="2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>
              <a:off x="3638" y="2706"/>
              <a:ext cx="2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5"/>
            <p:cNvSpPr>
              <a:spLocks noChangeShapeType="1"/>
            </p:cNvSpPr>
            <p:nvPr/>
          </p:nvSpPr>
          <p:spPr bwMode="auto">
            <a:xfrm>
              <a:off x="3638" y="1921"/>
              <a:ext cx="2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AutoShape 3"/>
            <p:cNvSpPr>
              <a:spLocks noChangeArrowheads="1"/>
            </p:cNvSpPr>
            <p:nvPr/>
          </p:nvSpPr>
          <p:spPr bwMode="auto">
            <a:xfrm>
              <a:off x="2118" y="1298"/>
              <a:ext cx="1353" cy="368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>
                  <a:latin typeface="Arial" charset="0"/>
                </a:rPr>
                <a:t>ИНФОРМАЦИОННЫЕ ПРОЦЕССЫ</a:t>
              </a:r>
              <a:endParaRPr lang="ru-RU">
                <a:latin typeface="Arial" charset="0"/>
              </a:endParaRPr>
            </a:p>
          </p:txBody>
        </p: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340" y="1450"/>
              <a:ext cx="1353" cy="864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 dirty="0">
                  <a:latin typeface="Arial" charset="0"/>
                </a:rPr>
                <a:t>поиск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 dirty="0">
                  <a:latin typeface="Arial" charset="0"/>
                </a:rPr>
                <a:t>совокупность операций, мероприятий и процедур с целью нахождения нужной информации в фонде данных</a:t>
              </a:r>
              <a:endParaRPr lang="ru-RU" dirty="0">
                <a:latin typeface="Arial" charset="0"/>
              </a:endParaRPr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3891" y="1450"/>
              <a:ext cx="1432" cy="785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сбор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совокупность мероприятий, операций и процедур, целью которых является получение информации</a:t>
              </a:r>
              <a:endParaRPr lang="ru-RU">
                <a:latin typeface="Arial" charset="0"/>
              </a:endParaRP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340" y="2392"/>
              <a:ext cx="1353" cy="785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хранение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действия с целью защиты найденной информации от потери, повреждения, разрушения</a:t>
              </a:r>
              <a:endParaRPr lang="ru-RU">
                <a:latin typeface="Arial" charset="0"/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891" y="2320"/>
              <a:ext cx="1432" cy="851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представление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совокупность мероприятий, операций и процедур, целью которых является получение информации</a:t>
              </a:r>
              <a:endParaRPr lang="ru-RU">
                <a:latin typeface="Arial" charset="0"/>
              </a:endParaRPr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2084" y="1921"/>
              <a:ext cx="1437" cy="1178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передача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процесс перемещения данных от одного пункта (источника) к другому (приемника)</a:t>
              </a:r>
            </a:p>
            <a:p>
              <a:pPr algn="ctr">
                <a:spcBef>
                  <a:spcPts val="600"/>
                </a:spcBef>
              </a:pPr>
              <a:endParaRPr lang="ru-RU" sz="1200">
                <a:latin typeface="Arial" charset="0"/>
              </a:endParaRPr>
            </a:p>
            <a:p>
              <a:pPr algn="ctr">
                <a:spcBef>
                  <a:spcPts val="600"/>
                </a:spcBef>
              </a:pPr>
              <a:endParaRPr lang="ru-RU" sz="1200">
                <a:latin typeface="Arial" charset="0"/>
              </a:endParaRPr>
            </a:p>
            <a:p>
              <a:pPr algn="ctr"/>
              <a:endParaRPr lang="ru-RU">
                <a:latin typeface="Arial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2027" y="2743"/>
              <a:ext cx="592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100">
                  <a:latin typeface="Arial" charset="0"/>
                </a:rPr>
                <a:t>источник</a:t>
              </a:r>
              <a:endParaRPr lang="ru-RU">
                <a:latin typeface="Arial" charset="0"/>
              </a:endParaRPr>
            </a:p>
          </p:txBody>
        </p:sp>
        <p:sp>
          <p:nvSpPr>
            <p:cNvPr id="21" name="Text Box 11"/>
            <p:cNvSpPr txBox="1">
              <a:spLocks noChangeArrowheads="1"/>
            </p:cNvSpPr>
            <p:nvPr/>
          </p:nvSpPr>
          <p:spPr bwMode="auto">
            <a:xfrm>
              <a:off x="2779" y="2706"/>
              <a:ext cx="846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100">
                  <a:latin typeface="Arial" charset="0"/>
                </a:rPr>
                <a:t>приемник</a:t>
              </a:r>
            </a:p>
            <a:p>
              <a:pPr algn="ctr"/>
              <a:r>
                <a:rPr lang="ru-RU" sz="1100">
                  <a:latin typeface="Arial" charset="0"/>
                </a:rPr>
                <a:t>(потребитель)</a:t>
              </a:r>
              <a:endParaRPr lang="ru-RU">
                <a:latin typeface="Arial" charset="0"/>
              </a:endParaRPr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2591" y="2822"/>
              <a:ext cx="2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 flipH="1">
              <a:off x="2572" y="2876"/>
              <a:ext cx="2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2469" y="2840"/>
              <a:ext cx="507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100">
                  <a:latin typeface="Arial" charset="0"/>
                </a:rPr>
                <a:t>канал</a:t>
              </a:r>
              <a:endParaRPr lang="ru-RU">
                <a:latin typeface="Arial" charset="0"/>
              </a:endParaRP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340" y="3262"/>
              <a:ext cx="2029" cy="622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обработка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совокупность целенаправленных действий с полученной информацией для получения новой информации</a:t>
              </a:r>
              <a:endParaRPr lang="ru-RU">
                <a:latin typeface="Arial" charset="0"/>
              </a:endParaRP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2454" y="3256"/>
              <a:ext cx="2875" cy="622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защита информации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действия с целью предотвращения несанкционированного доступа к информации, искажения информации или причинения вреда интересам владельца информации</a:t>
              </a:r>
              <a:endParaRPr lang="ru-RU">
                <a:latin typeface="Arial" charset="0"/>
              </a:endParaRPr>
            </a:p>
          </p:txBody>
        </p:sp>
      </p:grp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179512" y="332656"/>
            <a:ext cx="8496944" cy="1295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ИНФОРМАЦИОННЫЕ ПРОЦЕССЫ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332656"/>
            <a:ext cx="8496944" cy="1295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ИНФОРМАЦИОННЫЕ ПРОЦЕССЫ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7950" y="1944688"/>
            <a:ext cx="8893175" cy="4416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dirty="0">
                <a:latin typeface="Arial" charset="0"/>
              </a:rPr>
              <a:t>     </a:t>
            </a:r>
            <a:r>
              <a:rPr lang="ru-RU" sz="2200" dirty="0">
                <a:latin typeface="Arial" charset="0"/>
              </a:rPr>
              <a:t>Передача информации – это двусторонний процесс, где всегда присутствуют источник и приемник.</a:t>
            </a:r>
          </a:p>
          <a:p>
            <a:pPr algn="just"/>
            <a:endParaRPr lang="ru-RU" sz="1000" i="1" u="sng" dirty="0">
              <a:latin typeface="Arial" charset="0"/>
            </a:endParaRPr>
          </a:p>
          <a:p>
            <a:pPr algn="just"/>
            <a:r>
              <a:rPr lang="ru-RU" sz="22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Источник информации</a:t>
            </a:r>
            <a:r>
              <a:rPr lang="ru-RU" sz="2200" dirty="0">
                <a:latin typeface="Arial" charset="0"/>
              </a:rPr>
              <a:t> – тот, кто сообщает информацию.</a:t>
            </a:r>
            <a:endParaRPr lang="ru-RU" sz="2200" i="1" u="sng" dirty="0">
              <a:latin typeface="Arial" charset="0"/>
            </a:endParaRPr>
          </a:p>
          <a:p>
            <a:pPr algn="just"/>
            <a:endParaRPr lang="ru-RU" sz="1000" i="1" u="sng" dirty="0">
              <a:latin typeface="Arial" charset="0"/>
            </a:endParaRPr>
          </a:p>
          <a:p>
            <a:pPr algn="just"/>
            <a:r>
              <a:rPr lang="ru-RU" sz="22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Приемник информации</a:t>
            </a:r>
            <a:r>
              <a:rPr lang="ru-RU" sz="2200" dirty="0">
                <a:latin typeface="Arial" charset="0"/>
              </a:rPr>
              <a:t> – тот, кто получает информацию.</a:t>
            </a:r>
          </a:p>
          <a:p>
            <a:pPr algn="just"/>
            <a:endParaRPr lang="ru-RU" sz="1000" i="1" u="sng" dirty="0">
              <a:latin typeface="Arial" charset="0"/>
            </a:endParaRPr>
          </a:p>
          <a:p>
            <a:pPr algn="just"/>
            <a:r>
              <a:rPr lang="ru-RU" sz="22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Носителем информации</a:t>
            </a:r>
            <a:r>
              <a:rPr lang="ru-RU" sz="2200" dirty="0">
                <a:latin typeface="Arial" charset="0"/>
              </a:rPr>
              <a:t> может быть классная доска, журнал, частицы воздуха, радиоволны, бумага, дерево, металл, камень, дискета, фотография, ген и т. д.</a:t>
            </a:r>
          </a:p>
          <a:p>
            <a:pPr algn="just"/>
            <a:endParaRPr lang="ru-RU" sz="1000" i="1" u="sng" dirty="0">
              <a:latin typeface="Arial" charset="0"/>
            </a:endParaRPr>
          </a:p>
          <a:p>
            <a:pPr algn="just"/>
            <a:r>
              <a:rPr lang="ru-RU" sz="22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Каналом передачи</a:t>
            </a:r>
            <a:r>
              <a:rPr lang="ru-RU" sz="2200" dirty="0">
                <a:latin typeface="Arial" charset="0"/>
              </a:rPr>
              <a:t> между приемником и источником может быть как телекоммуникационный канал (телевиденье, радио, компьютерные сети и т. д.), так и воздух, переносящий звуковые волны.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332656"/>
            <a:ext cx="8496944" cy="1295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ИНФОРМАЦИОННЫЕ ПРОЦЕССЫ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827088" y="2636838"/>
            <a:ext cx="7464425" cy="2808287"/>
            <a:chOff x="521" y="1661"/>
            <a:chExt cx="4702" cy="1769"/>
          </a:xfrm>
        </p:grpSpPr>
        <p:sp>
          <p:nvSpPr>
            <p:cNvPr id="4" name="Line 18"/>
            <p:cNvSpPr>
              <a:spLocks noChangeShapeType="1"/>
            </p:cNvSpPr>
            <p:nvPr/>
          </p:nvSpPr>
          <p:spPr bwMode="auto">
            <a:xfrm>
              <a:off x="1603" y="1949"/>
              <a:ext cx="0" cy="7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19"/>
            <p:cNvSpPr>
              <a:spLocks noChangeShapeType="1"/>
            </p:cNvSpPr>
            <p:nvPr/>
          </p:nvSpPr>
          <p:spPr bwMode="auto">
            <a:xfrm flipH="1">
              <a:off x="1480" y="2722"/>
              <a:ext cx="1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20"/>
            <p:cNvSpPr>
              <a:spLocks noChangeShapeType="1"/>
            </p:cNvSpPr>
            <p:nvPr/>
          </p:nvSpPr>
          <p:spPr bwMode="auto">
            <a:xfrm flipH="1">
              <a:off x="1480" y="2260"/>
              <a:ext cx="1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21"/>
            <p:cNvSpPr>
              <a:spLocks noChangeShapeType="1"/>
            </p:cNvSpPr>
            <p:nvPr/>
          </p:nvSpPr>
          <p:spPr bwMode="auto">
            <a:xfrm flipH="1">
              <a:off x="1597" y="2308"/>
              <a:ext cx="11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22"/>
            <p:cNvSpPr>
              <a:spLocks noChangeShapeType="1"/>
            </p:cNvSpPr>
            <p:nvPr/>
          </p:nvSpPr>
          <p:spPr bwMode="auto">
            <a:xfrm flipH="1">
              <a:off x="1597" y="2669"/>
              <a:ext cx="11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23"/>
            <p:cNvSpPr>
              <a:spLocks noChangeShapeType="1"/>
            </p:cNvSpPr>
            <p:nvPr/>
          </p:nvSpPr>
          <p:spPr bwMode="auto">
            <a:xfrm>
              <a:off x="4102" y="1949"/>
              <a:ext cx="0" cy="6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24"/>
            <p:cNvSpPr>
              <a:spLocks noChangeShapeType="1"/>
            </p:cNvSpPr>
            <p:nvPr/>
          </p:nvSpPr>
          <p:spPr bwMode="auto">
            <a:xfrm>
              <a:off x="3776" y="2183"/>
              <a:ext cx="3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>
              <a:off x="4106" y="2260"/>
              <a:ext cx="2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>
              <a:off x="3776" y="2572"/>
              <a:ext cx="3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7"/>
            <p:cNvSpPr>
              <a:spLocks noChangeShapeType="1"/>
            </p:cNvSpPr>
            <p:nvPr/>
          </p:nvSpPr>
          <p:spPr bwMode="auto">
            <a:xfrm>
              <a:off x="4106" y="2519"/>
              <a:ext cx="2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28"/>
            <p:cNvSpPr>
              <a:spLocks noChangeShapeType="1"/>
            </p:cNvSpPr>
            <p:nvPr/>
          </p:nvSpPr>
          <p:spPr bwMode="auto">
            <a:xfrm>
              <a:off x="2506" y="2728"/>
              <a:ext cx="3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>
              <a:off x="991" y="3005"/>
              <a:ext cx="381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30"/>
            <p:cNvSpPr>
              <a:spLocks noChangeShapeType="1"/>
            </p:cNvSpPr>
            <p:nvPr/>
          </p:nvSpPr>
          <p:spPr bwMode="auto">
            <a:xfrm>
              <a:off x="2812" y="2734"/>
              <a:ext cx="0" cy="2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997" y="3004"/>
              <a:ext cx="0" cy="1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32"/>
            <p:cNvSpPr>
              <a:spLocks noChangeShapeType="1"/>
            </p:cNvSpPr>
            <p:nvPr/>
          </p:nvSpPr>
          <p:spPr bwMode="auto">
            <a:xfrm>
              <a:off x="1956" y="3010"/>
              <a:ext cx="0" cy="1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3"/>
            <p:cNvSpPr>
              <a:spLocks noChangeShapeType="1"/>
            </p:cNvSpPr>
            <p:nvPr/>
          </p:nvSpPr>
          <p:spPr bwMode="auto">
            <a:xfrm>
              <a:off x="2903" y="3004"/>
              <a:ext cx="0" cy="1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34"/>
            <p:cNvSpPr>
              <a:spLocks noChangeShapeType="1"/>
            </p:cNvSpPr>
            <p:nvPr/>
          </p:nvSpPr>
          <p:spPr bwMode="auto">
            <a:xfrm>
              <a:off x="3879" y="3010"/>
              <a:ext cx="0" cy="1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35"/>
            <p:cNvSpPr>
              <a:spLocks noChangeShapeType="1"/>
            </p:cNvSpPr>
            <p:nvPr/>
          </p:nvSpPr>
          <p:spPr bwMode="auto">
            <a:xfrm>
              <a:off x="4796" y="3004"/>
              <a:ext cx="0" cy="1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6"/>
            <p:cNvSpPr>
              <a:spLocks noChangeShapeType="1"/>
            </p:cNvSpPr>
            <p:nvPr/>
          </p:nvSpPr>
          <p:spPr bwMode="auto">
            <a:xfrm>
              <a:off x="2194" y="1762"/>
              <a:ext cx="6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37"/>
            <p:cNvSpPr>
              <a:spLocks noChangeShapeType="1"/>
            </p:cNvSpPr>
            <p:nvPr/>
          </p:nvSpPr>
          <p:spPr bwMode="auto">
            <a:xfrm flipH="1">
              <a:off x="2182" y="1818"/>
              <a:ext cx="6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>
              <a:off x="600" y="1663"/>
              <a:ext cx="1588" cy="286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 b="1">
                  <a:latin typeface="Arial" charset="0"/>
                </a:rPr>
                <a:t>Источник информации</a:t>
              </a:r>
              <a:endParaRPr lang="ru-RU">
                <a:latin typeface="Arial" charset="0"/>
              </a:endParaRPr>
            </a:p>
          </p:txBody>
        </p:sp>
        <p:sp>
          <p:nvSpPr>
            <p:cNvPr id="25" name="AutoShape 4"/>
            <p:cNvSpPr>
              <a:spLocks noChangeArrowheads="1"/>
            </p:cNvSpPr>
            <p:nvPr/>
          </p:nvSpPr>
          <p:spPr bwMode="auto">
            <a:xfrm>
              <a:off x="2823" y="1661"/>
              <a:ext cx="2400" cy="286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 b="1">
                  <a:latin typeface="Arial" charset="0"/>
                </a:rPr>
                <a:t>Потребитель (получатель) информации</a:t>
              </a:r>
              <a:endParaRPr lang="ru-RU">
                <a:latin typeface="Arial" charset="0"/>
              </a:endParaRP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521" y="2105"/>
              <a:ext cx="953" cy="311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Технологические процессы</a:t>
              </a:r>
              <a:endParaRPr lang="ru-RU">
                <a:latin typeface="Arial" charset="0"/>
              </a:endParaRPr>
            </a:p>
          </p:txBody>
        </p:sp>
        <p:sp>
          <p:nvSpPr>
            <p:cNvPr id="27" name="Text Box 6"/>
            <p:cNvSpPr txBox="1">
              <a:spLocks noChangeArrowheads="1"/>
            </p:cNvSpPr>
            <p:nvPr/>
          </p:nvSpPr>
          <p:spPr bwMode="auto">
            <a:xfrm>
              <a:off x="1712" y="2105"/>
              <a:ext cx="794" cy="311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Научные эксперименты</a:t>
              </a:r>
              <a:endParaRPr lang="ru-RU">
                <a:latin typeface="Arial" charset="0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521" y="2572"/>
              <a:ext cx="953" cy="312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Механизмы</a:t>
              </a:r>
              <a:endParaRPr lang="ru-RU">
                <a:latin typeface="Arial" charset="0"/>
              </a:endParaRPr>
            </a:p>
          </p:txBody>
        </p:sp>
        <p:sp>
          <p:nvSpPr>
            <p:cNvPr id="29" name="Text Box 8"/>
            <p:cNvSpPr txBox="1">
              <a:spLocks noChangeArrowheads="1"/>
            </p:cNvSpPr>
            <p:nvPr/>
          </p:nvSpPr>
          <p:spPr bwMode="auto">
            <a:xfrm>
              <a:off x="1712" y="2572"/>
              <a:ext cx="794" cy="312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Природные объекты</a:t>
              </a:r>
              <a:endParaRPr lang="ru-RU">
                <a:latin typeface="Arial" charset="0"/>
              </a:endParaRPr>
            </a:p>
          </p:txBody>
        </p: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>
              <a:off x="3062" y="2105"/>
              <a:ext cx="714" cy="233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>
                <a:spcBef>
                  <a:spcPts val="300"/>
                </a:spcBef>
              </a:pPr>
              <a:r>
                <a:rPr lang="ru-RU" sz="1200">
                  <a:latin typeface="Arial" charset="0"/>
                </a:rPr>
                <a:t>Люди</a:t>
              </a:r>
              <a:endParaRPr lang="ru-RU">
                <a:latin typeface="Arial" charset="0"/>
              </a:endParaRP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4411" y="2105"/>
              <a:ext cx="715" cy="233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>
                <a:spcBef>
                  <a:spcPts val="300"/>
                </a:spcBef>
              </a:pPr>
              <a:r>
                <a:rPr lang="ru-RU" sz="1200">
                  <a:latin typeface="Arial" charset="0"/>
                </a:rPr>
                <a:t>Механизмы</a:t>
              </a:r>
              <a:endParaRPr lang="ru-RU">
                <a:latin typeface="Arial" charset="0"/>
              </a:endParaRPr>
            </a:p>
          </p:txBody>
        </p:sp>
        <p:sp>
          <p:nvSpPr>
            <p:cNvPr id="32" name="Text Box 11"/>
            <p:cNvSpPr txBox="1">
              <a:spLocks noChangeArrowheads="1"/>
            </p:cNvSpPr>
            <p:nvPr/>
          </p:nvSpPr>
          <p:spPr bwMode="auto">
            <a:xfrm>
              <a:off x="3062" y="2464"/>
              <a:ext cx="714" cy="234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>
                <a:spcBef>
                  <a:spcPts val="300"/>
                </a:spcBef>
              </a:pPr>
              <a:r>
                <a:rPr lang="ru-RU" sz="1200">
                  <a:latin typeface="Arial" charset="0"/>
                </a:rPr>
                <a:t>Растения</a:t>
              </a:r>
              <a:endParaRPr lang="ru-RU">
                <a:latin typeface="Arial" charset="0"/>
              </a:endParaRPr>
            </a:p>
          </p:txBody>
        </p:sp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4411" y="2464"/>
              <a:ext cx="715" cy="234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>
                <a:spcBef>
                  <a:spcPts val="300"/>
                </a:spcBef>
              </a:pPr>
              <a:r>
                <a:rPr lang="ru-RU" sz="1200">
                  <a:latin typeface="Arial" charset="0"/>
                </a:rPr>
                <a:t>Животные</a:t>
              </a:r>
              <a:endParaRPr lang="ru-RU">
                <a:latin typeface="Arial" charset="0"/>
              </a:endParaRPr>
            </a:p>
          </p:txBody>
        </p:sp>
        <p:sp>
          <p:nvSpPr>
            <p:cNvPr id="34" name="AutoShape 13"/>
            <p:cNvSpPr>
              <a:spLocks noChangeArrowheads="1"/>
            </p:cNvSpPr>
            <p:nvPr/>
          </p:nvSpPr>
          <p:spPr bwMode="auto">
            <a:xfrm>
              <a:off x="612" y="3196"/>
              <a:ext cx="794" cy="234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животные</a:t>
              </a:r>
              <a:endParaRPr lang="ru-RU">
                <a:latin typeface="Arial" charset="0"/>
              </a:endParaRPr>
            </a:p>
          </p:txBody>
        </p:sp>
        <p:sp>
          <p:nvSpPr>
            <p:cNvPr id="35" name="AutoShape 14"/>
            <p:cNvSpPr>
              <a:spLocks noChangeArrowheads="1"/>
            </p:cNvSpPr>
            <p:nvPr/>
          </p:nvSpPr>
          <p:spPr bwMode="auto">
            <a:xfrm>
              <a:off x="1565" y="3196"/>
              <a:ext cx="794" cy="234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звезды</a:t>
              </a:r>
              <a:endParaRPr lang="ru-RU">
                <a:latin typeface="Arial" charset="0"/>
              </a:endParaRPr>
            </a:p>
          </p:txBody>
        </p:sp>
        <p:sp>
          <p:nvSpPr>
            <p:cNvPr id="36" name="AutoShape 15"/>
            <p:cNvSpPr>
              <a:spLocks noChangeArrowheads="1"/>
            </p:cNvSpPr>
            <p:nvPr/>
          </p:nvSpPr>
          <p:spPr bwMode="auto">
            <a:xfrm>
              <a:off x="2518" y="3196"/>
              <a:ext cx="794" cy="234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люди</a:t>
              </a:r>
              <a:endParaRPr lang="ru-RU">
                <a:latin typeface="Arial" charset="0"/>
              </a:endParaRPr>
            </a:p>
          </p:txBody>
        </p:sp>
        <p:sp>
          <p:nvSpPr>
            <p:cNvPr id="37" name="AutoShape 16"/>
            <p:cNvSpPr>
              <a:spLocks noChangeArrowheads="1"/>
            </p:cNvSpPr>
            <p:nvPr/>
          </p:nvSpPr>
          <p:spPr bwMode="auto">
            <a:xfrm>
              <a:off x="3470" y="3196"/>
              <a:ext cx="794" cy="234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растения</a:t>
              </a:r>
              <a:endParaRPr lang="ru-RU">
                <a:latin typeface="Arial" charset="0"/>
              </a:endParaRPr>
            </a:p>
          </p:txBody>
        </p:sp>
        <p:sp>
          <p:nvSpPr>
            <p:cNvPr id="38" name="AutoShape 17"/>
            <p:cNvSpPr>
              <a:spLocks noChangeArrowheads="1"/>
            </p:cNvSpPr>
            <p:nvPr/>
          </p:nvSpPr>
          <p:spPr bwMode="auto">
            <a:xfrm>
              <a:off x="4423" y="3196"/>
              <a:ext cx="794" cy="234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>
                  <a:latin typeface="Arial" charset="0"/>
                </a:rPr>
                <a:t>планеты</a:t>
              </a:r>
              <a:endParaRPr lang="ru-RU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352550" y="404813"/>
            <a:ext cx="7827963" cy="69532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Задание № 1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331913" y="1100138"/>
            <a:ext cx="781208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b="1" dirty="0"/>
              <a:t>Пометьте, какой из информационных процессов преобладает в данном процессе.</a:t>
            </a:r>
          </a:p>
        </p:txBody>
      </p:sp>
      <p:graphicFrame>
        <p:nvGraphicFramePr>
          <p:cNvPr id="4" name="Group 70"/>
          <p:cNvGraphicFramePr>
            <a:graphicFrameLocks/>
          </p:cNvGraphicFramePr>
          <p:nvPr/>
        </p:nvGraphicFramePr>
        <p:xfrm>
          <a:off x="252413" y="2133600"/>
          <a:ext cx="8640762" cy="40640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2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1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Процесс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Передача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Хранение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Обработка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Чтение книги.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 Выставление оценки в дневник.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 Решение задачи по математике.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4.Звонок в дверь.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 Игра на компьютере.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 Написание диктанта.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 Заучивание стихотворения.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 Фотографирование.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 Покупка мороженного.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352550" y="412750"/>
            <a:ext cx="782796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5200" b="1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Задание № 2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331913" y="1062038"/>
            <a:ext cx="781208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b="1" dirty="0"/>
              <a:t>Определите, к какому виду относится информация в данных примерах.</a:t>
            </a:r>
          </a:p>
        </p:txBody>
      </p:sp>
      <p:graphicFrame>
        <p:nvGraphicFramePr>
          <p:cNvPr id="4" name="Group 105"/>
          <p:cNvGraphicFramePr>
            <a:graphicFrameLocks noGrp="1"/>
          </p:cNvGraphicFramePr>
          <p:nvPr/>
        </p:nvGraphicFramePr>
        <p:xfrm>
          <a:off x="1115616" y="1772816"/>
          <a:ext cx="7345363" cy="4937760"/>
        </p:xfrm>
        <a:graphic>
          <a:graphicData uri="http://schemas.openxmlformats.org/drawingml/2006/table">
            <a:tbl>
              <a:tblPr/>
              <a:tblGrid>
                <a:gridCol w="1039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7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1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65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621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Образная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Информация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Знаковая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Язык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Естественный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Искусственный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Оценки в классном журнале.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Картина Айвазовского «Девятый вал».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Сообщение диктора по радио.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Компьютерная игра.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Бабушкин пирог.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Показания градусника.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Внешний вид больного человека.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Показания стрелок на часах.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Звонок с урока.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Дорожные знаки.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Текст на языке племени мумба-юмба.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Хоккейный матч по телевизору.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Сигналы светофора.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Неудобный стул.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Фотографии.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/>
          </a:bodyPr>
          <a:lstStyle/>
          <a:p>
            <a:r>
              <a:rPr lang="ru-RU" altLang="ru-RU" sz="2800" dirty="0"/>
              <a:t>1. Информатика – это …</a:t>
            </a:r>
            <a:br>
              <a:rPr lang="ru-RU" altLang="ru-RU" sz="2800" dirty="0"/>
            </a:br>
            <a:r>
              <a:rPr lang="ru-RU" altLang="ru-RU" sz="2800" dirty="0"/>
              <a:t>2. Этапы развития информационного общества</a:t>
            </a:r>
            <a:br>
              <a:rPr lang="ru-RU" altLang="ru-RU" sz="2800" dirty="0"/>
            </a:br>
            <a:r>
              <a:rPr lang="ru-RU" altLang="ru-RU" sz="2800" dirty="0"/>
              <a:t>3. Информационное общество – это …</a:t>
            </a:r>
            <a:br>
              <a:rPr lang="ru-RU" altLang="ru-RU" sz="2800" dirty="0"/>
            </a:br>
            <a:r>
              <a:rPr lang="ru-RU" altLang="ru-RU" sz="2800" dirty="0"/>
              <a:t>4. Перечислите критерии информационного </a:t>
            </a:r>
            <a:r>
              <a:rPr lang="ru-RU" altLang="ru-RU" sz="2800" dirty="0" smtClean="0"/>
              <a:t>общества</a:t>
            </a:r>
          </a:p>
          <a:p>
            <a:r>
              <a:rPr lang="ru-RU" altLang="ru-RU" sz="2800" dirty="0" smtClean="0"/>
              <a:t>5. Виды ресурсов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 smtClean="0"/>
              <a:t>6. </a:t>
            </a:r>
            <a:r>
              <a:rPr lang="ru-RU" altLang="ru-RU" sz="2800" dirty="0"/>
              <a:t>Информационные ресурсы</a:t>
            </a:r>
            <a:br>
              <a:rPr lang="ru-RU" altLang="ru-RU" sz="2800" dirty="0"/>
            </a:br>
            <a:r>
              <a:rPr lang="ru-RU" altLang="ru-RU" sz="2800" dirty="0" smtClean="0"/>
              <a:t>7. </a:t>
            </a:r>
            <a:r>
              <a:rPr lang="ru-RU" altLang="ru-RU" sz="2800" dirty="0"/>
              <a:t>Виды информационных </a:t>
            </a:r>
            <a:r>
              <a:rPr lang="ru-RU" altLang="ru-RU" sz="2800" dirty="0" smtClean="0"/>
              <a:t>ресурсов</a:t>
            </a:r>
          </a:p>
          <a:p>
            <a:r>
              <a:rPr lang="ru-RU" sz="2800" dirty="0" smtClean="0"/>
              <a:t>8. Технические средства информатики</a:t>
            </a:r>
          </a:p>
          <a:p>
            <a:r>
              <a:rPr lang="ru-RU" sz="2800" dirty="0" smtClean="0"/>
              <a:t>9. Виды ЭВМ</a:t>
            </a:r>
          </a:p>
          <a:p>
            <a:r>
              <a:rPr lang="ru-RU" sz="2800" dirty="0"/>
              <a:t>10. Правовая охрана программ для ЭВМ и баз данных </a:t>
            </a:r>
            <a:r>
              <a:rPr lang="ru-RU" sz="2800" dirty="0" smtClean="0"/>
              <a:t>введена </a:t>
            </a:r>
            <a:r>
              <a:rPr lang="ru-RU" sz="2800" dirty="0"/>
              <a:t>в Российской Федерации Законом </a:t>
            </a:r>
            <a:r>
              <a:rPr lang="ru-RU" sz="2800" dirty="0" smtClean="0"/>
              <a:t>РФ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36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Назовите основные источник информации 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9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43608" y="620688"/>
            <a:ext cx="7777162" cy="7350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ПОНЯТИЕ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2875" y="2060575"/>
            <a:ext cx="88931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600" dirty="0" smtClean="0">
                <a:latin typeface="Arial" charset="0"/>
              </a:rPr>
              <a:t>Получая </a:t>
            </a:r>
            <a:r>
              <a:rPr lang="ru-RU" sz="1600" dirty="0">
                <a:latin typeface="Arial" charset="0"/>
              </a:rPr>
              <a:t>информацию, человек анализирует ее. После обработки информацию можно сохранять на бумаге, тогда для другого человека, все эти знания будут </a:t>
            </a:r>
            <a:r>
              <a:rPr lang="ru-RU" sz="1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сведениями</a:t>
            </a:r>
            <a:r>
              <a:rPr lang="ru-RU" sz="1600" dirty="0">
                <a:latin typeface="Arial" charset="0"/>
              </a:rPr>
              <a:t>. Но, то, что он возьмет для себя из этих сведений будет уже </a:t>
            </a:r>
            <a:r>
              <a:rPr lang="ru-RU" sz="1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информация</a:t>
            </a:r>
            <a:r>
              <a:rPr lang="ru-RU" sz="1600" dirty="0">
                <a:latin typeface="Arial" charset="0"/>
              </a:rPr>
              <a:t>. Обработав и запомнив информацию, человек получит </a:t>
            </a:r>
            <a:r>
              <a:rPr lang="ru-RU" sz="1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знания</a:t>
            </a:r>
            <a:r>
              <a:rPr lang="ru-RU" sz="1600" dirty="0">
                <a:latin typeface="Arial" charset="0"/>
              </a:rPr>
              <a:t>. Получается такая цепочка: 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611560" y="4005064"/>
            <a:ext cx="7867327" cy="2160240"/>
            <a:chOff x="1612" y="4578"/>
            <a:chExt cx="7425" cy="902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1612" y="4578"/>
              <a:ext cx="1540" cy="53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dirty="0">
                  <a:latin typeface="Arial" charset="0"/>
                </a:rPr>
                <a:t>Сведения</a:t>
              </a: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4252" y="4581"/>
              <a:ext cx="1760" cy="53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>
                  <a:latin typeface="Arial" charset="0"/>
                </a:rPr>
                <a:t>Информация</a:t>
              </a: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7277" y="4581"/>
              <a:ext cx="1760" cy="53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>
                  <a:latin typeface="Arial" charset="0"/>
                </a:rPr>
                <a:t>Знания</a:t>
              </a: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3152" y="4844"/>
              <a:ext cx="1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6012" y="4844"/>
              <a:ext cx="126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1540000">
              <a:off x="2382" y="5162"/>
              <a:ext cx="5830" cy="318"/>
            </a:xfrm>
            <a:custGeom>
              <a:avLst/>
              <a:gdLst/>
              <a:ahLst/>
              <a:cxnLst>
                <a:cxn ang="0">
                  <a:pos x="5830" y="106"/>
                </a:cxn>
                <a:cxn ang="0">
                  <a:pos x="4290" y="318"/>
                </a:cxn>
                <a:cxn ang="0">
                  <a:pos x="2860" y="424"/>
                </a:cxn>
                <a:cxn ang="0">
                  <a:pos x="1375" y="318"/>
                </a:cxn>
                <a:cxn ang="0">
                  <a:pos x="0" y="0"/>
                </a:cxn>
              </a:cxnLst>
              <a:rect l="0" t="0" r="r" b="b"/>
              <a:pathLst>
                <a:path w="5830" h="424">
                  <a:moveTo>
                    <a:pt x="5830" y="106"/>
                  </a:moveTo>
                  <a:cubicBezTo>
                    <a:pt x="5307" y="185"/>
                    <a:pt x="4785" y="265"/>
                    <a:pt x="4290" y="318"/>
                  </a:cubicBezTo>
                  <a:cubicBezTo>
                    <a:pt x="3795" y="371"/>
                    <a:pt x="3346" y="424"/>
                    <a:pt x="2860" y="424"/>
                  </a:cubicBezTo>
                  <a:cubicBezTo>
                    <a:pt x="2374" y="424"/>
                    <a:pt x="1852" y="389"/>
                    <a:pt x="1375" y="318"/>
                  </a:cubicBezTo>
                  <a:cubicBezTo>
                    <a:pt x="898" y="247"/>
                    <a:pt x="220" y="53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OOK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4046538"/>
            <a:ext cx="1196975" cy="1111250"/>
          </a:xfrm>
          <a:prstGeom prst="rect">
            <a:avLst/>
          </a:prstGeom>
          <a:noFill/>
          <a:ln/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77050" y="3429000"/>
            <a:ext cx="1403350" cy="2232025"/>
            <a:chOff x="4604" y="2727"/>
            <a:chExt cx="488" cy="1021"/>
          </a:xfrm>
        </p:grpSpPr>
        <p:pic>
          <p:nvPicPr>
            <p:cNvPr id="4" name="Picture 4" descr="BLEEP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3" y="2727"/>
              <a:ext cx="377" cy="26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LINCOL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4" y="3022"/>
              <a:ext cx="488" cy="726"/>
            </a:xfrm>
            <a:prstGeom prst="rect">
              <a:avLst/>
            </a:prstGeom>
            <a:noFill/>
          </p:spPr>
        </p:pic>
      </p:grpSp>
      <p:pic>
        <p:nvPicPr>
          <p:cNvPr id="6" name="Picture 6" descr="READ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2054225"/>
            <a:ext cx="1560512" cy="1631950"/>
          </a:xfrm>
          <a:prstGeom prst="rect">
            <a:avLst/>
          </a:prstGeom>
          <a:noFill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87450" y="529431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СВЕДЕНИЯ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708400" y="3854450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ИНФОРМАЦИЯ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588125" y="5726113"/>
            <a:ext cx="18002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ЗНАНИЯ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2413000" y="3133725"/>
            <a:ext cx="1295400" cy="10080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 flipV="1">
            <a:off x="2627313" y="4581525"/>
            <a:ext cx="4105275" cy="7921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Rectangle 15"/>
          <p:cNvSpPr txBox="1">
            <a:spLocks noChangeArrowheads="1"/>
          </p:cNvSpPr>
          <p:nvPr/>
        </p:nvSpPr>
        <p:spPr>
          <a:xfrm>
            <a:off x="827584" y="620688"/>
            <a:ext cx="7777162" cy="735013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ПОНЯТИЕ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7788" y="2171700"/>
            <a:ext cx="9066212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4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Информация</a:t>
            </a:r>
            <a:r>
              <a:rPr lang="ru-RU" sz="2400" dirty="0">
                <a:latin typeface="Arial" charset="0"/>
              </a:rPr>
              <a:t> (от </a:t>
            </a:r>
            <a:r>
              <a:rPr lang="ru-RU" sz="2400" dirty="0" err="1">
                <a:latin typeface="Arial" charset="0"/>
              </a:rPr>
              <a:t>латин</a:t>
            </a:r>
            <a:r>
              <a:rPr lang="ru-RU" sz="2400" dirty="0">
                <a:latin typeface="Arial" charset="0"/>
              </a:rPr>
              <a:t>. </a:t>
            </a:r>
            <a:r>
              <a:rPr lang="en-US" sz="2400" i="1" dirty="0" err="1">
                <a:latin typeface="Arial" charset="0"/>
              </a:rPr>
              <a:t>informatio</a:t>
            </a:r>
            <a:r>
              <a:rPr lang="ru-RU" sz="2400" dirty="0">
                <a:latin typeface="Arial" charset="0"/>
              </a:rPr>
              <a:t> – разъяснение, изложение, набор сведений) – это сведения о лицах, предметах, фактах, событиях, явлениях и процессах независимо от формы их представления.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899592" y="620688"/>
            <a:ext cx="7777162" cy="6619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ПОНЯТИЕ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66838" y="214313"/>
            <a:ext cx="7165975" cy="113188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403350" y="2060575"/>
            <a:ext cx="7345363" cy="4392613"/>
            <a:chOff x="884" y="1298"/>
            <a:chExt cx="4627" cy="2767"/>
          </a:xfrm>
        </p:grpSpPr>
        <p:sp>
          <p:nvSpPr>
            <p:cNvPr id="4" name="Line 13"/>
            <p:cNvSpPr>
              <a:spLocks noChangeShapeType="1"/>
            </p:cNvSpPr>
            <p:nvPr/>
          </p:nvSpPr>
          <p:spPr bwMode="auto">
            <a:xfrm flipH="1">
              <a:off x="2414" y="1414"/>
              <a:ext cx="8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14"/>
            <p:cNvSpPr>
              <a:spLocks noChangeShapeType="1"/>
            </p:cNvSpPr>
            <p:nvPr/>
          </p:nvSpPr>
          <p:spPr bwMode="auto">
            <a:xfrm flipH="1">
              <a:off x="3898" y="1420"/>
              <a:ext cx="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15"/>
            <p:cNvSpPr>
              <a:spLocks noChangeShapeType="1"/>
            </p:cNvSpPr>
            <p:nvPr/>
          </p:nvSpPr>
          <p:spPr bwMode="auto">
            <a:xfrm>
              <a:off x="2402" y="1408"/>
              <a:ext cx="0" cy="22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16"/>
            <p:cNvSpPr>
              <a:spLocks noChangeShapeType="1"/>
            </p:cNvSpPr>
            <p:nvPr/>
          </p:nvSpPr>
          <p:spPr bwMode="auto">
            <a:xfrm>
              <a:off x="3984" y="1414"/>
              <a:ext cx="0" cy="22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7"/>
            <p:cNvSpPr>
              <a:spLocks noChangeShapeType="1"/>
            </p:cNvSpPr>
            <p:nvPr/>
          </p:nvSpPr>
          <p:spPr bwMode="auto">
            <a:xfrm flipH="1">
              <a:off x="2206" y="1993"/>
              <a:ext cx="1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 flipH="1">
              <a:off x="2206" y="2839"/>
              <a:ext cx="1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2206" y="3673"/>
              <a:ext cx="1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20"/>
            <p:cNvSpPr>
              <a:spLocks noChangeShapeType="1"/>
            </p:cNvSpPr>
            <p:nvPr/>
          </p:nvSpPr>
          <p:spPr bwMode="auto">
            <a:xfrm>
              <a:off x="3993" y="1961"/>
              <a:ext cx="1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21"/>
            <p:cNvSpPr>
              <a:spLocks noChangeShapeType="1"/>
            </p:cNvSpPr>
            <p:nvPr/>
          </p:nvSpPr>
          <p:spPr bwMode="auto">
            <a:xfrm>
              <a:off x="3982" y="2770"/>
              <a:ext cx="1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>
              <a:off x="3995" y="3673"/>
              <a:ext cx="1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>
              <a:off x="2497" y="1298"/>
              <a:ext cx="1405" cy="243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200" b="1">
                  <a:latin typeface="Arial" charset="0"/>
                </a:rPr>
                <a:t>ВИДЫ ИНФОРМАЦИИ</a:t>
              </a:r>
              <a:endParaRPr lang="ru-RU">
                <a:latin typeface="Arial" charset="0"/>
              </a:endParaRPr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884" y="1638"/>
              <a:ext cx="1322" cy="728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по способу </a:t>
              </a:r>
            </a:p>
            <a:p>
              <a:pPr algn="ctr"/>
              <a:r>
                <a:rPr lang="ru-RU" sz="1100" b="1" i="1">
                  <a:latin typeface="Arial" charset="0"/>
                </a:rPr>
                <a:t>восприятия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визуальная, аудиальная, обонятельная, вкусовая, тактильная</a:t>
              </a:r>
              <a:endParaRPr lang="ru-RU">
                <a:latin typeface="Arial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4189" y="1636"/>
              <a:ext cx="1322" cy="649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по способу представления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текстовая, символьная, графическая, звуковая</a:t>
              </a:r>
              <a:endParaRPr lang="ru-RU">
                <a:latin typeface="Arial" charset="0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884" y="2521"/>
              <a:ext cx="1322" cy="635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по способу </a:t>
              </a:r>
            </a:p>
            <a:p>
              <a:pPr algn="ctr"/>
              <a:r>
                <a:rPr lang="ru-RU" sz="1100" b="1" i="1">
                  <a:latin typeface="Arial" charset="0"/>
                </a:rPr>
                <a:t>обработки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числовая, текстовая, графическая, звуковая</a:t>
              </a:r>
              <a:endParaRPr lang="ru-RU">
                <a:latin typeface="Arial" charset="0"/>
              </a:endParaRPr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4189" y="2377"/>
              <a:ext cx="1322" cy="723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относительно системы, обрабатывающей информацию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входная, внутренняя, исходная</a:t>
              </a:r>
              <a:endParaRPr lang="ru-RU">
                <a:latin typeface="Arial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884" y="3319"/>
              <a:ext cx="1322" cy="741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по области применения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учебная, научно-техническая, художественно-эстетическая</a:t>
              </a:r>
              <a:endParaRPr lang="ru-RU">
                <a:latin typeface="Arial" charset="0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4189" y="3187"/>
              <a:ext cx="1322" cy="878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по области распространения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массовая, с ограниченным доступом, конфиденциальная, тайная, открытая</a:t>
              </a:r>
              <a:endParaRPr lang="ru-RU">
                <a:latin typeface="Arial" charset="0"/>
              </a:endParaRPr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2536" y="3337"/>
              <a:ext cx="1322" cy="728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100" b="1" i="1">
                  <a:latin typeface="Arial" charset="0"/>
                </a:rPr>
                <a:t>как результат интеллектуальной деятельности человека</a:t>
              </a:r>
            </a:p>
            <a:p>
              <a:pPr algn="ctr">
                <a:spcBef>
                  <a:spcPts val="600"/>
                </a:spcBef>
              </a:pPr>
              <a:r>
                <a:rPr lang="ru-RU" sz="1200">
                  <a:latin typeface="Arial" charset="0"/>
                </a:rPr>
                <a:t>личная, общественная, общечеловеческая</a:t>
              </a:r>
              <a:endParaRPr lang="ru-RU">
                <a:latin typeface="Arial" charset="0"/>
              </a:endParaRPr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3196" y="1544"/>
              <a:ext cx="0" cy="17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620688"/>
            <a:ext cx="7812088" cy="7858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СВОЙСТВА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25450" y="2493963"/>
            <a:ext cx="8208963" cy="3240087"/>
            <a:chOff x="340" y="1571"/>
            <a:chExt cx="5171" cy="2041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3758" y="3115"/>
              <a:ext cx="1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 flipH="1">
              <a:off x="1278" y="1747"/>
              <a:ext cx="7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H="1">
              <a:off x="3901" y="1754"/>
              <a:ext cx="7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093" y="1922"/>
              <a:ext cx="0" cy="11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2882" y="1922"/>
              <a:ext cx="0" cy="1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583" y="1922"/>
              <a:ext cx="0" cy="8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758" y="1930"/>
              <a:ext cx="0" cy="11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1972" y="1571"/>
              <a:ext cx="1929" cy="364"/>
            </a:xfrm>
            <a:prstGeom prst="roundRect">
              <a:avLst>
                <a:gd name="adj" fmla="val 50000"/>
              </a:avLst>
            </a:prstGeom>
            <a:solidFill>
              <a:srgbClr val="FFE3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400" b="1">
                  <a:latin typeface="Arial" charset="0"/>
                </a:rPr>
                <a:t>Свойства информации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40" y="1922"/>
              <a:ext cx="1578" cy="696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300" b="1" i="1">
                  <a:latin typeface="Arial" charset="0"/>
                </a:rPr>
                <a:t>Ценность</a:t>
              </a:r>
            </a:p>
            <a:p>
              <a:pPr algn="ctr">
                <a:spcBef>
                  <a:spcPts val="600"/>
                </a:spcBef>
              </a:pPr>
              <a:r>
                <a:rPr lang="ru-RU" sz="1400">
                  <a:latin typeface="Arial" charset="0"/>
                </a:rPr>
                <a:t>максимально возможная польза для достижения цели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40" y="2717"/>
              <a:ext cx="1578" cy="696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300" b="1" i="1">
                  <a:latin typeface="Arial" charset="0"/>
                </a:rPr>
                <a:t>Полнота</a:t>
              </a:r>
            </a:p>
            <a:p>
              <a:pPr algn="ctr">
                <a:spcBef>
                  <a:spcPts val="600"/>
                </a:spcBef>
              </a:pPr>
              <a:r>
                <a:rPr lang="ru-RU" sz="1400">
                  <a:latin typeface="Arial" charset="0"/>
                </a:rPr>
                <a:t>степень подробностей представлений об объекте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933" y="1922"/>
              <a:ext cx="1578" cy="696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300" b="1" i="1">
                  <a:latin typeface="Arial" charset="0"/>
                </a:rPr>
                <a:t>Достоверность</a:t>
              </a:r>
            </a:p>
            <a:p>
              <a:pPr algn="ctr">
                <a:spcBef>
                  <a:spcPts val="600"/>
                </a:spcBef>
              </a:pPr>
              <a:r>
                <a:rPr lang="ru-RU" sz="1400">
                  <a:latin typeface="Arial" charset="0"/>
                </a:rPr>
                <a:t>истинность представлений об источнике информации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3933" y="2717"/>
              <a:ext cx="1578" cy="696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300" b="1" i="1">
                  <a:latin typeface="Arial" charset="0"/>
                </a:rPr>
                <a:t>Доступность (понятность)</a:t>
              </a:r>
            </a:p>
            <a:p>
              <a:pPr algn="ctr">
                <a:spcBef>
                  <a:spcPts val="600"/>
                </a:spcBef>
              </a:pPr>
              <a:r>
                <a:rPr lang="ru-RU" sz="1400">
                  <a:latin typeface="Arial" charset="0"/>
                </a:rPr>
                <a:t>способность потребителя к восприятию информации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2187" y="2121"/>
              <a:ext cx="1315" cy="596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300" b="1" i="1">
                  <a:latin typeface="Arial" charset="0"/>
                </a:rPr>
                <a:t>Актуальность</a:t>
              </a:r>
            </a:p>
            <a:p>
              <a:pPr algn="ctr">
                <a:spcBef>
                  <a:spcPts val="600"/>
                </a:spcBef>
              </a:pPr>
              <a:r>
                <a:rPr lang="ru-RU" sz="1400">
                  <a:latin typeface="Arial" charset="0"/>
                </a:rPr>
                <a:t>соответствие текущему моменту времени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2181" y="2817"/>
              <a:ext cx="1489" cy="795"/>
            </a:xfrm>
            <a:prstGeom prst="rect">
              <a:avLst/>
            </a:prstGeom>
            <a:solidFill>
              <a:srgbClr val="FFE3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r>
                <a:rPr lang="ru-RU" sz="1300" b="1" i="1">
                  <a:latin typeface="Arial" charset="0"/>
                </a:rPr>
                <a:t>Объективность</a:t>
              </a:r>
            </a:p>
            <a:p>
              <a:pPr algn="ctr">
                <a:spcBef>
                  <a:spcPts val="600"/>
                </a:spcBef>
              </a:pPr>
              <a:r>
                <a:rPr lang="ru-RU" sz="1400">
                  <a:latin typeface="Arial" charset="0"/>
                </a:rPr>
                <a:t>отображение внешнего мира независимо от наблюдателя</a:t>
              </a:r>
              <a:endParaRPr lang="ru-RU" sz="2000">
                <a:latin typeface="Arial" charset="0"/>
              </a:endParaRP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1284" y="1731"/>
              <a:ext cx="0" cy="1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4615" y="1739"/>
              <a:ext cx="0" cy="1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1918" y="3115"/>
              <a:ext cx="1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23850" y="1954213"/>
            <a:ext cx="8569325" cy="191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dirty="0">
                <a:latin typeface="Arial" charset="0"/>
              </a:rPr>
              <a:t>      Человек с помощью органов чувств видит, слышит, осязает, чувствует запах, ощущает вкус, </a:t>
            </a:r>
            <a:r>
              <a:rPr lang="ru-RU" sz="2400" smtClean="0">
                <a:latin typeface="Arial" charset="0"/>
              </a:rPr>
              <a:t>т. е</a:t>
            </a:r>
            <a:r>
              <a:rPr lang="ru-RU" sz="2400" dirty="0">
                <a:latin typeface="Arial" charset="0"/>
              </a:rPr>
              <a:t>. воспринимает информацию, воспринимаемую человеком информацию можно подразделить на образную и знаковую.</a:t>
            </a:r>
            <a:endParaRPr lang="ru-RU" sz="2400" b="1" i="1" dirty="0">
              <a:latin typeface="Arial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23850" y="3860800"/>
            <a:ext cx="8640763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tx2"/>
                </a:solidFill>
                <a:latin typeface="Arial" charset="0"/>
              </a:rPr>
              <a:t>Образная информация – это вкусовые, обонятельные, осязательные ощущения, картины природы, живописи.</a:t>
            </a:r>
            <a:endParaRPr lang="ru-RU" sz="24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3850" y="5337175"/>
            <a:ext cx="8640763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chemeClr val="tx2"/>
                </a:solidFill>
                <a:latin typeface="Arial" charset="0"/>
              </a:rPr>
              <a:t>К знаковой информации относится получаемая человеком информация в речевой или письменной форме.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971600" y="260648"/>
            <a:ext cx="7793038" cy="113188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ИНФОРМАЦИИ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880</Words>
  <Application>Microsoft Office PowerPoint</Application>
  <PresentationFormat>Экран (4:3)</PresentationFormat>
  <Paragraphs>155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Constantia</vt:lpstr>
      <vt:lpstr>Tahoma</vt:lpstr>
      <vt:lpstr>Wingdings</vt:lpstr>
      <vt:lpstr>Wingdings 2</vt:lpstr>
      <vt:lpstr>Поток</vt:lpstr>
      <vt:lpstr>Презентация PowerPoint</vt:lpstr>
      <vt:lpstr>Презентация PowerPoint</vt:lpstr>
      <vt:lpstr>Назовите основные источник информации 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Diakov</dc:creator>
  <cp:lastModifiedBy>Alexander Plotnikov</cp:lastModifiedBy>
  <cp:revision>8</cp:revision>
  <dcterms:created xsi:type="dcterms:W3CDTF">2017-08-15T06:02:30Z</dcterms:created>
  <dcterms:modified xsi:type="dcterms:W3CDTF">2020-11-25T00:29:41Z</dcterms:modified>
</cp:coreProperties>
</file>