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9" r:id="rId2"/>
    <p:sldId id="257" r:id="rId3"/>
    <p:sldId id="256" r:id="rId4"/>
    <p:sldId id="264" r:id="rId5"/>
    <p:sldId id="265" r:id="rId6"/>
    <p:sldId id="266" r:id="rId7"/>
    <p:sldId id="267" r:id="rId8"/>
    <p:sldId id="268" r:id="rId9"/>
    <p:sldId id="258" r:id="rId10"/>
    <p:sldId id="263" r:id="rId11"/>
    <p:sldId id="270" r:id="rId12"/>
    <p:sldId id="271" r:id="rId13"/>
    <p:sldId id="272" r:id="rId1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414" y="96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1880F9C-AF9D-4841-9AFF-7997D72CB6F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6C720BBE-0937-EF45-B2D7-205527D0F2F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8751D41-2C7C-1841-B34F-3517F66A6A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AEAABF-92D1-F74B-9036-A570A53A5B6E}" type="datetimeFigureOut">
              <a:rPr lang="ru-RU" smtClean="0"/>
              <a:pPr/>
              <a:t>25.11.2020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0020CDD-7BB4-2A4E-BC35-7B22355CFA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115D92DE-4916-D84D-8F8D-DB5674BEC5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7A7A43-5BD3-D94A-A912-334D0983541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64134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B00FBEE-2A2C-1941-9825-E2A11A74D2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EE4340C5-414B-9542-AD53-B58830760FC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97180E66-DD1F-B046-BB54-C4F3A7EF6B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AEAABF-92D1-F74B-9036-A570A53A5B6E}" type="datetimeFigureOut">
              <a:rPr lang="ru-RU" smtClean="0"/>
              <a:pPr/>
              <a:t>25.11.2020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AAD8F5D5-794F-CD4C-AAD0-7FEA777904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F86EC2DF-8150-4149-81BE-9FE534DE60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7A7A43-5BD3-D94A-A912-334D0983541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57100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7FFEB0B5-6D00-6E4E-953F-DCBD159028D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9B9CEDFB-C754-7E46-BCE2-FCED39355B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F7EE8B43-D441-EF45-B38F-3B95639209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AEAABF-92D1-F74B-9036-A570A53A5B6E}" type="datetimeFigureOut">
              <a:rPr lang="ru-RU" smtClean="0"/>
              <a:pPr/>
              <a:t>25.11.2020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55B33BEB-6862-DA44-BA42-A9B6BF20F3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10725621-5553-9E48-9E63-C5CB457C21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7A7A43-5BD3-D94A-A912-334D0983541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79501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7F22638-266A-D743-8683-3FE8B6EA25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D9699AF-7006-5647-BB6E-CA9DB1A554B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9139B98-BFCF-AD43-945B-B2263E1276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AEAABF-92D1-F74B-9036-A570A53A5B6E}" type="datetimeFigureOut">
              <a:rPr lang="ru-RU" smtClean="0"/>
              <a:pPr/>
              <a:t>25.11.2020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E4B33161-E6AF-9544-A5B2-E72BF1F327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FA8C413-0C01-B045-A49D-6722F9E6CB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7A7A43-5BD3-D94A-A912-334D0983541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8503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49058F6-DA1F-EA40-B957-068BED9090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9BBC48AC-A4B0-F748-96A4-5E7F16BE419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6F8C2BF-0B93-904A-A021-91AAB09996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AEAABF-92D1-F74B-9036-A570A53A5B6E}" type="datetimeFigureOut">
              <a:rPr lang="ru-RU" smtClean="0"/>
              <a:pPr/>
              <a:t>25.11.2020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0E1D617B-8C65-B649-B2FE-B858C89B82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3A380A93-9E7E-284F-A863-F242E0DA1A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7A7A43-5BD3-D94A-A912-334D0983541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46384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6C5D4A0-8369-E34B-85B7-4B3F34E417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85CDD4A-CCD4-D943-8470-67CF424E678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8EE00E77-5D60-7A48-8BC7-444226965B6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B51A993D-22A7-AD40-AAEA-979684034C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AEAABF-92D1-F74B-9036-A570A53A5B6E}" type="datetimeFigureOut">
              <a:rPr lang="ru-RU" smtClean="0"/>
              <a:pPr/>
              <a:t>25.11.2020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58C89F11-3EDD-504F-B00F-3A5151C028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9BAA41C1-DCEB-194E-A036-289382796A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7A7A43-5BD3-D94A-A912-334D0983541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49670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8BEA1B8-EE1A-AC44-9942-8AEBAEE7E7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B3F9520B-D838-B64A-A224-E72A8A3A38E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BADA3553-5DD5-5948-A1A7-E0DFA39C245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9C9FCA8F-31BB-B547-BA47-CB2F8B8C12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D75DB0DC-306A-384A-A015-3AA147984A2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75974DA4-1CD5-794F-9670-91524B58C9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AEAABF-92D1-F74B-9036-A570A53A5B6E}" type="datetimeFigureOut">
              <a:rPr lang="ru-RU" smtClean="0"/>
              <a:pPr/>
              <a:t>25.11.2020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7E2189B5-E533-AE45-B019-BF781BEF08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A4F5ABBD-5130-9049-B6B0-761DD0CE51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7A7A43-5BD3-D94A-A912-334D0983541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18057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6E3967F-AF29-0647-9944-A3C5EF7505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984886D2-BBBF-844B-B45E-BC2873630A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AEAABF-92D1-F74B-9036-A570A53A5B6E}" type="datetimeFigureOut">
              <a:rPr lang="ru-RU" smtClean="0"/>
              <a:pPr/>
              <a:t>25.11.2020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3C1AD1F3-48F1-7341-A153-3150296670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9DA4DA42-12D4-4240-93EC-D902D0B948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7A7A43-5BD3-D94A-A912-334D0983541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45512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183BCA9A-89E1-2046-8108-E1ACA6A77D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AEAABF-92D1-F74B-9036-A570A53A5B6E}" type="datetimeFigureOut">
              <a:rPr lang="ru-RU" smtClean="0"/>
              <a:pPr/>
              <a:t>25.11.2020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311AAD5C-5962-C844-B32B-BD9FCA8A5F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0BC70F64-1A27-884C-A619-823BDB0EAD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7A7A43-5BD3-D94A-A912-334D0983541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93462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BBACE6E-E037-9942-B592-1605A416EC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9C95483-B98C-BA42-AA38-2F7283DC971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188A806E-E5CB-E64F-B242-BC648EF0E58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73F32DFC-D306-1A44-BC11-1895B6E82C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AEAABF-92D1-F74B-9036-A570A53A5B6E}" type="datetimeFigureOut">
              <a:rPr lang="ru-RU" smtClean="0"/>
              <a:pPr/>
              <a:t>25.11.2020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E4AD7BB4-D062-8F4C-84EB-5197CEAC01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9375689F-2BA4-974D-AE86-1FD2981252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7A7A43-5BD3-D94A-A912-334D0983541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56542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89051E5-577E-D145-A636-1833014CF9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05C8799F-69E6-E847-9EE5-2C826A436A1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07FE4684-FB43-684C-A226-5D2D44A3C01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309B29D8-3DBE-AD4B-824D-44784FF0BE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AEAABF-92D1-F74B-9036-A570A53A5B6E}" type="datetimeFigureOut">
              <a:rPr lang="ru-RU" smtClean="0"/>
              <a:pPr/>
              <a:t>25.11.2020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A68C9EED-7488-C544-A288-D97F0825CB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BD597397-3308-274D-B287-14AE9FDBE7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7A7A43-5BD3-D94A-A912-334D0983541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5600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1D70298-88DA-FD47-B558-4605ADC5B9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481AC8B5-E8F1-F746-A57F-32D5AB43227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1F68037-60A5-8246-8C44-179F6819CC1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AEAABF-92D1-F74B-9036-A570A53A5B6E}" type="datetimeFigureOut">
              <a:rPr lang="ru-RU" smtClean="0"/>
              <a:pPr/>
              <a:t>25.11.2020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D423A22-96B5-D84C-BAB4-4337E98B83C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102E8E31-05CB-764C-BAD0-EAE3C36028D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7A7A43-5BD3-D94A-A912-334D0983541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7581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ownloads\ЛЕГО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4800" y="2518052"/>
            <a:ext cx="6400800" cy="4135517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3216275"/>
          </a:xfrm>
        </p:spPr>
        <p:txBody>
          <a:bodyPr>
            <a:normAutofit/>
          </a:bodyPr>
          <a:lstStyle/>
          <a:p>
            <a:pPr algn="ctr"/>
            <a:r>
              <a:rPr lang="ru-RU" sz="2000" b="1" dirty="0"/>
              <a:t>Муниципальное бюджетное  дошкольное учреждение </a:t>
            </a:r>
            <a:br>
              <a:rPr lang="ru-RU" sz="2000" b="1" dirty="0"/>
            </a:br>
            <a:r>
              <a:rPr lang="ru-RU" sz="2000" b="1" dirty="0"/>
              <a:t>«Детский сад «Белоснежка»</a:t>
            </a:r>
            <a:br>
              <a:rPr lang="ru-RU" sz="2000" b="1" dirty="0"/>
            </a:br>
            <a:br>
              <a:rPr lang="ru-RU" sz="2000" b="1" dirty="0"/>
            </a:br>
            <a:br>
              <a:rPr lang="ru-RU" sz="2000" b="1" dirty="0"/>
            </a:br>
            <a:br>
              <a:rPr lang="ru-RU" sz="2000" b="1" dirty="0"/>
            </a:br>
            <a:r>
              <a:rPr lang="ru-RU" sz="2000" b="1" dirty="0"/>
              <a:t>Тема: Техническое конструирование  как вид детского творчества </a:t>
            </a:r>
            <a:br>
              <a:rPr lang="ru-RU" sz="2000" b="1" dirty="0"/>
            </a:br>
            <a:r>
              <a:rPr lang="ru-RU" sz="2000" b="1" dirty="0"/>
              <a:t>формирующий техническое мышление</a:t>
            </a:r>
            <a:br>
              <a:rPr lang="ru-RU" sz="2000" b="1" u="sng" dirty="0"/>
            </a:br>
            <a:r>
              <a:rPr lang="ru-RU" sz="2000" b="1" u="sng" dirty="0"/>
              <a:t>                                                                                            </a:t>
            </a:r>
            <a:br>
              <a:rPr lang="ru-RU" sz="2000" b="1" u="sng" dirty="0"/>
            </a:br>
            <a:br>
              <a:rPr lang="ru-RU" sz="2000" b="1" u="sng" dirty="0"/>
            </a:br>
            <a:br>
              <a:rPr lang="ru-RU" sz="2000" b="1" u="sng" dirty="0"/>
            </a:br>
            <a:r>
              <a:rPr lang="ru-RU" sz="2000" b="1" dirty="0"/>
              <a:t>                                                                                                              </a:t>
            </a:r>
            <a:r>
              <a:rPr lang="ru-RU" sz="2000" dirty="0"/>
              <a:t>Выступающий : </a:t>
            </a:r>
            <a:r>
              <a:rPr lang="ru-RU" sz="2000" dirty="0" err="1"/>
              <a:t>Колихова</a:t>
            </a:r>
            <a:r>
              <a:rPr lang="ru-RU" sz="2000" dirty="0"/>
              <a:t> Е.В.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979680B-EDD0-924A-9FDE-22C8FC8278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7D0DA17-9ABD-4348-9FD6-F730DB8CD15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pPr marL="0" indent="0">
              <a:buNone/>
            </a:pPr>
            <a:r>
              <a:rPr lang="ru-RU" sz="4400" dirty="0">
                <a:solidFill>
                  <a:srgbClr val="FFC000"/>
                </a:solidFill>
              </a:rPr>
              <a:t>    </a:t>
            </a:r>
            <a:r>
              <a:rPr lang="ru-RU" dirty="0"/>
              <a:t>Образовательные области в детском саду не существуют в «чистом виде». Всегда происходит их интеграция, а с помощью применения ЛЕГО-конструирования легко можно интегрировать познавательное развитие, куда и входит техническое конструирование с художественно-эстетическим развитием, а творческое конструирование с социально–коммуникативным развитием и с другими образовательными областями:</a:t>
            </a:r>
          </a:p>
          <a:p>
            <a:pPr marL="0" indent="0">
              <a:buNone/>
            </a:pPr>
            <a:r>
              <a:rPr lang="ru-RU" i="1" dirty="0"/>
              <a:t>- </a:t>
            </a:r>
            <a:r>
              <a:rPr lang="ru-RU" dirty="0"/>
              <a:t>способствуют развитию у детей сенсорных представлений, поскольку используются детали разной формы, окрашенные в основные цвета;- развитию и совершенствованию высших психических функций (памяти, внимания, мышления, делается упор на развитие таких мыслительных процессов, как анализ, синтез, классификация, обобщение);</a:t>
            </a:r>
          </a:p>
          <a:p>
            <a:pPr marL="0" indent="0">
              <a:buNone/>
            </a:pPr>
            <a:r>
              <a:rPr lang="ru-RU" dirty="0"/>
              <a:t>-является великолепным средством для интеллектуального развития дошкольников, обеспечивающих интеграцию образовательных областей (речевое, познавательное и социально-коммуникативное развитие);</a:t>
            </a:r>
          </a:p>
          <a:p>
            <a:pPr marL="0" indent="0">
              <a:buNone/>
            </a:pPr>
            <a:r>
              <a:rPr lang="ru-RU" dirty="0"/>
              <a:t>-позволяют педагогу сочетать образование, воспитание и развитие дошкольников в режиме игры (учиться и обучаться в игре);</a:t>
            </a:r>
          </a:p>
          <a:p>
            <a:pPr marL="0" indent="0">
              <a:buNone/>
            </a:pPr>
            <a:r>
              <a:rPr lang="ru-RU" dirty="0"/>
              <a:t>-формируют познавательную активность, способствует воспитанию социально-активной личности, формирует навыки общения и сотворчества;</a:t>
            </a:r>
          </a:p>
          <a:p>
            <a:pPr marL="0" indent="0">
              <a:buNone/>
            </a:pPr>
            <a:r>
              <a:rPr lang="ru-RU" dirty="0"/>
              <a:t>-объединяют игру с исследовательской и экспериментальной деятельностью, предоставляют ребенку  возможность экспериментировать и созидать свой собственный мир, проявлять инициативу и самостоятельность.</a:t>
            </a:r>
          </a:p>
          <a:p>
            <a:pPr marL="0" indent="0">
              <a:buNone/>
            </a:pPr>
            <a:r>
              <a:rPr lang="ru-RU" dirty="0"/>
              <a:t>-сплочению детского коллектива, формированию чувства симпатии друг к другу, т.к. дети учатся совместно решать задачи, распределять роли, объяснять друг другу важность данного конструктивного решения.</a:t>
            </a:r>
          </a:p>
          <a:p>
            <a:pPr marL="0" indent="0">
              <a:buNone/>
            </a:pPr>
            <a:r>
              <a:rPr lang="ru-RU" dirty="0"/>
              <a:t>LEGO-конструирование развивает детское творчество, поощряет к созданию разных вещей из стандартных наборов элементов — настолько разных, насколько далеко может зайти детское воображение. В отличие от компьютерных игр, быстрая смена сюжета, картинок в которых перегружается психика ребенка, конструкторами LEGO дети играют в том темпе, который им удобен, придумывают новые сюжеты вновь и вновь, собирая другие модели. </a:t>
            </a:r>
          </a:p>
          <a:p>
            <a:pPr marL="0" indent="0">
              <a:buNone/>
            </a:pPr>
            <a:r>
              <a:rPr lang="ru-RU" sz="4400" dirty="0">
                <a:solidFill>
                  <a:srgbClr val="FFC000"/>
                </a:solidFill>
              </a:rPr>
              <a:t>                     </a:t>
            </a:r>
          </a:p>
        </p:txBody>
      </p:sp>
    </p:spTree>
    <p:extLst>
      <p:ext uri="{BB962C8B-B14F-4D97-AF65-F5344CB8AC3E}">
        <p14:creationId xmlns:p14="http://schemas.microsoft.com/office/powerpoint/2010/main" val="75996283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0DDE683-4D0E-41FC-965B-61611A2A56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BB45CAE-38B3-4A88-AF62-D307DB2CCE4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ru-RU" dirty="0"/>
              <a:t>Используя конструкторы серии «Лего», педагог может ставить перед дошкольниками понятные для них цели и в то же время интересные им. Таким образом, в игре, не замечая того, они обучаются, приобретают необходимые знания, умения и навыки. Но для более эффективного использования Лего-конструирования специалисты, изучающие этот вопрос, рекомендуют педагогам соблюдать условия развития интеллектуальных и конструктивных способностей детей дошкольного возраста. Е. В. </a:t>
            </a:r>
            <a:r>
              <a:rPr lang="ru-RU" dirty="0" err="1"/>
              <a:t>Фешина</a:t>
            </a:r>
            <a:r>
              <a:rPr lang="ru-RU" dirty="0"/>
              <a:t> выделяет три таких условия. Первым является создание для дошкольников среды, формирующей знания о конструкторской деятельности, развивающей навыки конструирования и конструкторские способности. Такая пространственная среда необходима для более эффективного развития мышления в рамках Лего-конструирования. Именно это является одним из основных требований Федерального государственного образовательного стандарта, в котором эта среда определяется как «развивающая предметно-пространственная образовательная среда». Подобная среда для Лего-конструирования обязательно должна включать в себя: предмет деятельности дошкольников; персональные Лего-конструкторы; аналоги Лего-конструкторов; компьютерное и информационное оборудование (ноутбук, проектор или цифровая доска); дидактические материалы по Лего-конструированию. Создание такой среды поможет педагогу добиться главной цели, о которой говорит исследователь Е. В. </a:t>
            </a:r>
            <a:r>
              <a:rPr lang="ru-RU" dirty="0" err="1"/>
              <a:t>Фешина</a:t>
            </a:r>
            <a:r>
              <a:rPr lang="ru-RU" dirty="0"/>
              <a:t>: «Активизация LEGO-конструирующей деятельности представляет собой такую организацию образовательного процесса в образовательной организации на основе LEGO-конструирования, при которой конструктор и дидактический материал к нему становится предметом активных мыслительных и практических действий каждого ребенка. Он конструирует, создает, воображает и создает продукт собственного творчества». Одна из главных рекомендаций специалистов при работе с Лего-конструктором связана с предварительной работой.</a:t>
            </a:r>
          </a:p>
        </p:txBody>
      </p:sp>
    </p:spTree>
    <p:extLst>
      <p:ext uri="{BB962C8B-B14F-4D97-AF65-F5344CB8AC3E}">
        <p14:creationId xmlns:p14="http://schemas.microsoft.com/office/powerpoint/2010/main" val="392850841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C643C33-4A06-4B15-8ADF-EEF7E2D08E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D849C14-227D-44CB-A864-83885F8309F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/>
              <a:t>Таким образом, Лего-конструирование по праву можно назвать не просто средством развития интеллектуальных способностей детей, а много функциональным образовательным комплексом, который позволяет педагогу решить важнейшие задачи: обучить детей создавать что-то новое и полезное; развить у дошкольников конструктивные способности; научить детей применять и преобразовывать модели и схемы; привить детям навыки совместной работы со сверстниками и взрослыми; научить детей добиваться конечного результата; развить воображение и творческое мышление дошкольников.</a:t>
            </a:r>
            <a:br>
              <a:rPr lang="ru-RU" dirty="0"/>
            </a:b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2010549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6215A9D-087D-475F-9F43-0973130B22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        </a:t>
            </a:r>
            <a:r>
              <a:rPr lang="ru-RU" dirty="0"/>
              <a:t>Интересные факты о </a:t>
            </a:r>
            <a:r>
              <a:rPr lang="en-US" dirty="0"/>
              <a:t>LEGO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12B6306-5335-4176-8DBA-3F41BADE7F6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25000" lnSpcReduction="20000"/>
          </a:bodyPr>
          <a:lstStyle/>
          <a:p>
            <a:pPr marL="0" indent="0">
              <a:buNone/>
            </a:pPr>
            <a:endParaRPr lang="en-US" sz="3500" dirty="0"/>
          </a:p>
          <a:p>
            <a:pPr marL="0" indent="0">
              <a:buNone/>
            </a:pPr>
            <a:r>
              <a:rPr lang="ru-RU" dirty="0"/>
              <a:t>«LEGO» произошло от датской фразы «</a:t>
            </a:r>
            <a:r>
              <a:rPr lang="ru-RU" dirty="0" err="1"/>
              <a:t>Leg</a:t>
            </a:r>
            <a:r>
              <a:rPr lang="ru-RU" dirty="0"/>
              <a:t> </a:t>
            </a:r>
            <a:r>
              <a:rPr lang="ru-RU" dirty="0" err="1"/>
              <a:t>godt</a:t>
            </a:r>
            <a:r>
              <a:rPr lang="ru-RU" dirty="0"/>
              <a:t>», что в переводе означает «играть хорошо».</a:t>
            </a:r>
            <a:br>
              <a:rPr lang="ru-RU" sz="3600" dirty="0"/>
            </a:br>
            <a:endParaRPr lang="en-US" sz="3500" dirty="0"/>
          </a:p>
          <a:p>
            <a:pPr marL="0" indent="0">
              <a:buNone/>
            </a:pPr>
            <a:r>
              <a:rPr lang="ru-RU" sz="3500" dirty="0"/>
              <a:t>Главный завод находится в Дании. Ежедневно на нем используют 60 тонн пластика для производства деталей. Общая площадь фабрик и офисов составляет 210 тыс. кв. м., а в 37 компаниях работает более 8 тысяч человек. Половина из них работает в Дании, остальные сотрудники находятся в США, Швейцарии, Южной Корее и Бразилии. </a:t>
            </a:r>
          </a:p>
          <a:p>
            <a:pPr marL="0" indent="0">
              <a:buNone/>
            </a:pPr>
            <a:r>
              <a:rPr lang="ru-RU" sz="3500" dirty="0"/>
              <a:t> За все время существования компания выпустила более 485 000 000 000 деталей. </a:t>
            </a:r>
          </a:p>
          <a:p>
            <a:pPr marL="0" indent="0">
              <a:buNone/>
            </a:pPr>
            <a:r>
              <a:rPr lang="ru-RU" sz="3500" dirty="0"/>
              <a:t> Если из всех деталей конструктора LEGO, которые продаются за год, сделать цепочку, она обогнет Землю около 10 раз. </a:t>
            </a:r>
          </a:p>
          <a:p>
            <a:pPr marL="0" indent="0">
              <a:buNone/>
            </a:pPr>
            <a:r>
              <a:rPr lang="ru-RU" sz="3500" dirty="0"/>
              <a:t> Несмотря на то, что история конструктора Лего началась более 50 лет назад, все элементы легко соединяются между собой. Вне зависимости от даты их выпуска. </a:t>
            </a:r>
          </a:p>
          <a:p>
            <a:pPr marL="0" indent="0">
              <a:buNone/>
            </a:pPr>
            <a:r>
              <a:rPr lang="ru-RU" sz="3500" dirty="0"/>
              <a:t>На заводе существует специальное хранилище, в котором собрано по одному экземпляру каждого выпущенного набора. </a:t>
            </a:r>
          </a:p>
          <a:p>
            <a:pPr marL="0" indent="0">
              <a:buNone/>
            </a:pPr>
            <a:r>
              <a:rPr lang="ru-RU" sz="3500" dirty="0"/>
              <a:t> Компания LEGO – крупнейший производитель игрушечных шин. Ежегодно она выпускает более 300 млн. миниатюрных колесиков. </a:t>
            </a:r>
          </a:p>
          <a:p>
            <a:pPr marL="0" indent="0">
              <a:buNone/>
            </a:pPr>
            <a:r>
              <a:rPr lang="ru-RU" sz="3500" dirty="0"/>
              <a:t> Из деталей Лего был сделан первый серверный стеллаж компании </a:t>
            </a:r>
            <a:r>
              <a:rPr lang="ru-RU" sz="3500" dirty="0" err="1"/>
              <a:t>Google</a:t>
            </a:r>
            <a:r>
              <a:rPr lang="ru-RU" sz="3500" dirty="0"/>
              <a:t>. </a:t>
            </a:r>
          </a:p>
          <a:p>
            <a:pPr marL="0" indent="0">
              <a:buNone/>
            </a:pPr>
            <a:r>
              <a:rPr lang="ru-RU" sz="3500" dirty="0"/>
              <a:t> Каждый человечек </a:t>
            </a:r>
            <a:r>
              <a:rPr lang="ru-RU" sz="3500" dirty="0" err="1"/>
              <a:t>Lego</a:t>
            </a:r>
            <a:r>
              <a:rPr lang="ru-RU" sz="3500" dirty="0"/>
              <a:t> имеет небольшое отверстие в голове. Это сделано для того, чтобы ребенок мог дышать, если случайно проглотит игрушку и она застрянет в горле. </a:t>
            </a:r>
          </a:p>
          <a:p>
            <a:pPr marL="0" indent="0">
              <a:buNone/>
            </a:pPr>
            <a:r>
              <a:rPr lang="ru-RU" sz="3500" dirty="0"/>
              <a:t> Выпущенными за всю историю человечками можно заполнить 170 бассейнов стандартных размеров. </a:t>
            </a:r>
          </a:p>
          <a:p>
            <a:pPr marL="0" indent="0">
              <a:buNone/>
            </a:pPr>
            <a:r>
              <a:rPr lang="ru-RU" sz="3500" dirty="0"/>
              <a:t> Если все выпущенные элементы разделить среди жителей планеты, каждый бы получил не менее 64 деталей. </a:t>
            </a:r>
          </a:p>
          <a:p>
            <a:pPr marL="0" indent="0">
              <a:buNone/>
            </a:pPr>
            <a:r>
              <a:rPr lang="ru-RU" sz="3500" dirty="0"/>
              <a:t> Ежесекундно в мире продается 7 коробок Лего. </a:t>
            </a:r>
          </a:p>
          <a:p>
            <a:pPr marL="0" indent="0">
              <a:buNone/>
            </a:pPr>
            <a:r>
              <a:rPr lang="ru-RU" sz="3500" dirty="0"/>
              <a:t> Всего в мире выпущено около 4 млрд. человечков </a:t>
            </a:r>
            <a:r>
              <a:rPr lang="ru-RU" sz="3500" dirty="0" err="1"/>
              <a:t>Lego</a:t>
            </a:r>
            <a:r>
              <a:rPr lang="ru-RU" sz="3500" dirty="0"/>
              <a:t>. А первый из них был произведен в 1976 году – почти через 20 лет после выпуска первого конструктора. </a:t>
            </a:r>
          </a:p>
          <a:p>
            <a:pPr marL="0" indent="0">
              <a:buNone/>
            </a:pPr>
            <a:r>
              <a:rPr lang="ru-RU" sz="3500" dirty="0"/>
              <a:t> Интересные факты о Лего занесены в Книгу Рекордов Гиннеса, например: железная дорога из конструктора с 3 локомотивами длиной 545 метров. 15. Дети всего мира проводят около 5 млрд. часов за игрой с</a:t>
            </a:r>
            <a:endParaRPr lang="en-US" sz="3500" dirty="0"/>
          </a:p>
          <a:p>
            <a:pPr marL="0" indent="0">
              <a:buNone/>
            </a:pPr>
            <a:r>
              <a:rPr lang="ru-RU" sz="4800" dirty="0"/>
              <a:t> На официальном сайте можно бесплатно скачать приложение </a:t>
            </a:r>
            <a:r>
              <a:rPr lang="ru-RU" sz="4800" dirty="0" err="1"/>
              <a:t>Lego</a:t>
            </a:r>
            <a:r>
              <a:rPr lang="ru-RU" sz="4800" dirty="0"/>
              <a:t> </a:t>
            </a:r>
            <a:r>
              <a:rPr lang="ru-RU" sz="4800" dirty="0" err="1"/>
              <a:t>digital</a:t>
            </a:r>
            <a:r>
              <a:rPr lang="ru-RU" sz="4800" dirty="0"/>
              <a:t> </a:t>
            </a:r>
            <a:r>
              <a:rPr lang="ru-RU" sz="4800" dirty="0" err="1"/>
              <a:t>designer</a:t>
            </a:r>
            <a:r>
              <a:rPr lang="ru-RU" sz="4800" dirty="0"/>
              <a:t> и спроектировать собственную уникальную модель конструктора.</a:t>
            </a:r>
            <a:br>
              <a:rPr lang="ru-RU" sz="4800" dirty="0"/>
            </a:br>
            <a:br>
              <a:rPr lang="ru-RU" sz="4800" dirty="0"/>
            </a:br>
            <a:br>
              <a:rPr lang="ru-RU" sz="3500" dirty="0"/>
            </a:b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931435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5875D24-36E8-0B45-A1A6-199AAFDD77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4">
            <a:extLst>
              <a:ext uri="{FF2B5EF4-FFF2-40B4-BE49-F238E27FC236}">
                <a16:creationId xmlns:a16="http://schemas.microsoft.com/office/drawing/2014/main" id="{99E06024-7ED8-3C49-8197-1A48DDF109C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5800" y="268319"/>
            <a:ext cx="10744200" cy="6224556"/>
          </a:xfrm>
        </p:spPr>
      </p:pic>
    </p:spTree>
    <p:extLst>
      <p:ext uri="{BB962C8B-B14F-4D97-AF65-F5344CB8AC3E}">
        <p14:creationId xmlns:p14="http://schemas.microsoft.com/office/powerpoint/2010/main" val="30260335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89A6836-4ED2-BB48-BC92-60723C2F1CA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412669" y="1147103"/>
            <a:ext cx="9144000" cy="2387600"/>
          </a:xfrm>
        </p:spPr>
        <p:txBody>
          <a:bodyPr/>
          <a:lstStyle/>
          <a:p>
            <a:endParaRPr lang="ru-RU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78B4D439-DBC7-AB4A-A399-ACDA06A085A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/>
          <a:p>
            <a:endParaRPr lang="ru-RU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F681B60-529C-964C-B5B8-3837CDA3C6E0}"/>
              </a:ext>
            </a:extLst>
          </p:cNvPr>
          <p:cNvSpPr txBox="1"/>
          <p:nvPr/>
        </p:nvSpPr>
        <p:spPr>
          <a:xfrm>
            <a:off x="5184074" y="2512126"/>
            <a:ext cx="1828800" cy="18288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endParaRPr lang="ru-RU"/>
          </a:p>
        </p:txBody>
      </p:sp>
      <p:pic>
        <p:nvPicPr>
          <p:cNvPr id="5" name="Рисунок 5">
            <a:extLst>
              <a:ext uri="{FF2B5EF4-FFF2-40B4-BE49-F238E27FC236}">
                <a16:creationId xmlns:a16="http://schemas.microsoft.com/office/drawing/2014/main" id="{C9F5F9E0-330B-BF46-A794-7FF561FCFB8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88722" y="150237"/>
            <a:ext cx="8879278" cy="65525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85030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5452DA6-B090-024C-B784-031E9D9D98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4">
            <a:extLst>
              <a:ext uri="{FF2B5EF4-FFF2-40B4-BE49-F238E27FC236}">
                <a16:creationId xmlns:a16="http://schemas.microsoft.com/office/drawing/2014/main" id="{4E3958CC-C91A-F442-9B4B-760459906DC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1873" y="519546"/>
            <a:ext cx="10072033" cy="5665519"/>
          </a:xfrm>
        </p:spPr>
      </p:pic>
    </p:spTree>
    <p:extLst>
      <p:ext uri="{BB962C8B-B14F-4D97-AF65-F5344CB8AC3E}">
        <p14:creationId xmlns:p14="http://schemas.microsoft.com/office/powerpoint/2010/main" val="15715773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6370039-D227-B841-B414-4F3AA4C246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4">
            <a:extLst>
              <a:ext uri="{FF2B5EF4-FFF2-40B4-BE49-F238E27FC236}">
                <a16:creationId xmlns:a16="http://schemas.microsoft.com/office/drawing/2014/main" id="{D65ECC9C-8F87-9E48-A3A9-A0023825535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9571" y="767288"/>
            <a:ext cx="9463865" cy="5323424"/>
          </a:xfrm>
        </p:spPr>
      </p:pic>
    </p:spTree>
    <p:extLst>
      <p:ext uri="{BB962C8B-B14F-4D97-AF65-F5344CB8AC3E}">
        <p14:creationId xmlns:p14="http://schemas.microsoft.com/office/powerpoint/2010/main" val="27708309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BA65DD8-A6F7-4848-B8CE-A056792157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4">
            <a:extLst>
              <a:ext uri="{FF2B5EF4-FFF2-40B4-BE49-F238E27FC236}">
                <a16:creationId xmlns:a16="http://schemas.microsoft.com/office/drawing/2014/main" id="{F4E35836-71D0-4F4C-8295-A4BC99A031B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86974" y="730177"/>
            <a:ext cx="9595813" cy="5397645"/>
          </a:xfrm>
        </p:spPr>
      </p:pic>
    </p:spTree>
    <p:extLst>
      <p:ext uri="{BB962C8B-B14F-4D97-AF65-F5344CB8AC3E}">
        <p14:creationId xmlns:p14="http://schemas.microsoft.com/office/powerpoint/2010/main" val="133414253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D78E507-E50E-2B44-9731-FC7CFDCAEB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4">
            <a:extLst>
              <a:ext uri="{FF2B5EF4-FFF2-40B4-BE49-F238E27FC236}">
                <a16:creationId xmlns:a16="http://schemas.microsoft.com/office/drawing/2014/main" id="{39610B65-FF6B-EF4A-A4AF-C7BE4DC89B9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94101" y="1343190"/>
            <a:ext cx="2447627" cy="4351338"/>
          </a:xfrm>
        </p:spPr>
      </p:pic>
      <p:pic>
        <p:nvPicPr>
          <p:cNvPr id="5" name="Рисунок 5">
            <a:extLst>
              <a:ext uri="{FF2B5EF4-FFF2-40B4-BE49-F238E27FC236}">
                <a16:creationId xmlns:a16="http://schemas.microsoft.com/office/drawing/2014/main" id="{C95CA22B-A82C-BD41-AB89-46A6AC0DBF62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7229" y="1938957"/>
            <a:ext cx="6676571" cy="37555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447595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1827729-DA61-E245-82FF-F1E05E0341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                      ЛЕГО- комната</a:t>
            </a:r>
          </a:p>
        </p:txBody>
      </p:sp>
      <p:pic>
        <p:nvPicPr>
          <p:cNvPr id="4" name="Рисунок 4">
            <a:extLst>
              <a:ext uri="{FF2B5EF4-FFF2-40B4-BE49-F238E27FC236}">
                <a16:creationId xmlns:a16="http://schemas.microsoft.com/office/drawing/2014/main" id="{F63DBBEF-C195-F148-9143-414B15942FF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28144" y="1825625"/>
            <a:ext cx="7735712" cy="4351338"/>
          </a:xfrm>
        </p:spPr>
      </p:pic>
    </p:spTree>
    <p:extLst>
      <p:ext uri="{BB962C8B-B14F-4D97-AF65-F5344CB8AC3E}">
        <p14:creationId xmlns:p14="http://schemas.microsoft.com/office/powerpoint/2010/main" val="309683161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7529DFA-C43E-8A48-B5EB-CD6F7BF36B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129C7121-CDFC-4DAE-9B24-957899F9F37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ru-RU" b="1" dirty="0"/>
              <a:t>         «LEGO конструирование, как средство развития технического творчества детей».</a:t>
            </a:r>
            <a:endParaRPr lang="ru-RU" dirty="0"/>
          </a:p>
          <a:p>
            <a:pPr marL="0" indent="0">
              <a:buNone/>
            </a:pPr>
            <a:r>
              <a:rPr lang="ru-RU" dirty="0"/>
              <a:t>Новое поколение – это поколение, направленное на успех. Но сегодня успех воспринимается по другому. Раньше мы считали успех – рост по карьерной лестнице. Рост всегда был вертикальным. Сегодня это уже не актуально. Сегодня карьерный рост будет идти по горизонтали. Он будет определяться тем, что я умею и, что умеют другие. Если мне конкуренции нет - я лидер.</a:t>
            </a:r>
          </a:p>
          <a:p>
            <a:pPr marL="0" indent="0">
              <a:buNone/>
            </a:pPr>
            <a:r>
              <a:rPr lang="ru-RU" dirty="0"/>
              <a:t>В настоящее время большую популярность в работе с дошкольниками приобретает такой продуктивный вид деятельности, как LEGO конструирование и образовательная робототехника</a:t>
            </a:r>
            <a:r>
              <a:rPr lang="ru-RU" i="1" dirty="0"/>
              <a:t>. </a:t>
            </a:r>
            <a:r>
              <a:rPr lang="ru-RU" dirty="0"/>
              <a:t>Главная цель работы – это развитие творческих способностей, конструкторских умений и навыков у детей 6-7 лет в процессе LEGO конструирования.</a:t>
            </a:r>
          </a:p>
          <a:p>
            <a:pPr marL="0" indent="0">
              <a:buNone/>
            </a:pPr>
            <a:r>
              <a:rPr lang="ru-RU" dirty="0"/>
              <a:t>В процессе освоения LEGO-конструирования, которое объединяет в себе элементы игры и экспериментирования, дошкольники познают основы современной робототехники, что способствует развитию технического творчества и формированию научно-технической ориентации у детей. Так же, использование конструкторов LEGO при организации образовательного процесса способствует формированию задатков инженерно-технического мышления, дает возможность проявлять детям инициативу и самостоятельность, способность к целеполаганию и познавательным действиям, что является приоритетным в свете введения ФГОС ДО и полностью соответствует задачам развивающего обучения.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2883712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120</TotalTime>
  <Words>206</Words>
  <Application>Microsoft Office PowerPoint</Application>
  <PresentationFormat>Широкоэкранный</PresentationFormat>
  <Paragraphs>34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7" baseType="lpstr">
      <vt:lpstr>Arial</vt:lpstr>
      <vt:lpstr>Calibri</vt:lpstr>
      <vt:lpstr>Calibri Light</vt:lpstr>
      <vt:lpstr>Тема Office</vt:lpstr>
      <vt:lpstr>Муниципальное бюджетное  дошкольное учреждение  «Детский сад «Белоснежка»    Тема: Техническое конструирование  как вид детского творчества  формирующий техническое мышление                                                                                                                                                                                                              Выступающий : Колихова Е.В.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                     ЛЕГО- комната</vt:lpstr>
      <vt:lpstr>Презентация PowerPoint</vt:lpstr>
      <vt:lpstr>Презентация PowerPoint</vt:lpstr>
      <vt:lpstr>Презентация PowerPoint</vt:lpstr>
      <vt:lpstr>Презентация PowerPoint</vt:lpstr>
      <vt:lpstr>        Интересные факты о LEGO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евгения колихова</dc:creator>
  <cp:lastModifiedBy>user</cp:lastModifiedBy>
  <cp:revision>13</cp:revision>
  <dcterms:created xsi:type="dcterms:W3CDTF">2020-11-09T15:44:15Z</dcterms:created>
  <dcterms:modified xsi:type="dcterms:W3CDTF">2020-11-25T03:38:33Z</dcterms:modified>
</cp:coreProperties>
</file>