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5" r:id="rId20"/>
    <p:sldId id="276" r:id="rId21"/>
    <p:sldId id="277" r:id="rId22"/>
    <p:sldId id="278" r:id="rId23"/>
    <p:sldId id="273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2F9EC-E6AA-48CB-ACED-AB3D49A6BACA}" type="datetimeFigureOut">
              <a:rPr lang="ru-RU" smtClean="0"/>
              <a:t>09.02.2016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97FCD-D2F1-4C86-868F-AB6CA3FD8F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236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2F9EC-E6AA-48CB-ACED-AB3D49A6BACA}" type="datetimeFigureOut">
              <a:rPr lang="ru-RU" smtClean="0"/>
              <a:t>09.02.2016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97FCD-D2F1-4C86-868F-AB6CA3FD8F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884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2F9EC-E6AA-48CB-ACED-AB3D49A6BACA}" type="datetimeFigureOut">
              <a:rPr lang="ru-RU" smtClean="0"/>
              <a:t>09.02.2016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97FCD-D2F1-4C86-868F-AB6CA3FD8F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376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2F9EC-E6AA-48CB-ACED-AB3D49A6BACA}" type="datetimeFigureOut">
              <a:rPr lang="ru-RU" smtClean="0"/>
              <a:t>09.02.2016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97FCD-D2F1-4C86-868F-AB6CA3FD8F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0083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2F9EC-E6AA-48CB-ACED-AB3D49A6BACA}" type="datetimeFigureOut">
              <a:rPr lang="ru-RU" smtClean="0"/>
              <a:t>09.02.2016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97FCD-D2F1-4C86-868F-AB6CA3FD8F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8147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2F9EC-E6AA-48CB-ACED-AB3D49A6BACA}" type="datetimeFigureOut">
              <a:rPr lang="ru-RU" smtClean="0"/>
              <a:t>09.02.2016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97FCD-D2F1-4C86-868F-AB6CA3FD8F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125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2F9EC-E6AA-48CB-ACED-AB3D49A6BACA}" type="datetimeFigureOut">
              <a:rPr lang="ru-RU" smtClean="0"/>
              <a:t>09.02.2016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97FCD-D2F1-4C86-868F-AB6CA3FD8F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085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2F9EC-E6AA-48CB-ACED-AB3D49A6BACA}" type="datetimeFigureOut">
              <a:rPr lang="ru-RU" smtClean="0"/>
              <a:t>09.02.2016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97FCD-D2F1-4C86-868F-AB6CA3FD8F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893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2F9EC-E6AA-48CB-ACED-AB3D49A6BACA}" type="datetimeFigureOut">
              <a:rPr lang="ru-RU" smtClean="0"/>
              <a:t>09.02.2016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97FCD-D2F1-4C86-868F-AB6CA3FD8F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5516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2F9EC-E6AA-48CB-ACED-AB3D49A6BACA}" type="datetimeFigureOut">
              <a:rPr lang="ru-RU" smtClean="0"/>
              <a:t>09.02.2016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97FCD-D2F1-4C86-868F-AB6CA3FD8F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9879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2F9EC-E6AA-48CB-ACED-AB3D49A6BACA}" type="datetimeFigureOut">
              <a:rPr lang="ru-RU" smtClean="0"/>
              <a:t>09.02.2016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97FCD-D2F1-4C86-868F-AB6CA3FD8F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568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12F9EC-E6AA-48CB-ACED-AB3D49A6BACA}" type="datetimeFigureOut">
              <a:rPr lang="ru-RU" smtClean="0"/>
              <a:t>09.02.2016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597FCD-D2F1-4C86-868F-AB6CA3FD8F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4903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pbkids.com/2011/10/knigi-o-slozhnom/stanleymoss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8.jpeg"/><Relationship Id="rId5" Type="http://schemas.openxmlformats.org/officeDocument/2006/relationships/image" Target="../media/image17.emf"/><Relationship Id="rId4" Type="http://schemas.openxmlformats.org/officeDocument/2006/relationships/oleObject" Target="../embeddings/_________Microsoft_Word_97_20031.doc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lib.rus.ec/b/174735/read" TargetMode="External"/><Relationship Id="rId4" Type="http://schemas.openxmlformats.org/officeDocument/2006/relationships/image" Target="../media/image2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6.jpeg"/><Relationship Id="rId7" Type="http://schemas.openxmlformats.org/officeDocument/2006/relationships/hyperlink" Target="http://www.spbkids.com/2011/10/knigi-o-slozhnom/kompas_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jpeg"/><Relationship Id="rId5" Type="http://schemas.openxmlformats.org/officeDocument/2006/relationships/hyperlink" Target="http://www.spbkids.com/2011/10/knigi-o-slozhnom/kak-zive" TargetMode="External"/><Relationship Id="rId4" Type="http://schemas.openxmlformats.org/officeDocument/2006/relationships/image" Target="../media/image3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5910"/>
            <a:ext cx="12192000" cy="697391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932090" y="478246"/>
            <a:ext cx="6096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  <a:t>Обзор современной 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детской </a:t>
            </a:r>
            <a: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  <a:t>и подростковой литературы</a:t>
            </a:r>
            <a:b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</a:b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Рисунок 20" descr="http://www.spbkids.com/wp-content/uploads/2011/10/Stanleymoss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585" y="2553494"/>
            <a:ext cx="5055516" cy="375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3976198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5910"/>
            <a:ext cx="12192000" cy="6973910"/>
          </a:xfrm>
          <a:prstGeom prst="rect">
            <a:avLst/>
          </a:prstGeom>
        </p:spPr>
      </p:pic>
      <p:pic>
        <p:nvPicPr>
          <p:cNvPr id="5" name="Picture 5" descr="Гавальд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240" y="1215220"/>
            <a:ext cx="3124200" cy="431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563183" y="737652"/>
            <a:ext cx="508652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Гавальда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А. 35 кило надежды. –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М. Флюид, 2007.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4198513" y="1801007"/>
            <a:ext cx="6469487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35 кило надежды" — поэтичная притча о главном: о выборе жизненного пути, о силе любви и преданности. О семье. О том, что мечты могут и должны сбываться. Надо только очень сильно захотеть. И очень сильно постараться. Решая свои «детские» проблемы, тринадцатилетний герой ищет выход — и находит его, да так, что и взрослым есть чему у мальчишки поучиться.</a:t>
            </a:r>
          </a:p>
        </p:txBody>
      </p:sp>
    </p:spTree>
    <p:extLst>
      <p:ext uri="{BB962C8B-B14F-4D97-AF65-F5344CB8AC3E}">
        <p14:creationId xmlns:p14="http://schemas.microsoft.com/office/powerpoint/2010/main" val="970023572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5910"/>
            <a:ext cx="12192000" cy="6973910"/>
          </a:xfrm>
          <a:prstGeom prst="rect">
            <a:avLst/>
          </a:prstGeom>
        </p:spPr>
      </p:pic>
      <p:pic>
        <p:nvPicPr>
          <p:cNvPr id="5" name="Picture 4" descr="Прогульщи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877" y="1037431"/>
            <a:ext cx="2667000" cy="494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4249777" y="707231"/>
            <a:ext cx="524412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Бородицкая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М. Прогульщик и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прогульщица.- М.: Самокат, 2007.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019438" y="1966123"/>
            <a:ext cx="6096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Лирические и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смешные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стихи станут близкими самым разным читателям: это и воспоминания о раннем детстве, и сегодняшние насущные проблемы школьного бытия, нередко облаченные в игровую, веселую форму, и детали самого разного детского быта, старого и современного.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6841280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5911"/>
            <a:ext cx="12192000" cy="7399793"/>
          </a:xfrm>
          <a:prstGeom prst="rect">
            <a:avLst/>
          </a:prstGeom>
        </p:spPr>
      </p:pic>
      <p:pic>
        <p:nvPicPr>
          <p:cNvPr id="5" name="Рисунок 91" descr="http://library.m-ten.ru/images/stories/awards/image02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946094" y="340722"/>
            <a:ext cx="2776538" cy="3243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530" y="2085519"/>
            <a:ext cx="2395469" cy="3679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524000" y="671304"/>
            <a:ext cx="73638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Валерий Воскобойников. Все будет в порядке.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06281" y="1773690"/>
            <a:ext cx="578152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400" b="1" dirty="0">
                <a:latin typeface="Arial" panose="020B0604020202020204" pitchFamily="34" charset="0"/>
                <a:ea typeface="SimHei" panose="02010609060101010101" pitchFamily="49" charset="-122"/>
                <a:cs typeface="Arial" panose="020B0604020202020204" pitchFamily="34" charset="0"/>
              </a:rPr>
              <a:t>Книга Валерия Воскобойникова светлая, смешная и чуть-чуть печальная. Этот доверительный рассказ о приключениях, которые происходят с человеком, когда ему еще не исполнилось одиннадцати лет, в полном грозных опасностей и неожиданных радостей мире, надолго останется в памяти у читателя.</a:t>
            </a:r>
            <a:endParaRPr lang="ru-RU" sz="2000" b="1" dirty="0">
              <a:effectLst/>
              <a:latin typeface="Arial" panose="020B0604020202020204" pitchFamily="34" charset="0"/>
              <a:ea typeface="SimHei" panose="02010609060101010101" pitchFamily="49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5373659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9269" y="-47154"/>
            <a:ext cx="12192000" cy="7348223"/>
          </a:xfrm>
          <a:prstGeom prst="rect">
            <a:avLst/>
          </a:prstGeom>
        </p:spPr>
      </p:pic>
      <p:graphicFrame>
        <p:nvGraphicFramePr>
          <p:cNvPr id="5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8441531"/>
              </p:ext>
            </p:extLst>
          </p:nvPr>
        </p:nvGraphicFramePr>
        <p:xfrm>
          <a:off x="9040606" y="2908055"/>
          <a:ext cx="2329760" cy="29593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Document" r:id="rId4" imgW="948364" imgH="1231000" progId="Word.Document.8">
                  <p:embed/>
                </p:oleObj>
              </mc:Choice>
              <mc:Fallback>
                <p:oleObj name="Document" r:id="rId4" imgW="948364" imgH="123100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40606" y="2908055"/>
                        <a:ext cx="2329760" cy="29593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489" y="1775791"/>
            <a:ext cx="2599771" cy="3702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192464" y="1558769"/>
            <a:ext cx="576600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 чем эта книжка? Точно не знаю. Я сначала хотел о правилах, про Диму и про автоинспектора. А потом откуда-то появился пенсионер, потом вор Сергей Владимирович. А дальше вообще: голуби, Александр Сергеевич Пушкин, медведи, генерал, разбойники и комар в белом халате. Что? Для кого? Ну-у-у-у-у-у-у-у-у-у-у-у... Вот один мальчик прочитал, похлопал меня по плечу и говорит: "Молодец, пиши. Про меня напиши." А его папа говорит: "Да, я тоже прочитал. И дедушка. Хорошо бы в будущем и про нас с дедушкой рассказик". Значит, эта книжка для детей и взрослых. Все. Можете читать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72000" y="751915"/>
            <a:ext cx="88480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Артур </a:t>
            </a:r>
            <a:r>
              <a:rPr lang="ru-RU" sz="24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Гиваргизов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ru-RU" sz="24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Тры-тры-тры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мы и автобус и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другие.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6774394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101" y="-183524"/>
            <a:ext cx="12192000" cy="6973910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317" y="1751527"/>
            <a:ext cx="2279521" cy="3103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587923" y="799455"/>
            <a:ext cx="44316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24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Анника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Тор. Остров в море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74953" y="2166826"/>
            <a:ext cx="6096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42900" algn="just">
              <a:spcAft>
                <a:spcPts val="0"/>
              </a:spcAft>
            </a:pPr>
            <a:r>
              <a:rPr lang="ru-RU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Две еврейские девочки-беженки, принятые шведскими семьями в 1939 г., попадают в новый, непривычный мир, где неприветливо встречают чужих, враждебно относятся к непохожим… сегодня в нашей стране книга о преодолении подобных конфликтов более чем необходима.</a:t>
            </a:r>
            <a:endParaRPr lang="ru-RU" sz="24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4474218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9" y="-115910"/>
            <a:ext cx="12192000" cy="6973910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712" y="1635617"/>
            <a:ext cx="2239975" cy="3503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2879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848636" y="573110"/>
            <a:ext cx="452048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Ульф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Старка.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Умеешь ли ты свистеть,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Йоханна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14671" y="2049881"/>
            <a:ext cx="6096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42900" algn="ctr">
              <a:spcAft>
                <a:spcPts val="0"/>
              </a:spcAft>
            </a:pPr>
            <a:r>
              <a:rPr lang="ru-RU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Подростки Старка в поисках смысла жизни совершают порой экстравагантные поступки, однако искренне заботятся о близких и, взрослея, понимают,  что в жизни должно быть немного  безобидного чудачества и чуть-чуть полезного занудства.</a:t>
            </a:r>
            <a:endParaRPr lang="ru-RU" sz="24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867105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2260"/>
            <a:ext cx="12192000" cy="6973910"/>
          </a:xfrm>
          <a:prstGeom prst="rect">
            <a:avLst/>
          </a:prstGeom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359" y="1030288"/>
            <a:ext cx="1912681" cy="254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360" y="3786389"/>
            <a:ext cx="1912680" cy="2268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795113" y="568623"/>
            <a:ext cx="69299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Борис Минаев. Гений дзюдо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ru-RU" sz="2400" b="1" dirty="0"/>
              <a:t>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Детство Левы.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22823" y="1604784"/>
            <a:ext cx="734517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ctr">
              <a:spcAft>
                <a:spcPts val="0"/>
              </a:spcAft>
            </a:pPr>
            <a:r>
              <a:rPr lang="ru-RU" sz="2400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Повести </a:t>
            </a:r>
            <a:r>
              <a:rPr lang="ru-RU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 сердечном, застенчивом  мальчике-мыслителе.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Эти незамысловатые приключения ребенка в своей собственной квартире, в собственном дворе, среди родных, друзей и знакомых - обладают чертами и триллера, и комедии, и фарса. В них есть любая литература и любая идея, на выбор. Потому что это... рассказы о детстве.</a:t>
            </a:r>
            <a:endParaRPr lang="ru-RU" sz="24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0556864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0206"/>
            <a:ext cx="12192000" cy="6973910"/>
          </a:xfrm>
          <a:prstGeom prst="rect">
            <a:avLst/>
          </a:prstGeom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733" y="1714501"/>
            <a:ext cx="2254250" cy="368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949980" y="797996"/>
            <a:ext cx="5931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Теренс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24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Блэкер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Спорим, это мальчик!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95716" y="2026134"/>
            <a:ext cx="6096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Проблемы самоопределения и самоутверждения ребенка в семье и школе посвящена смешная, «хулиганская» (или, как говорят подростки, прикольная) </a:t>
            </a:r>
            <a:r>
              <a:rPr lang="ru-RU" sz="2400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книжка.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690410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50" y="-131486"/>
            <a:ext cx="12192000" cy="697391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820473" y="2178350"/>
            <a:ext cx="660686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Девчонкам предназначены повести английской писательницы Жаклин Уилсон, выпускаемые «</a:t>
            </a:r>
            <a:r>
              <a:rPr lang="ru-RU" sz="2400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Росмэном</a:t>
            </a:r>
            <a:r>
              <a:rPr lang="ru-RU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». Они умно и деликатно разговаривают  с читательницами о типичных и самых разных подростковых бедах – от прыщиков и лишнего веса до бегства из семьи и гибели лучшей подруги. 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1380" y="655923"/>
            <a:ext cx="7714445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Жаклин Уилсон. </a:t>
            </a:r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/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Секреты.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Лучшие 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подруги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Полночь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ru-RU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440" y="960439"/>
            <a:ext cx="1681939" cy="2549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731" y="3671888"/>
            <a:ext cx="1740648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7336" y="801235"/>
            <a:ext cx="1757328" cy="2708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541899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304" y="-115910"/>
            <a:ext cx="12192000" cy="6973910"/>
          </a:xfrm>
          <a:prstGeom prst="rect">
            <a:avLst/>
          </a:prstGeom>
        </p:spPr>
      </p:pic>
      <p:pic>
        <p:nvPicPr>
          <p:cNvPr id="5" name="Picture 2" descr="Иванов Николай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3400" y="1122363"/>
            <a:ext cx="1981200" cy="2555749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827970" y="891660"/>
            <a:ext cx="6948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Николай Иванов «Вход в плен бесплатный»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665927" y="1483732"/>
            <a:ext cx="800207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/>
              <a:t> </a:t>
            </a:r>
            <a:r>
              <a:rPr lang="ru-RU" sz="1500" b="1" dirty="0">
                <a:latin typeface="Arial" panose="020B0604020202020204" pitchFamily="34" charset="0"/>
                <a:cs typeface="Arial" panose="020B0604020202020204" pitchFamily="34" charset="0"/>
              </a:rPr>
              <a:t>«Я прилетел в Грозный в середине июня 96‑го, когда война дышала еще полной грудью.</a:t>
            </a:r>
          </a:p>
          <a:p>
            <a:pPr lvl="0" algn="just"/>
            <a:r>
              <a:rPr lang="ru-RU" sz="1500" b="1" dirty="0">
                <a:latin typeface="Arial" panose="020B0604020202020204" pitchFamily="34" charset="0"/>
                <a:cs typeface="Arial" panose="020B0604020202020204" pitchFamily="34" charset="0"/>
              </a:rPr>
              <a:t>     Ее легкие находились где‑то в чеченских предгорьях, а вот сердце – сердце в Москве. И именно оно, заставляя войну дышать и жить, гнало по артериям оружие, продукты, боеприпасы и людей. </a:t>
            </a:r>
            <a:r>
              <a:rPr lang="ru-RU" sz="15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Это в первую очередь были рабоче‑крестьянские ребятишки‑солдаты, не сумевшие </a:t>
            </a:r>
            <a:r>
              <a:rPr lang="ru-RU" sz="15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отмазаться</a:t>
            </a:r>
            <a:r>
              <a:rPr lang="ru-RU" sz="15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от армии, и бравые до первого боя контрактники, которым за войну, исходя из рыночных законов, уже платили деньги. А возглавляли колонны ошалевшие от безденежья, </a:t>
            </a:r>
            <a:r>
              <a:rPr lang="ru-RU" sz="15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бесквартирья</a:t>
            </a:r>
            <a:r>
              <a:rPr lang="ru-RU" sz="15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задерганные политическими заявлениями типа «выполняй – не выполняй», «стреляй – не стреляй», «герой – подлец» офицеры.</a:t>
            </a:r>
          </a:p>
          <a:p>
            <a:pPr lvl="0" algn="just"/>
            <a:r>
              <a:rPr lang="ru-RU" sz="15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Назад, по венам, из Чечни выталкивались цинковые гробы, знакомые по </a:t>
            </a:r>
            <a:r>
              <a:rPr lang="ru-RU" sz="15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Афгану</a:t>
            </a:r>
            <a:r>
              <a:rPr lang="ru-RU" sz="15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как «груз 200». Не прерывалась ни на день цепочка живых, но искалеченных солдат, подорванной техники и окончательно во всем разуверившихся, увольняющихся из армии офицеров. Все это перерабатывалось, сортировалось в военкоматах, госпиталях, складах </a:t>
            </a:r>
            <a:r>
              <a:rPr lang="ru-RU" sz="15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артвооружения</a:t>
            </a:r>
            <a:r>
              <a:rPr lang="ru-RU" sz="15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где вновь готовились живительные коктейли для поддержания войны.</a:t>
            </a:r>
          </a:p>
          <a:p>
            <a:pPr lvl="0" algn="just"/>
            <a:r>
              <a:rPr lang="ru-RU" sz="15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Эти два потока текли навстречу друг другу совсем рядом, нигде, однако, не пересекаясь. Кто‑то умный рассудил: а зачем преждевременно показывать здоровым и сильным будущим героям, какими они могут стать после первого же боя?»</a:t>
            </a:r>
          </a:p>
          <a:p>
            <a:pPr algn="just"/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864075559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5910"/>
            <a:ext cx="12192000" cy="6973910"/>
          </a:xfrm>
          <a:prstGeom prst="rect">
            <a:avLst/>
          </a:prstGeom>
        </p:spPr>
      </p:pic>
      <p:pic>
        <p:nvPicPr>
          <p:cNvPr id="16" name="Picture 6" descr="G:\картинки книг\Веркин\Про мальчиков и девочек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859" y="1506537"/>
            <a:ext cx="2508250" cy="375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3404112" y="636375"/>
            <a:ext cx="641406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Веркин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Э. Про мальчиков и девочек. </a:t>
            </a:r>
          </a:p>
          <a:p>
            <a:pPr algn="ctr" eaLnBrk="1" hangingPunct="1">
              <a:defRPr/>
            </a:pP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Книга советов по выживанию в школе. –</a:t>
            </a:r>
          </a:p>
          <a:p>
            <a:pPr algn="ctr" eaLnBrk="1" hangingPunct="1">
              <a:defRPr/>
            </a:pP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М.:</a:t>
            </a:r>
            <a:r>
              <a:rPr lang="ru-RU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Эксмо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, 2008.</a:t>
            </a: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3404112" y="1836704"/>
            <a:ext cx="8295068" cy="4801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В школе учились все. Ну, если не учились, то хотя бы ходили в нее. Посещали. Просиживали. Протирали штаны. Поэтому эта книга окажется интересной всем. Тем, у кого школа осталась позади, будет приятно пощекотать нервы. Тем, кто учится в младших классах, эта книжка станет интересна чуть позже. А пока им будет просто интересно ее полистать, картинки посмотреть. Но в основном она рассчитана на тех, кто учится в средних классах. На мальчишек и девчонок самого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безбашенного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возраста. Да и ученикам выпускных классов прочитать ее не помешает. У них школа уже почти позади – но страницы, посвященные выбору будущей профессии, их непременно заинтересуют. Ну и, конечно же, никого не оставит равнодушным глава про выпускной бал…</a:t>
            </a:r>
          </a:p>
          <a:p>
            <a:pPr algn="ctr" eaLnBrk="1" hangingPunct="1">
              <a:defRPr/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Ну, вот, вроде бы, и все. Хотя нет. Ведь есть еще родители. Им данная книга тоже будет полезна. Поскольку сами родители давно закончили учебу. И если они забыли свои школьные страдания, то пусть почитают эту книгу. И вспомнят. А там глядишь – и своих детей больше понимать станут.</a:t>
            </a:r>
          </a:p>
        </p:txBody>
      </p:sp>
    </p:spTree>
    <p:extLst>
      <p:ext uri="{BB962C8B-B14F-4D97-AF65-F5344CB8AC3E}">
        <p14:creationId xmlns:p14="http://schemas.microsoft.com/office/powerpoint/2010/main" val="1697833221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5910"/>
            <a:ext cx="12192000" cy="6973910"/>
          </a:xfrm>
          <a:prstGeom prst="rect">
            <a:avLst/>
          </a:prstGeom>
        </p:spPr>
      </p:pic>
      <p:pic>
        <p:nvPicPr>
          <p:cNvPr id="5" name="Picture 6" descr="Джон Бойн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525000" y="3064099"/>
            <a:ext cx="1905000" cy="2990850"/>
          </a:xfrm>
          <a:prstGeom prst="rect">
            <a:avLst/>
          </a:prstGeom>
          <a:noFill/>
        </p:spPr>
      </p:pic>
      <p:pic>
        <p:nvPicPr>
          <p:cNvPr id="6" name="Picture 4" descr="http://gingbook.narod.ru/avtor/b/boyn_dzhon/malchik_v_polosatoy_pizham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1999" y="2001838"/>
            <a:ext cx="2277415" cy="354895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316167" y="869603"/>
            <a:ext cx="74139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Д. </a:t>
            </a:r>
            <a:r>
              <a:rPr lang="ru-RU" sz="2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Бойн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«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Мальчик в полосатой пижаме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», 2006г</a:t>
            </a:r>
            <a:r>
              <a:rPr lang="ru-RU" dirty="0" smtClean="0">
                <a:cs typeface="Times New Roman" pitchFamily="18" charset="0"/>
              </a:rPr>
              <a:t>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204156" y="1584028"/>
            <a:ext cx="615610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 Что значит — сотни детей за оградой? — спросил отец. — Что тебе известно о том, что там происходит?</a:t>
            </a:r>
          </a:p>
          <a:p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Бруно замялся. Вряд ли стоит рассказывать слишком много — как бы не попасть в беду.</a:t>
            </a:r>
          </a:p>
          <a:p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— Я вижу их из окна моей комнаты, — вывернулся он. — Они, конечно, очень далеко, но, похоже, их там многие сотни. И все в полосатых пижамах.</a:t>
            </a:r>
          </a:p>
          <a:p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— В полосатых пижамах, да, — озабоченным тоном подхватил отец. 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9360731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5910"/>
            <a:ext cx="12192000" cy="6973910"/>
          </a:xfrm>
          <a:prstGeom prst="rect">
            <a:avLst/>
          </a:prstGeom>
        </p:spPr>
      </p:pic>
      <p:pic>
        <p:nvPicPr>
          <p:cNvPr id="5" name="Рисунок 103" descr="http://library.m-ten.ru/images/stories/awards/image0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401577" y="3090931"/>
            <a:ext cx="1889706" cy="2732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Рисунок 102" descr="http://library.m-ten.ru/images/stories/awards/image00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0261" y="3429000"/>
            <a:ext cx="2074303" cy="2957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217" y="875763"/>
            <a:ext cx="2069206" cy="2434611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215477" y="2632542"/>
            <a:ext cx="6096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"Моя собака любит джаз, или Жизнь и приключения милиционера Караваева" - смешные, фантастические, остросюжетные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рассказы.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25376" y="753031"/>
            <a:ext cx="68427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Марина Москвина. Моя собака любит джаз.</a:t>
            </a:r>
            <a:endParaRPr lang="ru-RU" sz="1400" b="1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9944603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5910"/>
            <a:ext cx="12192000" cy="6973910"/>
          </a:xfrm>
          <a:prstGeom prst="rect">
            <a:avLst/>
          </a:prstGeom>
        </p:spPr>
      </p:pic>
      <p:pic>
        <p:nvPicPr>
          <p:cNvPr id="7" name="Picture 4" descr="Дела и ужасы кн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5980" y="2316163"/>
            <a:ext cx="1798212" cy="2115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Дела и ужасы кн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639" y="527146"/>
            <a:ext cx="1688206" cy="2076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 descr="Дела и ужасы кн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639" y="3877554"/>
            <a:ext cx="1815921" cy="2194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4109631" y="814388"/>
            <a:ext cx="4346447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Чудакова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М. Дела и ужасы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Жени </a:t>
            </a:r>
            <a:r>
              <a:rPr lang="ru-RU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Осинкиной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.- М.: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Время-детство, 2010.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374532" y="2212354"/>
            <a:ext cx="729346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spcAft>
                <a:spcPts val="0"/>
              </a:spcAft>
            </a:pPr>
            <a:r>
              <a:rPr lang="ru-RU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Здесь условно-идеальная героиня тринадцати лет с помощью идеальных друзей и помощников путешествует по стране, идеально выполняя высокую миссию, а автор тем временем подробно и развернуто объясняет нам, как надо правильно жить, как принимать гостей, как вести себя в метро, как озеленять дворовые территории в малых городах…</a:t>
            </a:r>
            <a:endParaRPr lang="ru-RU" sz="24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9812753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5910"/>
            <a:ext cx="12192000" cy="6973910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209800" y="329328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помощь учебному процессу</a:t>
            </a:r>
            <a:endParaRPr lang="ru-RU" sz="3600" b="1" dirty="0" smtClean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4" descr="Лучшие детские книги современност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03709" y="1571624"/>
            <a:ext cx="2231223" cy="3176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Рисунок 2" descr="Лучшие детские книги современност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377482" y="1910301"/>
            <a:ext cx="1989370" cy="3126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17" descr="http://www.spbkids.com/wp-content/uploads/2011/10/kak-zivesh.jp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5224" y="2265364"/>
            <a:ext cx="2278162" cy="3276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16" descr="http://www.spbkids.com/wp-content/uploads/2011/10/kompas_02.jpg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354" y="2575776"/>
            <a:ext cx="2306646" cy="3294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0337441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5910"/>
            <a:ext cx="12192000" cy="6973910"/>
          </a:xfrm>
          <a:prstGeom prst="rect">
            <a:avLst/>
          </a:prstGeom>
        </p:spPr>
      </p:pic>
      <p:pic>
        <p:nvPicPr>
          <p:cNvPr id="5" name="Picture 5" descr="Картинка 11 из 3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85611" y="1150156"/>
            <a:ext cx="2459865" cy="3692300"/>
          </a:xfrm>
          <a:prstGeom prst="rect">
            <a:avLst/>
          </a:prstGeom>
          <a:noFill/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760815" y="771525"/>
            <a:ext cx="5163594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28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Веркин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 Э. Кошки ходят поперёк.- </a:t>
            </a:r>
          </a:p>
          <a:p>
            <a:pPr algn="ctr" eaLnBrk="1" hangingPunct="1">
              <a:defRPr/>
            </a:pPr>
            <a:r>
              <a:rPr lang="ru-RU" sz="28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Эксмо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, 2007.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245476" y="2076470"/>
            <a:ext cx="6838682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Есть на земле совершенно особенные места, в которых пространство искажено. Стоит туда попасть — и ты оказываешься в другом удивительном мире, в Стране Мечты. Границы таких мест очень тонкие — достаточно протянуть руку… Но найти их очень не просто. Разве что кошки обладают особым чутьем, ведь они умеют ходить поперек… Впрочем, чтобы туда попасть, необязательно быть кошкой. Героям Эдуарда </a:t>
            </a:r>
            <a:r>
              <a:rPr lang="ru-RU" sz="24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Веркина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это удалось…</a:t>
            </a:r>
          </a:p>
        </p:txBody>
      </p:sp>
    </p:spTree>
    <p:extLst>
      <p:ext uri="{BB962C8B-B14F-4D97-AF65-F5344CB8AC3E}">
        <p14:creationId xmlns:p14="http://schemas.microsoft.com/office/powerpoint/2010/main" val="2327642519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8942" y="-115910"/>
            <a:ext cx="12192000" cy="6973910"/>
          </a:xfrm>
          <a:prstGeom prst="rect">
            <a:avLst/>
          </a:prstGeom>
        </p:spPr>
      </p:pic>
      <p:pic>
        <p:nvPicPr>
          <p:cNvPr id="6" name="Picture 2" descr="слев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513" y="1122363"/>
            <a:ext cx="3254375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4970105" y="1025930"/>
            <a:ext cx="4572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Раин О.  Слева от солнца. – Екатеринбург: Сократ, 2008.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4261454" y="1955156"/>
            <a:ext cx="6168980" cy="4062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Роман о том, как прагматичный и жёсткий подросток, хакер и подпольный миллионер вытаскивает из тьмы забвения одну отдельно взятую деревню и тех её обитателей, которые готовы приложить усилия к тому, чтобы вернуть цивилизацию в свой «медвежий угол».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Большая премия «Заветная мечта»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сезона 2007 – 2008г.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600231733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5910"/>
            <a:ext cx="12192000" cy="6973910"/>
          </a:xfrm>
          <a:prstGeom prst="rect">
            <a:avLst/>
          </a:prstGeom>
        </p:spPr>
      </p:pic>
      <p:pic>
        <p:nvPicPr>
          <p:cNvPr id="5" name="Picture 4" descr="Аромштам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760" y="1122363"/>
            <a:ext cx="3167063" cy="443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5094445" y="814388"/>
            <a:ext cx="405040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Аромштам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М.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Когда отдыхают ангелы.-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М.: </a:t>
            </a:r>
            <a:r>
              <a:rPr lang="ru-RU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КомпасГид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, 2010.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4280045" y="2216883"/>
            <a:ext cx="6654118" cy="34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Книга о детях и их первой учительнице. О том, что надо иногда давать своим ангелам отдохнуть – чтобы они могли не бояться за нас и полететь туда, где они в этот момент нужнее. Каждый раз, когда мы делаем что-то плохое, наш ангел находится рядом – чтобы исправлять последствия наших поступков, чтобы помогать нам, а в этот момент, может, происходит какая-то глобальная катастрофа и нужно много-много ангелов, чтобы спасти людей и, может, именно твоего ангела не хватило.</a:t>
            </a:r>
          </a:p>
        </p:txBody>
      </p:sp>
      <p:pic>
        <p:nvPicPr>
          <p:cNvPr id="8" name="Рисунок 92" descr="http://library.m-ten.ru/images/stories/awards/image02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9486" y="220663"/>
            <a:ext cx="1428750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3001220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5910"/>
            <a:ext cx="12192000" cy="6973910"/>
          </a:xfrm>
          <a:prstGeom prst="rect">
            <a:avLst/>
          </a:prstGeom>
        </p:spPr>
      </p:pic>
      <p:pic>
        <p:nvPicPr>
          <p:cNvPr id="5" name="Picture 4" descr="Крутой бог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76" y="1134269"/>
            <a:ext cx="3275013" cy="475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4915412" y="665163"/>
            <a:ext cx="461985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Эво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Ю. Солнце – крутой бог.-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М.: Самокат, 2010.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4353058" y="1828800"/>
            <a:ext cx="6314941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Роман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этот о шестнадцатилетнем Адаме, который очень хочет и всеми силами старается стать взрослым. Адам хочет понять, что это значит - быть взрослым, пытается найти примеры по-настоящему взрослых людей, но это не так-то просто.</a:t>
            </a:r>
          </a:p>
        </p:txBody>
      </p:sp>
    </p:spTree>
    <p:extLst>
      <p:ext uri="{BB962C8B-B14F-4D97-AF65-F5344CB8AC3E}">
        <p14:creationId xmlns:p14="http://schemas.microsoft.com/office/powerpoint/2010/main" val="3427524187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5910"/>
            <a:ext cx="12192000" cy="6973910"/>
          </a:xfrm>
          <a:prstGeom prst="rect">
            <a:avLst/>
          </a:prstGeom>
        </p:spPr>
      </p:pic>
      <p:pic>
        <p:nvPicPr>
          <p:cNvPr id="11" name="Picture 2" descr="L:\картинки книг\Раин\Отроки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538" y="1285875"/>
            <a:ext cx="3161003" cy="4290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"/>
          <p:cNvSpPr txBox="1">
            <a:spLocks noChangeArrowheads="1"/>
          </p:cNvSpPr>
          <p:nvPr/>
        </p:nvSpPr>
        <p:spPr bwMode="auto">
          <a:xfrm>
            <a:off x="4853789" y="803611"/>
            <a:ext cx="433189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Раин О. Отроки до потопа.-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М.: Самокат, 2009.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24270" y="1787455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Главный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герой «Отроков» вместе со своими друзьями бросает вызов наркоторговцам, облюбовавшим его школу.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Рисунок 89" descr="http://library.m-ten.ru/images/stories/awards/image02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931005" y="3020242"/>
            <a:ext cx="3213134" cy="3213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8605301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5910"/>
            <a:ext cx="12192000" cy="6973910"/>
          </a:xfrm>
          <a:prstGeom prst="rect">
            <a:avLst/>
          </a:prstGeom>
        </p:spPr>
      </p:pic>
      <p:pic>
        <p:nvPicPr>
          <p:cNvPr id="5" name="Picture 4" descr="Гимнази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311" y="1381907"/>
            <a:ext cx="2900363" cy="397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4061045" y="711200"/>
            <a:ext cx="547303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Жвалевский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А., Пастернак Е.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Гимназия № 13. – М.: Время, 2010.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810000" y="1885914"/>
            <a:ext cx="695673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Не надо было трогать дуб! Тогда бы ничего страшного и не случилось. А когда тронули, тут и началось. Из всех щелей полезла нечисть. Домовые и кабинетные — за наших гимназистов, нечисть — против. Перун мечет молнии на крыше, Кощей пытается проломить заколдованный круг, говорящий кот подкармливает русалку ворованной колбасой, второй закон Ньютона временно не работает, "Слово о полку Игореве" встает перед глазами, словно в формате 3D, а на самом деле наяву — помог волшебный растворитель… Хотите дальше? Сами читайте.  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4684511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5910"/>
            <a:ext cx="12192000" cy="6973910"/>
          </a:xfrm>
          <a:prstGeom prst="rect">
            <a:avLst/>
          </a:prstGeom>
        </p:spPr>
      </p:pic>
      <p:pic>
        <p:nvPicPr>
          <p:cNvPr id="5" name="Picture 4" descr="Здесь вам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530" y="1185863"/>
            <a:ext cx="2911475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702935" y="722223"/>
            <a:ext cx="5844862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ru-RU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Жвалевский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А., </a:t>
            </a:r>
            <a:r>
              <a:rPr lang="ru-RU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Мытько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И.  Здесь вам не причинят никакого вреда. – М.: Время, 2006.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435475" y="2437519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Авторы написали «воспитательную </a:t>
            </a:r>
            <a:r>
              <a:rPr lang="ru-RU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страшилку»,которая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призвана избавить детей от всех страхов. </a:t>
            </a:r>
          </a:p>
        </p:txBody>
      </p:sp>
    </p:spTree>
    <p:extLst>
      <p:ext uri="{BB962C8B-B14F-4D97-AF65-F5344CB8AC3E}">
        <p14:creationId xmlns:p14="http://schemas.microsoft.com/office/powerpoint/2010/main" val="1298703573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1731</Words>
  <Application>Microsoft Office PowerPoint</Application>
  <PresentationFormat>Широкоэкранный</PresentationFormat>
  <Paragraphs>69</Paragraphs>
  <Slides>23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1" baseType="lpstr">
      <vt:lpstr>SimHei</vt:lpstr>
      <vt:lpstr>Arial</vt:lpstr>
      <vt:lpstr>Calibri</vt:lpstr>
      <vt:lpstr>Calibri Light</vt:lpstr>
      <vt:lpstr>Comic Sans MS</vt:lpstr>
      <vt:lpstr>Times New Roman</vt:lpstr>
      <vt:lpstr>Тема Office</vt:lpstr>
      <vt:lpstr>Документ Microsoft Word 97–2003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танечка</dc:creator>
  <cp:lastModifiedBy>танечка</cp:lastModifiedBy>
  <cp:revision>18</cp:revision>
  <dcterms:created xsi:type="dcterms:W3CDTF">2016-01-31T19:00:06Z</dcterms:created>
  <dcterms:modified xsi:type="dcterms:W3CDTF">2016-02-09T19:12:13Z</dcterms:modified>
</cp:coreProperties>
</file>