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9"/>
  </p:handoutMasterIdLst>
  <p:sldIdLst>
    <p:sldId id="256" r:id="rId2"/>
    <p:sldId id="258" r:id="rId3"/>
    <p:sldId id="259" r:id="rId4"/>
    <p:sldId id="260" r:id="rId5"/>
    <p:sldId id="261" r:id="rId6"/>
    <p:sldId id="264" r:id="rId7"/>
    <p:sldId id="262" r:id="rId8"/>
    <p:sldId id="265" r:id="rId9"/>
    <p:sldId id="263" r:id="rId10"/>
    <p:sldId id="271" r:id="rId11"/>
    <p:sldId id="267" r:id="rId12"/>
    <p:sldId id="268" r:id="rId13"/>
    <p:sldId id="269" r:id="rId14"/>
    <p:sldId id="270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FF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8D0DF-48D5-4684-8096-31748A7D21F7}" type="datetimeFigureOut">
              <a:rPr lang="ru-RU" smtClean="0"/>
              <a:t>20.01.2018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2C423-004B-4D5F-AD3F-0D2C021461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120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20.01.2018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20.01.2018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20.01.2018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t>20.01.2018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sv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05948" y="2824741"/>
            <a:ext cx="7451285" cy="2171329"/>
          </a:xfrm>
        </p:spPr>
        <p:txBody>
          <a:bodyPr>
            <a:noAutofit/>
          </a:bodyPr>
          <a:lstStyle/>
          <a:p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Представление числовой информации с помощью систем счисления</a:t>
            </a:r>
          </a:p>
        </p:txBody>
      </p:sp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DD334A-750F-473E-8618-65CF9A1523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3600" b="1" dirty="0">
                <a:solidFill>
                  <a:schemeClr val="tx2">
                    <a:lumMod val="75000"/>
                  </a:schemeClr>
                </a:solidFill>
              </a:rPr>
              <a:t>Вавилонская система счисления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BA6AC9C-B4F7-4F90-9775-BE73D7E14E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524001"/>
            <a:ext cx="7886700" cy="49688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     Первая позиционная система счисления. </a:t>
            </a:r>
          </a:p>
          <a:p>
            <a:pPr marL="0" indent="0">
              <a:buNone/>
            </a:pPr>
            <a:r>
              <a:rPr lang="ru-RU" sz="2400" dirty="0"/>
              <a:t>     Состоит из 60 цифр.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r>
              <a:rPr lang="ru-RU" sz="2400" dirty="0"/>
              <a:t>     </a:t>
            </a:r>
            <a:r>
              <a:rPr lang="ru-RU" sz="2400" b="1" dirty="0"/>
              <a:t>Числа составлялись из знаков:</a:t>
            </a:r>
          </a:p>
          <a:p>
            <a:pPr marL="0" indent="0">
              <a:buNone/>
            </a:pPr>
            <a:r>
              <a:rPr lang="ru-RU" sz="2400" dirty="0"/>
              <a:t>        прямой клин – единицы;</a:t>
            </a:r>
          </a:p>
          <a:p>
            <a:pPr marL="0" indent="0">
              <a:buNone/>
            </a:pPr>
            <a:r>
              <a:rPr lang="ru-RU" sz="2400" dirty="0"/>
              <a:t>        лежачий клин – десятки;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r>
              <a:rPr lang="ru-RU" sz="2400" dirty="0"/>
              <a:t>     Число 60 обозначалось прямым клином.</a:t>
            </a:r>
          </a:p>
          <a:p>
            <a:pPr marL="0" indent="0">
              <a:buNone/>
            </a:pPr>
            <a:r>
              <a:rPr lang="ru-RU" sz="2400" dirty="0"/>
              <a:t>     </a:t>
            </a:r>
            <a:r>
              <a:rPr lang="ru-RU" sz="2400" b="1" u="sng" dirty="0"/>
              <a:t>Применение:</a:t>
            </a:r>
          </a:p>
          <a:p>
            <a:pPr marL="0" indent="0">
              <a:buNone/>
            </a:pPr>
            <a:r>
              <a:rPr lang="ru-RU" sz="2400" dirty="0"/>
              <a:t>        - измерение времени (1 минута = 60 секунд, 1 час = 60 минут)</a:t>
            </a:r>
            <a:endParaRPr lang="ru-RU" sz="2400" b="1" u="sng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5243EE4E-6073-4F83-9DEC-6F06260457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6685" y="2876549"/>
            <a:ext cx="321945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660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lip_image007">
            <a:extLst>
              <a:ext uri="{FF2B5EF4-FFF2-40B4-BE49-F238E27FC236}">
                <a16:creationId xmlns:a16="http://schemas.microsoft.com/office/drawing/2014/main" id="{C1DB52B9-CAAE-42BD-92AA-2D9ACDE919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6836" y="5368581"/>
            <a:ext cx="5711911" cy="75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D788B1-18C1-4166-BEE7-405C9D7F0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147" y="2744650"/>
            <a:ext cx="2397760" cy="2743200"/>
          </a:xfrm>
        </p:spPr>
        <p:txBody>
          <a:bodyPr anchor="t">
            <a:normAutofit/>
          </a:bodyPr>
          <a:lstStyle/>
          <a:p>
            <a:pPr algn="ctr"/>
            <a:r>
              <a:rPr lang="ru-RU" b="1" dirty="0"/>
              <a:t>Десятичная система счисления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AA1CEDF-AFAC-4267-95DC-19E0AC89E5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73119" y="613326"/>
            <a:ext cx="5467349" cy="6093724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ru-RU" sz="2400" b="1" u="sng" dirty="0"/>
              <a:t>Основание системы:</a:t>
            </a:r>
            <a:r>
              <a:rPr lang="ru-RU" sz="2400" dirty="0"/>
              <a:t> 10</a:t>
            </a:r>
            <a:endParaRPr lang="ru-RU" sz="2400" b="1" u="sng" dirty="0"/>
          </a:p>
          <a:p>
            <a:pPr marL="0" indent="0">
              <a:buNone/>
            </a:pPr>
            <a:r>
              <a:rPr lang="ru-RU" sz="2400" b="1" u="sng" dirty="0"/>
              <a:t>Алфавит:</a:t>
            </a:r>
            <a:r>
              <a:rPr lang="ru-RU" sz="2400" dirty="0"/>
              <a:t> 0, 1, 2, 3, 4, 5, 6, 7, 8, 9</a:t>
            </a:r>
            <a:endParaRPr lang="en-US" sz="2400" dirty="0"/>
          </a:p>
          <a:p>
            <a:pPr marL="0" indent="0">
              <a:buNone/>
            </a:pPr>
            <a:endParaRPr lang="en-US" b="1" u="sng" dirty="0"/>
          </a:p>
          <a:p>
            <a:pPr>
              <a:buFontTx/>
              <a:buNone/>
            </a:pPr>
            <a:r>
              <a:rPr lang="en-US" altLang="ru-RU" dirty="0"/>
              <a:t> </a:t>
            </a:r>
            <a:r>
              <a:rPr lang="ru-RU" altLang="ru-RU" dirty="0"/>
              <a:t>  </a:t>
            </a:r>
            <a:r>
              <a:rPr lang="ru-RU" altLang="ru-RU" sz="2400" dirty="0"/>
              <a:t>Впервые встречается в Индии в 595 г. </a:t>
            </a:r>
            <a:endParaRPr lang="en-US" altLang="ru-RU" sz="2400" dirty="0"/>
          </a:p>
          <a:p>
            <a:pPr>
              <a:buFontTx/>
              <a:buNone/>
            </a:pPr>
            <a:r>
              <a:rPr lang="ru-RU" altLang="ru-RU" sz="2400" dirty="0"/>
              <a:t>   Древнее изображение десятичных: каждая цифра обозначает число по количеству углов в ней. Например, 0 – углов нет, 2 – два угла и т.д. </a:t>
            </a:r>
          </a:p>
          <a:p>
            <a:pPr>
              <a:buFontTx/>
              <a:buNone/>
            </a:pPr>
            <a:r>
              <a:rPr lang="ru-RU" altLang="ru-RU" sz="2400" dirty="0"/>
              <a:t>   Написание десятичных цифр претерпело существенные изменения. Форма, которой мы пользуемся, установилась в </a:t>
            </a:r>
            <a:r>
              <a:rPr lang="en-US" altLang="ru-RU" sz="2400" dirty="0"/>
              <a:t>XVI</a:t>
            </a:r>
            <a:r>
              <a:rPr lang="ru-RU" altLang="ru-RU" sz="2400" dirty="0"/>
              <a:t> веке.</a:t>
            </a:r>
            <a:endParaRPr lang="en-US" altLang="ru-RU" sz="2400" dirty="0"/>
          </a:p>
          <a:p>
            <a:pPr>
              <a:buFontTx/>
              <a:buNone/>
            </a:pPr>
            <a:endParaRPr lang="ru-RU" altLang="ru-RU" dirty="0"/>
          </a:p>
          <a:p>
            <a:pPr>
              <a:buFontTx/>
              <a:buNone/>
            </a:pPr>
            <a:endParaRPr lang="ru-RU" altLang="ru-RU" dirty="0"/>
          </a:p>
          <a:p>
            <a:pPr>
              <a:buFontTx/>
              <a:buNone/>
            </a:pPr>
            <a:endParaRPr lang="ru-RU" alt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69524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042B2D-2F4D-45E7-9E97-D81FEC791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3600" b="1" dirty="0">
                <a:solidFill>
                  <a:schemeClr val="tx2">
                    <a:lumMod val="75000"/>
                  </a:schemeClr>
                </a:solidFill>
              </a:rPr>
              <a:t>Двоичная система счисления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9403D9D-DA3F-433E-9C5C-7FD7E70F26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u="sng" dirty="0"/>
              <a:t>Основание системы:</a:t>
            </a:r>
            <a:r>
              <a:rPr lang="ru-RU" sz="2400" dirty="0"/>
              <a:t> 2</a:t>
            </a:r>
            <a:endParaRPr lang="ru-RU" sz="2400" b="1" u="sng" dirty="0"/>
          </a:p>
          <a:p>
            <a:pPr marL="0" indent="0">
              <a:buNone/>
            </a:pPr>
            <a:r>
              <a:rPr lang="ru-RU" sz="2400" b="1" u="sng" dirty="0"/>
              <a:t>Алфавит:</a:t>
            </a:r>
            <a:r>
              <a:rPr lang="ru-RU" sz="2400" dirty="0"/>
              <a:t> 0, 1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r>
              <a:rPr lang="ru-RU" sz="2400" b="1" u="sng" dirty="0"/>
              <a:t>Развернутая запись:</a:t>
            </a:r>
            <a:r>
              <a:rPr lang="ru-RU" sz="2400" dirty="0"/>
              <a:t> числа записываются в виде суммы степеней основания 2 с коэффициентами, в качестве которых выступают цифры 0 или 1.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623F3BB-4EC0-434A-9F18-D41794E4BF0E}"/>
                  </a:ext>
                </a:extLst>
              </p:cNvPr>
              <p:cNvSpPr txBox="1"/>
              <p:nvPr/>
            </p:nvSpPr>
            <p:spPr>
              <a:xfrm>
                <a:off x="2254538" y="4412112"/>
                <a:ext cx="4634923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800" b="0" i="1" smtClean="0">
                              <a:latin typeface="Cambria Math" panose="02040503050406030204" pitchFamily="18" charset="0"/>
                            </a:rPr>
                            <m:t>101</m:t>
                          </m:r>
                        </m:e>
                        <m:sub>
                          <m:r>
                            <a:rPr lang="ru-RU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ru-RU" sz="2800" b="0" i="1" smtClean="0">
                          <a:latin typeface="Cambria Math" panose="02040503050406030204" pitchFamily="18" charset="0"/>
                        </a:rPr>
                        <m:t>=1</m:t>
                      </m:r>
                      <m:r>
                        <a:rPr lang="ru-RU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ru-RU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ru-RU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ru-RU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ru-RU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∙2</m:t>
                          </m:r>
                        </m:e>
                        <m:sup>
                          <m:r>
                            <a:rPr lang="ru-RU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ru-RU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ru-RU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ru-RU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∙2</m:t>
                          </m:r>
                        </m:e>
                        <m:sup>
                          <m:r>
                            <a:rPr lang="ru-RU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ru-RU" sz="2800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623F3BB-4EC0-434A-9F18-D41794E4BF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4538" y="4412112"/>
                <a:ext cx="4634923" cy="43088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395425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678C90-FF9D-4C8E-ABF3-4C39FA3D6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3600" b="1" dirty="0">
                <a:solidFill>
                  <a:schemeClr val="tx2">
                    <a:lumMod val="75000"/>
                  </a:schemeClr>
                </a:solidFill>
              </a:rPr>
              <a:t>Восьмеричная система счисления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9DCA633-49C0-4C5D-8077-B96314E414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u="sng" dirty="0"/>
              <a:t>Основание системы:</a:t>
            </a:r>
            <a:r>
              <a:rPr lang="ru-RU" sz="2400" dirty="0"/>
              <a:t> 8</a:t>
            </a:r>
            <a:endParaRPr lang="ru-RU" sz="2400" b="1" u="sng" dirty="0"/>
          </a:p>
          <a:p>
            <a:pPr marL="0" indent="0">
              <a:buNone/>
            </a:pPr>
            <a:r>
              <a:rPr lang="ru-RU" sz="2400" b="1" u="sng" dirty="0"/>
              <a:t>Алфавит:</a:t>
            </a:r>
            <a:r>
              <a:rPr lang="ru-RU" sz="2400" dirty="0"/>
              <a:t> 0, 1, 2, 3, 4, 5, 6, 7</a:t>
            </a:r>
          </a:p>
          <a:p>
            <a:pPr marL="0" indent="0">
              <a:buNone/>
            </a:pPr>
            <a:endParaRPr lang="ru-RU" sz="2400" b="1" dirty="0"/>
          </a:p>
          <a:p>
            <a:pPr marL="0" indent="0">
              <a:buNone/>
            </a:pPr>
            <a:r>
              <a:rPr lang="ru-RU" sz="2400" b="1" u="sng" dirty="0"/>
              <a:t>Развернутая запись:</a:t>
            </a:r>
          </a:p>
          <a:p>
            <a:pPr marL="0" indent="0">
              <a:buNone/>
            </a:pPr>
            <a:endParaRPr lang="ru-RU" sz="2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Прямоугольник 3">
                <a:extLst>
                  <a:ext uri="{FF2B5EF4-FFF2-40B4-BE49-F238E27FC236}">
                    <a16:creationId xmlns:a16="http://schemas.microsoft.com/office/drawing/2014/main" id="{BD604392-CE05-4E68-ABCD-CB3CBD1097BA}"/>
                  </a:ext>
                </a:extLst>
              </p:cNvPr>
              <p:cNvSpPr/>
              <p:nvPr/>
            </p:nvSpPr>
            <p:spPr>
              <a:xfrm>
                <a:off x="2839285" y="3770461"/>
                <a:ext cx="2907334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400" b="0" i="1" smtClean="0">
                              <a:latin typeface="Cambria Math" panose="02040503050406030204" pitchFamily="18" charset="0"/>
                            </a:rPr>
                            <m:t>77</m:t>
                          </m:r>
                        </m:e>
                        <m:sub>
                          <m:r>
                            <a:rPr lang="ru-RU" sz="2400" b="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</m:sub>
                      </m:sSub>
                      <m:r>
                        <a:rPr lang="ru-RU" sz="2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ru-RU" sz="2400" b="0" i="1" smtClean="0">
                          <a:latin typeface="Cambria Math" panose="02040503050406030204" pitchFamily="18" charset="0"/>
                        </a:rPr>
                        <m:t>7</m:t>
                      </m:r>
                      <m:r>
                        <a:rPr lang="ru-RU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400" b="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</m:e>
                        <m:sup>
                          <m:r>
                            <a:rPr lang="ru-RU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ru-RU" sz="2400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400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  <m:r>
                            <a:rPr lang="ru-RU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ru-RU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</m:t>
                          </m:r>
                        </m:e>
                        <m:sup>
                          <m:r>
                            <a:rPr lang="ru-RU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4" name="Прямоугольник 3">
                <a:extLst>
                  <a:ext uri="{FF2B5EF4-FFF2-40B4-BE49-F238E27FC236}">
                    <a16:creationId xmlns:a16="http://schemas.microsoft.com/office/drawing/2014/main" id="{BD604392-CE05-4E68-ABCD-CB3CBD1097B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9285" y="3770461"/>
                <a:ext cx="2907334" cy="461665"/>
              </a:xfrm>
              <a:prstGeom prst="rect">
                <a:avLst/>
              </a:prstGeom>
              <a:blipFill>
                <a:blip r:embed="rId2"/>
                <a:stretch>
                  <a:fillRect b="-1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Рисунок 5" descr="Карандаш">
            <a:extLst>
              <a:ext uri="{FF2B5EF4-FFF2-40B4-BE49-F238E27FC236}">
                <a16:creationId xmlns:a16="http://schemas.microsoft.com/office/drawing/2014/main" id="{8902EB5E-1DAB-4CF9-8232-DECB7B31BF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746619" y="4649334"/>
            <a:ext cx="914400" cy="914400"/>
          </a:xfrm>
          <a:prstGeom prst="rect">
            <a:avLst/>
          </a:prstGeom>
        </p:spPr>
      </p:pic>
      <p:pic>
        <p:nvPicPr>
          <p:cNvPr id="8" name="Рисунок 7" descr="Книги">
            <a:extLst>
              <a:ext uri="{FF2B5EF4-FFF2-40B4-BE49-F238E27FC236}">
                <a16:creationId xmlns:a16="http://schemas.microsoft.com/office/drawing/2014/main" id="{16D2CB57-57D6-4DF4-AAD5-FBC736E2C12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661019" y="3513977"/>
            <a:ext cx="1995471" cy="1995471"/>
          </a:xfrm>
          <a:prstGeom prst="rect">
            <a:avLst/>
          </a:prstGeom>
        </p:spPr>
      </p:pic>
      <p:pic>
        <p:nvPicPr>
          <p:cNvPr id="10" name="Рисунок 9" descr="Открытая книга">
            <a:extLst>
              <a:ext uri="{FF2B5EF4-FFF2-40B4-BE49-F238E27FC236}">
                <a16:creationId xmlns:a16="http://schemas.microsoft.com/office/drawing/2014/main" id="{91A51BE7-D5B9-40D4-AB35-0E70E7C3F01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572000" y="4766889"/>
            <a:ext cx="1827282" cy="1827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9946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4D313E8F-B905-47D8-8B2F-74FCB9BDA6FF}"/>
              </a:ext>
            </a:extLst>
          </p:cNvPr>
          <p:cNvSpPr/>
          <p:nvPr/>
        </p:nvSpPr>
        <p:spPr>
          <a:xfrm>
            <a:off x="2809461" y="3034748"/>
            <a:ext cx="3750365" cy="1007165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6DA999-EB0D-4A45-8733-BCEF6F80D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3600" b="1" dirty="0">
                <a:solidFill>
                  <a:schemeClr val="tx2">
                    <a:lumMod val="75000"/>
                  </a:schemeClr>
                </a:solidFill>
              </a:rPr>
              <a:t>Шестнадцатеричная </a:t>
            </a:r>
            <a:br>
              <a:rPr lang="ru-RU" sz="3600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600" b="1" dirty="0">
                <a:solidFill>
                  <a:schemeClr val="tx2">
                    <a:lumMod val="75000"/>
                  </a:schemeClr>
                </a:solidFill>
              </a:rPr>
              <a:t>система счисления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92090E2-A2B3-43A1-B48E-5E41E7B231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u="sng" dirty="0"/>
              <a:t>Основание системы:</a:t>
            </a:r>
            <a:r>
              <a:rPr lang="ru-RU" sz="2400" dirty="0"/>
              <a:t> 1</a:t>
            </a:r>
            <a:r>
              <a:rPr lang="en-US" sz="2400" dirty="0"/>
              <a:t>6</a:t>
            </a:r>
            <a:endParaRPr lang="ru-RU" sz="2400" b="1" u="sng" dirty="0"/>
          </a:p>
          <a:p>
            <a:pPr marL="0" indent="0">
              <a:buNone/>
            </a:pPr>
            <a:r>
              <a:rPr lang="ru-RU" sz="2400" b="1" u="sng" dirty="0"/>
              <a:t>Алфавит:</a:t>
            </a:r>
            <a:r>
              <a:rPr lang="ru-RU" sz="2400" dirty="0"/>
              <a:t> 0, 1, 2, 3, 4, 5, 6, 7, 8, 9, </a:t>
            </a:r>
            <a:r>
              <a:rPr lang="en-US" sz="2400" dirty="0"/>
              <a:t>A, B, C, D, E, F</a:t>
            </a:r>
            <a:endParaRPr lang="ru-RU" sz="2400" dirty="0"/>
          </a:p>
          <a:p>
            <a:pPr marL="0" indent="0">
              <a:buNone/>
            </a:pPr>
            <a:endParaRPr lang="ru-RU" sz="2400" b="1" dirty="0"/>
          </a:p>
          <a:p>
            <a:pPr marL="0" indent="0" algn="ctr">
              <a:buNone/>
            </a:pPr>
            <a:r>
              <a:rPr lang="ru-RU" sz="2400" b="1" dirty="0"/>
              <a:t>   </a:t>
            </a:r>
            <a:r>
              <a:rPr lang="en-US" sz="2400" dirty="0"/>
              <a:t>A = 10; </a:t>
            </a:r>
            <a:r>
              <a:rPr lang="en-US" sz="2400" b="1" dirty="0"/>
              <a:t>   </a:t>
            </a:r>
            <a:r>
              <a:rPr lang="en-US" sz="2400" dirty="0"/>
              <a:t>B = 11; </a:t>
            </a:r>
            <a:r>
              <a:rPr lang="en-US" sz="2400" b="1" dirty="0"/>
              <a:t>   </a:t>
            </a:r>
            <a:r>
              <a:rPr lang="en-US" sz="2400" dirty="0"/>
              <a:t>C = 12;</a:t>
            </a:r>
          </a:p>
          <a:p>
            <a:pPr marL="0" indent="0" algn="ctr">
              <a:buNone/>
            </a:pPr>
            <a:r>
              <a:rPr lang="en-US" sz="2400" b="1" dirty="0"/>
              <a:t>   </a:t>
            </a:r>
            <a:r>
              <a:rPr lang="en-US" sz="2400" dirty="0"/>
              <a:t>D = 13;    E = 14;    F = 15.</a:t>
            </a:r>
            <a:endParaRPr lang="ru-RU" sz="2400" dirty="0"/>
          </a:p>
          <a:p>
            <a:pPr marL="0" indent="0" algn="ctr">
              <a:buNone/>
            </a:pPr>
            <a:endParaRPr lang="ru-RU" sz="2400" dirty="0"/>
          </a:p>
          <a:p>
            <a:pPr marL="0" indent="0">
              <a:buNone/>
            </a:pPr>
            <a:r>
              <a:rPr lang="ru-RU" sz="2400" b="1" u="sng" dirty="0"/>
              <a:t>Развернутая запись:</a:t>
            </a:r>
          </a:p>
          <a:p>
            <a:pPr marL="0" indent="0">
              <a:buNone/>
            </a:pPr>
            <a:endParaRPr lang="ru-RU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Прямоугольник 4">
                <a:extLst>
                  <a:ext uri="{FF2B5EF4-FFF2-40B4-BE49-F238E27FC236}">
                    <a16:creationId xmlns:a16="http://schemas.microsoft.com/office/drawing/2014/main" id="{9AFBA363-5514-4EE0-8BA6-F3709943AAE8}"/>
                  </a:ext>
                </a:extLst>
              </p:cNvPr>
              <p:cNvSpPr/>
              <p:nvPr/>
            </p:nvSpPr>
            <p:spPr>
              <a:xfrm>
                <a:off x="405506" y="5020203"/>
                <a:ext cx="851707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78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16</m:t>
                        </m:r>
                      </m:sub>
                    </m:sSub>
                    <m:r>
                      <a:rPr lang="ru-RU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7</m:t>
                    </m:r>
                    <m:r>
                      <a:rPr lang="ru-RU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16</m:t>
                        </m:r>
                      </m:e>
                      <m:sup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sz="2400" i="1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8</m:t>
                        </m:r>
                        <m:r>
                          <a:rPr lang="ru-RU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16</m:t>
                        </m:r>
                      </m:e>
                      <m:sup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r>
                      <a:rPr lang="ru-RU" sz="2400" i="1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ru-RU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16</m:t>
                        </m:r>
                      </m:e>
                      <m:sup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400" dirty="0"/>
                  <a:t>=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7</m:t>
                    </m:r>
                    <m:r>
                      <a:rPr lang="ru-RU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16</m:t>
                        </m:r>
                      </m:e>
                      <m:sup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sz="2400" i="1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8</m:t>
                        </m:r>
                        <m:r>
                          <a:rPr lang="ru-RU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16</m:t>
                        </m:r>
                      </m:e>
                      <m:sup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r>
                      <a:rPr lang="ru-RU" sz="2400" i="1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11</m:t>
                        </m:r>
                        <m:r>
                          <a:rPr lang="ru-RU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16</m:t>
                        </m:r>
                      </m:e>
                      <m:sup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endParaRPr lang="ru-RU" dirty="0"/>
              </a:p>
            </p:txBody>
          </p:sp>
        </mc:Choice>
        <mc:Fallback>
          <p:sp>
            <p:nvSpPr>
              <p:cNvPr id="5" name="Прямоугольник 4">
                <a:extLst>
                  <a:ext uri="{FF2B5EF4-FFF2-40B4-BE49-F238E27FC236}">
                    <a16:creationId xmlns:a16="http://schemas.microsoft.com/office/drawing/2014/main" id="{9AFBA363-5514-4EE0-8BA6-F3709943AAE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506" y="5020203"/>
                <a:ext cx="8517075" cy="461665"/>
              </a:xfrm>
              <a:prstGeom prst="rect">
                <a:avLst/>
              </a:prstGeom>
              <a:blipFill>
                <a:blip r:embed="rId2"/>
                <a:stretch>
                  <a:fillRect l="-215" t="-10667" b="-30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853239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053A02-A7A4-4D90-98C8-F5EB926154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3600" b="1" dirty="0">
                <a:solidFill>
                  <a:schemeClr val="tx2">
                    <a:lumMod val="75000"/>
                  </a:schemeClr>
                </a:solidFill>
              </a:rPr>
              <a:t>Задание 1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352D417-51DF-4B73-9569-625D3191AF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800" dirty="0"/>
              <a:t>а) Выпишите числа от 100 до 110 в римской системе счисления.</a:t>
            </a:r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r>
              <a:rPr lang="ru-RU" sz="2800" dirty="0"/>
              <a:t>б) Представьте римские числа </a:t>
            </a:r>
            <a:r>
              <a:rPr lang="en-US" sz="2800" dirty="0"/>
              <a:t>IV, XI, LXXXV </a:t>
            </a:r>
            <a:r>
              <a:rPr lang="ru-RU" sz="2800" dirty="0"/>
              <a:t>в десятичной системе счисления.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443248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602A4D-2B3D-4B63-8F45-3E9B51140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3600" b="1" dirty="0">
                <a:solidFill>
                  <a:schemeClr val="tx2">
                    <a:lumMod val="75000"/>
                  </a:schemeClr>
                </a:solidFill>
              </a:rPr>
              <a:t>Задание 2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D00FD2FC-0161-419D-8EA2-681F495CF33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28650" y="1895061"/>
                <a:ext cx="7886700" cy="428190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sz="2800" dirty="0"/>
                  <a:t>     Укажите числа, записанные с ошибками </a:t>
                </a:r>
              </a:p>
              <a:p>
                <a:pPr marL="0" indent="0">
                  <a:buNone/>
                </a:pPr>
                <a:r>
                  <a:rPr lang="ru-RU" sz="2800" dirty="0"/>
                  <a:t>    123</a:t>
                </a:r>
                <a:r>
                  <a:rPr lang="ru-RU" sz="2800" baseline="-25000" dirty="0"/>
                  <a:t>2</a:t>
                </a:r>
                <a:r>
                  <a:rPr lang="ru-RU" sz="2800" dirty="0"/>
                  <a:t>, 30054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8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e>
                      <m:sub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ru-RU" sz="2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ru-RU" sz="2800" dirty="0"/>
                  <a:t>, 12ААС09</a:t>
                </a:r>
                <a:r>
                  <a:rPr lang="ru-RU" sz="2800" baseline="-25000" dirty="0"/>
                  <a:t>8</a:t>
                </a:r>
                <a:r>
                  <a:rPr lang="ru-RU" sz="2800" dirty="0"/>
                  <a:t>, 145476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800" b="0" i="1" smtClean="0">
                            <a:latin typeface="Cambria Math" panose="02040503050406030204" pitchFamily="18" charset="0"/>
                          </a:rPr>
                          <m:t>Е</m:t>
                        </m:r>
                      </m:e>
                      <m:sub>
                        <m:r>
                          <a:rPr lang="ru-RU" sz="2800" b="0" i="1" smtClean="0">
                            <a:latin typeface="Cambria Math" panose="02040503050406030204" pitchFamily="18" charset="0"/>
                          </a:rPr>
                          <m:t>16</m:t>
                        </m:r>
                      </m:sub>
                    </m:sSub>
                  </m:oMath>
                </a14:m>
                <a:r>
                  <a:rPr lang="ru-RU" sz="28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ru-RU" sz="2800" b="0" i="1" smtClean="0">
                            <a:latin typeface="Cambria Math" panose="02040503050406030204" pitchFamily="18" charset="0"/>
                          </a:rPr>
                          <m:t>897</m:t>
                        </m:r>
                      </m:e>
                      <m:sub>
                        <m:r>
                          <a:rPr lang="ru-RU" sz="28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sub>
                    </m:sSub>
                  </m:oMath>
                </a14:m>
                <a:endParaRPr lang="ru-RU" sz="2800" dirty="0"/>
              </a:p>
              <a:p>
                <a:pPr marL="0" indent="0">
                  <a:buNone/>
                </a:pPr>
                <a:endParaRPr lang="ru-RU" sz="2800" dirty="0"/>
              </a:p>
              <a:p>
                <a:pPr marL="0" indent="0">
                  <a:buNone/>
                </a:pPr>
                <a:endParaRPr lang="ru-RU" sz="2800" dirty="0"/>
              </a:p>
            </p:txBody>
          </p:sp>
        </mc:Choice>
        <mc:Fallback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D00FD2FC-0161-419D-8EA2-681F495CF33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1895061"/>
                <a:ext cx="7886700" cy="4281902"/>
              </a:xfrm>
              <a:blipFill>
                <a:blip r:embed="rId2"/>
                <a:stretch>
                  <a:fillRect t="-242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21201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CA62A7-1F06-4E01-B747-67C638FA36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3600" b="1" dirty="0">
                <a:solidFill>
                  <a:schemeClr val="tx2">
                    <a:lumMod val="75000"/>
                  </a:schemeClr>
                </a:solidFill>
              </a:rPr>
              <a:t>Задание 3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F5F4B4E0-E754-45BB-AED0-A04C85824DF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sz="2400" dirty="0"/>
                  <a:t>а) Записать в развернутой форме:</a:t>
                </a:r>
              </a:p>
              <a:p>
                <a:pPr marL="0" indent="0">
                  <a:buNone/>
                </a:pPr>
                <a:r>
                  <a:rPr lang="ru-RU" sz="2400" dirty="0"/>
                  <a:t>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571</m:t>
                        </m:r>
                      </m:e>
                      <m:sub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sub>
                    </m:sSub>
                    <m:r>
                      <a:rPr lang="ru-RU" sz="2400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ru-RU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647</m:t>
                        </m:r>
                      </m:e>
                      <m:sub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</m:sSub>
                    <m:r>
                      <a:rPr lang="ru-RU" sz="2400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ru-RU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16</m:t>
                        </m:r>
                      </m:sub>
                    </m:sSub>
                    <m:r>
                      <a:rPr lang="ru-RU" sz="2400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ru-RU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1001</m:t>
                        </m:r>
                      </m:e>
                      <m:sub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ru-RU" sz="2400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ru-RU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98</m:t>
                        </m:r>
                      </m:e>
                      <m:sub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sub>
                    </m:sSub>
                  </m:oMath>
                </a14:m>
                <a:endParaRPr lang="ru-RU" sz="2400" dirty="0"/>
              </a:p>
              <a:p>
                <a:pPr marL="0" indent="0">
                  <a:buNone/>
                </a:pPr>
                <a:endParaRPr lang="ru-RU" sz="2400" dirty="0"/>
              </a:p>
              <a:p>
                <a:pPr marL="0" indent="0">
                  <a:buNone/>
                </a:pPr>
                <a:endParaRPr lang="ru-RU" sz="2400" dirty="0"/>
              </a:p>
              <a:p>
                <a:pPr marL="0" indent="0">
                  <a:buNone/>
                </a:pPr>
                <a:r>
                  <a:rPr lang="ru-RU" sz="2400" dirty="0"/>
                  <a:t>б) Записать в свернутой форме:</a:t>
                </a:r>
              </a:p>
              <a:p>
                <a:pPr marL="0" indent="0">
                  <a:buNone/>
                </a:pPr>
                <a:r>
                  <a:rPr lang="ru-RU" sz="2400" dirty="0"/>
                  <a:t>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ru-RU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∙10</m:t>
                        </m:r>
                      </m:e>
                      <m:sup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ru-RU" sz="2400" b="0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ru-RU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ru-RU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∙10</m:t>
                        </m:r>
                      </m:e>
                      <m:sup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sz="2400" b="0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ru-RU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8</m:t>
                        </m:r>
                        <m:r>
                          <a:rPr lang="ru-RU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∙10</m:t>
                        </m:r>
                      </m:e>
                      <m:sup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r>
                      <a:rPr lang="ru-RU" sz="2400" b="0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ru-RU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ru-RU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∙10</m:t>
                        </m:r>
                      </m:e>
                      <m:sup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400" dirty="0"/>
                  <a:t>;</a:t>
                </a:r>
                <a:endParaRPr lang="ru-RU" sz="2400" dirty="0"/>
              </a:p>
              <a:p>
                <a:pPr marL="0" indent="0">
                  <a:buNone/>
                </a:pPr>
                <a:r>
                  <a:rPr lang="ru-RU" sz="2400" dirty="0"/>
                  <a:t>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ru-RU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∙8</m:t>
                        </m:r>
                      </m:e>
                      <m:sup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sz="2400" b="0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ru-RU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ru-RU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∙8</m:t>
                        </m:r>
                      </m:e>
                      <m:sup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r>
                      <a:rPr lang="ru-RU" sz="2400" b="0" i="1" smtClean="0">
                        <a:latin typeface="Cambria Math" panose="02040503050406030204" pitchFamily="18" charset="0"/>
                      </a:rPr>
                      <m:t>+1</m:t>
                    </m:r>
                    <m:r>
                      <a:rPr lang="ru-RU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ru-RU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e>
                      <m:sup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400" dirty="0"/>
                  <a:t>;</a:t>
                </a:r>
                <a:endParaRPr lang="ru-RU" sz="2400" dirty="0"/>
              </a:p>
              <a:p>
                <a:pPr marL="0" indent="0">
                  <a:buNone/>
                </a:pPr>
                <a:r>
                  <a:rPr lang="ru-RU" sz="2400" dirty="0"/>
                  <a:t>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∙16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ru-RU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16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+4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ru-RU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16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400" i="1" dirty="0">
                    <a:latin typeface="Cambria Math" panose="02040503050406030204" pitchFamily="18" charset="0"/>
                  </a:rPr>
                  <a:t>;</a:t>
                </a:r>
              </a:p>
              <a:p>
                <a:pPr marL="0" indent="0">
                  <a:buNone/>
                </a:pPr>
                <a:r>
                  <a:rPr lang="en-US" sz="2400" dirty="0"/>
                  <a:t>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∙2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ru-RU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∙2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+1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ru-RU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ru-RU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∙2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ru-RU" sz="2400" dirty="0"/>
              </a:p>
            </p:txBody>
          </p:sp>
        </mc:Choice>
        <mc:Fallback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F5F4B4E0-E754-45BB-AED0-A04C85824DF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159" t="-19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96914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9486AE45-4E74-4B40-8B29-8716495B671A}"/>
              </a:ext>
            </a:extLst>
          </p:cNvPr>
          <p:cNvSpPr/>
          <p:nvPr/>
        </p:nvSpPr>
        <p:spPr>
          <a:xfrm>
            <a:off x="628650" y="2385392"/>
            <a:ext cx="7886700" cy="1802295"/>
          </a:xfrm>
          <a:prstGeom prst="rect">
            <a:avLst/>
          </a:prstGeom>
          <a:solidFill>
            <a:schemeClr val="accent6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CFCBC4-5327-4D06-B7D7-7FA28174F4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52575"/>
            <a:ext cx="7886700" cy="1325563"/>
          </a:xfrm>
        </p:spPr>
        <p:txBody>
          <a:bodyPr>
            <a:normAutofit/>
          </a:bodyPr>
          <a:lstStyle/>
          <a:p>
            <a:pPr algn="r"/>
            <a:r>
              <a:rPr lang="ru-RU" sz="3600" b="1" dirty="0">
                <a:solidFill>
                  <a:schemeClr val="tx2">
                    <a:lumMod val="75000"/>
                  </a:schemeClr>
                </a:solidFill>
              </a:rPr>
              <a:t>Что такое система счисления?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C33C07D-91E3-4026-A17E-C025A17CAE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54087"/>
            <a:ext cx="7886700" cy="4351338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2400" b="1" dirty="0"/>
              <a:t>   </a:t>
            </a:r>
            <a:r>
              <a:rPr lang="ru-RU" sz="2800" b="1" dirty="0"/>
              <a:t>Система счисления </a:t>
            </a:r>
            <a:r>
              <a:rPr lang="ru-RU" sz="2800" dirty="0"/>
              <a:t>– это знаковая система, в которой числа записываются по определенным правилам с помощью знаков некоторого алфавита, называемых цифрами.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0054121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5360F6-B106-42CF-8984-90C381E36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chemeClr val="tx2">
                    <a:lumMod val="75000"/>
                  </a:schemeClr>
                </a:solidFill>
              </a:rPr>
              <a:t>Виды систем счисления</a:t>
            </a:r>
          </a:p>
        </p:txBody>
      </p:sp>
      <p:sp>
        <p:nvSpPr>
          <p:cNvPr id="6" name="Прямоугольник: скругленные противолежащие углы 5">
            <a:extLst>
              <a:ext uri="{FF2B5EF4-FFF2-40B4-BE49-F238E27FC236}">
                <a16:creationId xmlns:a16="http://schemas.microsoft.com/office/drawing/2014/main" id="{3853CE98-C1A8-46D4-9B78-1CF5E5A40AD0}"/>
              </a:ext>
            </a:extLst>
          </p:cNvPr>
          <p:cNvSpPr/>
          <p:nvPr/>
        </p:nvSpPr>
        <p:spPr>
          <a:xfrm>
            <a:off x="1066800" y="2686877"/>
            <a:ext cx="3021496" cy="2998306"/>
          </a:xfrm>
          <a:prstGeom prst="round2Diag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Непозиционные</a:t>
            </a:r>
          </a:p>
          <a:p>
            <a:pPr algn="ctr"/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Количественное значение цифры не зависит от ее положения в числе.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Прямоугольник: скругленные противолежащие углы 7">
            <a:extLst>
              <a:ext uri="{FF2B5EF4-FFF2-40B4-BE49-F238E27FC236}">
                <a16:creationId xmlns:a16="http://schemas.microsoft.com/office/drawing/2014/main" id="{FD472349-76DA-47F6-893B-73C4E08F30BE}"/>
              </a:ext>
            </a:extLst>
          </p:cNvPr>
          <p:cNvSpPr/>
          <p:nvPr/>
        </p:nvSpPr>
        <p:spPr>
          <a:xfrm>
            <a:off x="5267739" y="2686878"/>
            <a:ext cx="3021496" cy="2998305"/>
          </a:xfrm>
          <a:prstGeom prst="round2Diag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Позиционные</a:t>
            </a:r>
          </a:p>
          <a:p>
            <a:pPr algn="ctr"/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Количественное значение цифры зависит от ее положения в числе.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0" name="Прямая со стрелкой 9">
            <a:extLst>
              <a:ext uri="{FF2B5EF4-FFF2-40B4-BE49-F238E27FC236}">
                <a16:creationId xmlns:a16="http://schemas.microsoft.com/office/drawing/2014/main" id="{350003AA-393A-4EF2-9E5D-981001449B94}"/>
              </a:ext>
            </a:extLst>
          </p:cNvPr>
          <p:cNvCxnSpPr/>
          <p:nvPr/>
        </p:nvCxnSpPr>
        <p:spPr>
          <a:xfrm flipH="1">
            <a:off x="2703443" y="1391478"/>
            <a:ext cx="808383" cy="129539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2" name="Прямая со стрелкой 11">
            <a:extLst>
              <a:ext uri="{FF2B5EF4-FFF2-40B4-BE49-F238E27FC236}">
                <a16:creationId xmlns:a16="http://schemas.microsoft.com/office/drawing/2014/main" id="{6BE218F8-B07F-4F87-A808-12FA66085B02}"/>
              </a:ext>
            </a:extLst>
          </p:cNvPr>
          <p:cNvCxnSpPr/>
          <p:nvPr/>
        </p:nvCxnSpPr>
        <p:spPr>
          <a:xfrm>
            <a:off x="5406887" y="1378226"/>
            <a:ext cx="887896" cy="130865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6062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6DC97D-D19D-4E17-8D99-7DFF7750D1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3600" b="1" dirty="0">
                <a:solidFill>
                  <a:schemeClr val="tx2">
                    <a:lumMod val="75000"/>
                  </a:schemeClr>
                </a:solidFill>
              </a:rPr>
              <a:t>Непозиционные системы счисления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D417AD6-9764-4169-86A0-B094F09756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7165" y="1697831"/>
            <a:ext cx="748747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800" b="1" u="sng" dirty="0"/>
          </a:p>
          <a:p>
            <a:pPr marL="0" indent="0">
              <a:buNone/>
            </a:pPr>
            <a:endParaRPr lang="ru-RU" sz="2800" b="1" u="sng" dirty="0"/>
          </a:p>
          <a:p>
            <a:pPr marL="0" indent="0">
              <a:buNone/>
            </a:pPr>
            <a:endParaRPr lang="ru-RU" sz="2800" b="1" u="sng" dirty="0"/>
          </a:p>
          <a:p>
            <a:pPr marL="0" indent="0">
              <a:buNone/>
            </a:pPr>
            <a:r>
              <a:rPr lang="ru-RU" sz="3200" b="1" u="sng" dirty="0"/>
              <a:t>Единичная</a:t>
            </a:r>
            <a:r>
              <a:rPr lang="ru-RU" sz="3200" b="1" dirty="0"/>
              <a:t>                                      </a:t>
            </a:r>
            <a:r>
              <a:rPr lang="ru-RU" sz="3200" b="1" u="sng" dirty="0"/>
              <a:t>Римская</a:t>
            </a:r>
          </a:p>
          <a:p>
            <a:pPr marL="0" indent="0">
              <a:buNone/>
            </a:pPr>
            <a:r>
              <a:rPr lang="ru-RU" sz="2800" b="1" u="sng" dirty="0"/>
              <a:t> </a:t>
            </a:r>
          </a:p>
        </p:txBody>
      </p:sp>
      <p:pic>
        <p:nvPicPr>
          <p:cNvPr id="5" name="Picture 6" descr="man">
            <a:extLst>
              <a:ext uri="{FF2B5EF4-FFF2-40B4-BE49-F238E27FC236}">
                <a16:creationId xmlns:a16="http://schemas.microsoft.com/office/drawing/2014/main" id="{827E8EBD-1329-407E-8FAD-0FB80D2FA1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4494" y="1825625"/>
            <a:ext cx="2857500" cy="409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72250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E02F3C71-C981-4614-98EA-D6C494F8091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252662" y="321176"/>
            <a:ext cx="5380685" cy="5896743"/>
          </a:xfrm>
          <a:prstGeom prst="rect">
            <a:avLst/>
          </a:prstGeom>
          <a:solidFill>
            <a:schemeClr val="tx1">
              <a:alpha val="15000"/>
            </a:schemeClr>
          </a:solidFill>
          <a:ln w="127000" cap="sq" cmpd="thinThick">
            <a:solidFill>
              <a:schemeClr val="tx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id="{C62CB839-5BBA-47FD-BA6F-8DAA826B4B0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648520" y="2828925"/>
            <a:ext cx="2031118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6">
            <a:extLst>
              <a:ext uri="{FF2B5EF4-FFF2-40B4-BE49-F238E27FC236}">
                <a16:creationId xmlns:a16="http://schemas.microsoft.com/office/drawing/2014/main" id="{2C29A79D-0B19-49A9-A4CA-E7DA3DF307F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815083" y="321176"/>
            <a:ext cx="2864555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A940E5-D210-473B-9BC3-1247D967A6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1180" y="310886"/>
            <a:ext cx="4653738" cy="1344975"/>
          </a:xfrm>
        </p:spPr>
        <p:txBody>
          <a:bodyPr>
            <a:normAutofit/>
          </a:bodyPr>
          <a:lstStyle/>
          <a:p>
            <a:pPr algn="r"/>
            <a:r>
              <a:rPr lang="ru-RU" sz="3500" b="1" dirty="0"/>
              <a:t>Единичная система счисления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0605FE9-9E5F-4E31-B1BB-058D5BCC9F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4398" y="1655861"/>
            <a:ext cx="5017212" cy="39861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   Использовалась в древности (10-11 </a:t>
            </a:r>
            <a:r>
              <a:rPr lang="ru-RU" sz="2400" dirty="0" err="1"/>
              <a:t>тыс.лет</a:t>
            </a:r>
            <a:r>
              <a:rPr lang="ru-RU" sz="2400" dirty="0"/>
              <a:t> до н.э.).  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    </a:t>
            </a:r>
            <a:r>
              <a:rPr lang="ru-RU" sz="2400" dirty="0"/>
              <a:t>Количество предметов отображается равным количеством каких-либо: зарубок, точек, черточек и т.д.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r>
              <a:rPr lang="ru-RU" sz="2400" dirty="0"/>
              <a:t>   Неудобства: громоздкая запись, большая вероятность ошибки.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9" name="Picture 8" descr="zarub">
            <a:extLst>
              <a:ext uri="{FF2B5EF4-FFF2-40B4-BE49-F238E27FC236}">
                <a16:creationId xmlns:a16="http://schemas.microsoft.com/office/drawing/2014/main" id="{C8866D57-9DAE-4D1D-8D78-31A433E24D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53867">
            <a:off x="4900128" y="5441897"/>
            <a:ext cx="431800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8338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E02F3C71-C981-4614-98EA-D6C494F8091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252662" y="321176"/>
            <a:ext cx="5380685" cy="5896743"/>
          </a:xfrm>
          <a:prstGeom prst="rect">
            <a:avLst/>
          </a:prstGeom>
          <a:solidFill>
            <a:schemeClr val="tx1">
              <a:alpha val="15000"/>
            </a:schemeClr>
          </a:solidFill>
          <a:ln w="127000" cap="sq" cmpd="thinThick">
            <a:solidFill>
              <a:schemeClr val="tx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A940E5-D210-473B-9BC3-1247D967A6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1180" y="310886"/>
            <a:ext cx="4653738" cy="1344975"/>
          </a:xfrm>
        </p:spPr>
        <p:txBody>
          <a:bodyPr>
            <a:normAutofit/>
          </a:bodyPr>
          <a:lstStyle/>
          <a:p>
            <a:pPr algn="r"/>
            <a:r>
              <a:rPr lang="ru-RU" sz="3500" b="1" dirty="0"/>
              <a:t>Единичная система счисления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0605FE9-9E5F-4E31-B1BB-058D5BCC9F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4398" y="1655860"/>
            <a:ext cx="5100520" cy="44533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/>
              <a:t>   Встречается и сегодня: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altLang="ru-RU" sz="2400" dirty="0"/>
              <a:t>   Так,  чтобы узнать, на каком курсе учится курсант военного училища, нужно сосчитать, сколько полосок                          нашито на его рукаве.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altLang="ru-RU" sz="2400" dirty="0"/>
              <a:t>   Пользуются малыши, показывая на пальцах свой возраст.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altLang="ru-RU" sz="2400" dirty="0"/>
              <a:t>   Счетные палочки используется для обучения учеников 1-го класса счету.</a:t>
            </a: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5953972-3E13-4DC3-A4AE-278802F0F7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5329" y="321176"/>
            <a:ext cx="2802032" cy="134497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3FA5B32-E5E1-4503-865B-B5BD51E90E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5083" y="4335887"/>
            <a:ext cx="2632213" cy="1882032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1FC9AE1-C9DB-49BD-839B-585E9E407E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6688" y="2121746"/>
            <a:ext cx="2914650" cy="2028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6790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45A90EA-D4CD-4B88-B84A-94A55AF5861A}"/>
              </a:ext>
            </a:extLst>
          </p:cNvPr>
          <p:cNvSpPr/>
          <p:nvPr/>
        </p:nvSpPr>
        <p:spPr>
          <a:xfrm>
            <a:off x="628650" y="4664765"/>
            <a:ext cx="7886700" cy="1828109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C7745B-CB3B-48F0-890C-1C7477BA3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3600" b="1" dirty="0">
                <a:solidFill>
                  <a:schemeClr val="tx2">
                    <a:lumMod val="75000"/>
                  </a:schemeClr>
                </a:solidFill>
              </a:rPr>
              <a:t>Римская система счисления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0DC26CE-DCFB-45C6-A844-55E3FF7EF9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523999"/>
            <a:ext cx="7886700" cy="507558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400" dirty="0"/>
              <a:t>   </a:t>
            </a:r>
            <a:r>
              <a:rPr lang="ru-RU" sz="2600" dirty="0"/>
              <a:t>Появилась более 2500 лет назад в Древнем Риме.</a:t>
            </a:r>
          </a:p>
          <a:p>
            <a:pPr marL="0" indent="0">
              <a:buNone/>
            </a:pPr>
            <a:r>
              <a:rPr lang="ru-RU" sz="2400" dirty="0"/>
              <a:t>   </a:t>
            </a:r>
            <a:r>
              <a:rPr lang="ru-RU" sz="2600" dirty="0"/>
              <a:t>В основе лежат знаки:</a:t>
            </a:r>
          </a:p>
          <a:p>
            <a:pPr marL="0" indent="0" algn="ctr">
              <a:buNone/>
            </a:pPr>
            <a:r>
              <a:rPr lang="ru-RU" altLang="ru-RU" sz="2600" dirty="0"/>
              <a:t>I = 1;</a:t>
            </a:r>
            <a:br>
              <a:rPr lang="ru-RU" altLang="ru-RU" sz="2600" dirty="0"/>
            </a:br>
            <a:r>
              <a:rPr lang="ru-RU" altLang="ru-RU" sz="2600" dirty="0"/>
              <a:t>V = 5;</a:t>
            </a:r>
            <a:br>
              <a:rPr lang="ru-RU" altLang="ru-RU" sz="2600" dirty="0"/>
            </a:br>
            <a:r>
              <a:rPr lang="ru-RU" altLang="ru-RU" sz="2600" dirty="0"/>
              <a:t>X = 10;</a:t>
            </a:r>
            <a:br>
              <a:rPr lang="ru-RU" altLang="ru-RU" sz="2600" dirty="0"/>
            </a:br>
            <a:r>
              <a:rPr lang="ru-RU" altLang="ru-RU" sz="2600" dirty="0"/>
              <a:t>L = 50;</a:t>
            </a:r>
            <a:br>
              <a:rPr lang="ru-RU" altLang="ru-RU" sz="2600" dirty="0"/>
            </a:br>
            <a:r>
              <a:rPr lang="ru-RU" altLang="ru-RU" sz="2600" dirty="0"/>
              <a:t>C = 100;</a:t>
            </a:r>
            <a:br>
              <a:rPr lang="ru-RU" altLang="ru-RU" sz="2600" dirty="0"/>
            </a:br>
            <a:r>
              <a:rPr lang="ru-RU" altLang="ru-RU" sz="2600" dirty="0"/>
              <a:t>D = 500;</a:t>
            </a:r>
            <a:br>
              <a:rPr lang="ru-RU" altLang="ru-RU" sz="2600" dirty="0"/>
            </a:br>
            <a:r>
              <a:rPr lang="ru-RU" altLang="ru-RU" sz="2600" dirty="0"/>
              <a:t>M = 1000.</a:t>
            </a:r>
          </a:p>
          <a:p>
            <a:pPr marL="0" indent="0">
              <a:buNone/>
            </a:pPr>
            <a:r>
              <a:rPr lang="ru-RU" altLang="ru-RU" sz="2400" dirty="0">
                <a:solidFill>
                  <a:srgbClr val="D60093"/>
                </a:solidFill>
              </a:rPr>
              <a:t>    </a:t>
            </a:r>
            <a:endParaRPr lang="ru-RU" altLang="ru-RU" sz="2600" dirty="0">
              <a:solidFill>
                <a:srgbClr val="D60093"/>
              </a:solidFill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altLang="ru-RU" sz="2600" dirty="0">
                <a:solidFill>
                  <a:srgbClr val="D60093"/>
                </a:solidFill>
              </a:rPr>
              <a:t>     </a:t>
            </a:r>
            <a:r>
              <a:rPr lang="ru-RU" altLang="ru-RU" sz="2600" dirty="0"/>
              <a:t>Для закрепления в памяти буквенных обозначений цифр в порядке убывания существует мнемоническое правило:</a:t>
            </a:r>
          </a:p>
          <a:p>
            <a:pPr algn="ctr">
              <a:lnSpc>
                <a:spcPct val="80000"/>
              </a:lnSpc>
              <a:buFontTx/>
              <a:buNone/>
            </a:pPr>
            <a:endParaRPr lang="ru-RU" altLang="ru-RU" sz="2600" b="1" dirty="0"/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altLang="ru-RU" sz="2600" b="1" dirty="0">
                <a:solidFill>
                  <a:srgbClr val="3366FF"/>
                </a:solidFill>
              </a:rPr>
              <a:t>М</a:t>
            </a:r>
            <a:r>
              <a:rPr lang="ru-RU" altLang="ru-RU" sz="2600" dirty="0">
                <a:solidFill>
                  <a:srgbClr val="D60093"/>
                </a:solidFill>
              </a:rPr>
              <a:t>ы </a:t>
            </a:r>
            <a:r>
              <a:rPr lang="ru-RU" altLang="ru-RU" sz="2600" b="1" dirty="0">
                <a:solidFill>
                  <a:srgbClr val="3366FF"/>
                </a:solidFill>
              </a:rPr>
              <a:t>Д</a:t>
            </a:r>
            <a:r>
              <a:rPr lang="ru-RU" altLang="ru-RU" sz="2600" dirty="0">
                <a:solidFill>
                  <a:srgbClr val="D60093"/>
                </a:solidFill>
              </a:rPr>
              <a:t>арим </a:t>
            </a:r>
            <a:r>
              <a:rPr lang="ru-RU" altLang="ru-RU" sz="2600" b="1" dirty="0">
                <a:solidFill>
                  <a:srgbClr val="3366FF"/>
                </a:solidFill>
              </a:rPr>
              <a:t>С</a:t>
            </a:r>
            <a:r>
              <a:rPr lang="ru-RU" altLang="ru-RU" sz="2600" dirty="0">
                <a:solidFill>
                  <a:srgbClr val="D60093"/>
                </a:solidFill>
              </a:rPr>
              <a:t>очные </a:t>
            </a:r>
            <a:r>
              <a:rPr lang="ru-RU" altLang="ru-RU" sz="2600" b="1" dirty="0">
                <a:solidFill>
                  <a:srgbClr val="3366FF"/>
                </a:solidFill>
              </a:rPr>
              <a:t>Л</a:t>
            </a:r>
            <a:r>
              <a:rPr lang="ru-RU" altLang="ru-RU" sz="2600" dirty="0">
                <a:solidFill>
                  <a:srgbClr val="D60093"/>
                </a:solidFill>
              </a:rPr>
              <a:t>имоны, </a:t>
            </a:r>
            <a:r>
              <a:rPr lang="ru-RU" altLang="ru-RU" sz="2600" b="1" dirty="0">
                <a:solidFill>
                  <a:srgbClr val="3366FF"/>
                </a:solidFill>
              </a:rPr>
              <a:t>Х</a:t>
            </a:r>
            <a:r>
              <a:rPr lang="ru-RU" altLang="ru-RU" sz="2600" dirty="0">
                <a:solidFill>
                  <a:srgbClr val="D60093"/>
                </a:solidFill>
              </a:rPr>
              <a:t>ватит </a:t>
            </a:r>
            <a:r>
              <a:rPr lang="ru-RU" altLang="ru-RU" sz="2600" b="1" dirty="0">
                <a:solidFill>
                  <a:srgbClr val="3366FF"/>
                </a:solidFill>
              </a:rPr>
              <a:t>В</a:t>
            </a:r>
            <a:r>
              <a:rPr lang="ru-RU" altLang="ru-RU" sz="2600" dirty="0">
                <a:solidFill>
                  <a:srgbClr val="D60093"/>
                </a:solidFill>
              </a:rPr>
              <a:t>сем </a:t>
            </a:r>
            <a:r>
              <a:rPr lang="ru-RU" altLang="ru-RU" sz="2600" b="1" dirty="0">
                <a:solidFill>
                  <a:srgbClr val="3366FF"/>
                </a:solidFill>
              </a:rPr>
              <a:t>И</a:t>
            </a:r>
            <a:r>
              <a:rPr lang="ru-RU" altLang="ru-RU" sz="2600" dirty="0">
                <a:solidFill>
                  <a:srgbClr val="D60093"/>
                </a:solidFill>
              </a:rPr>
              <a:t> ещё останется.</a:t>
            </a:r>
          </a:p>
          <a:p>
            <a:pPr marL="0" indent="0">
              <a:buNone/>
            </a:pPr>
            <a:endParaRPr lang="ru-RU" altLang="ru-RU" sz="2400" dirty="0">
              <a:solidFill>
                <a:srgbClr val="D60093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81871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5930A6-8573-43A2-8883-FEE9BC576F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>
            <a:normAutofit/>
          </a:bodyPr>
          <a:lstStyle/>
          <a:p>
            <a:pPr algn="r"/>
            <a:r>
              <a:rPr lang="ru-RU" sz="3600" b="1" dirty="0">
                <a:solidFill>
                  <a:schemeClr val="tx2">
                    <a:lumMod val="75000"/>
                  </a:schemeClr>
                </a:solidFill>
              </a:rPr>
              <a:t>Римская система счисления</a:t>
            </a:r>
            <a:endParaRPr lang="ru-RU" sz="36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B1B5B3E-EDFB-4A8F-9D65-8708EB6CD3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4"/>
            <a:ext cx="7886700" cy="466724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 </a:t>
            </a:r>
            <a:r>
              <a:rPr lang="ru-RU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Для записи числа:</a:t>
            </a:r>
            <a:r>
              <a:rPr lang="ru-RU" b="1" u="sng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dirty="0"/>
              <a:t>необходимо разложить его на сумму тысяч, полутысяч, сотен, полусотен, десятков и единиц.</a:t>
            </a:r>
          </a:p>
          <a:p>
            <a:pPr marL="0" indent="0">
              <a:buNone/>
            </a:pPr>
            <a:r>
              <a:rPr lang="en-US" dirty="0"/>
              <a:t>   </a:t>
            </a:r>
            <a:r>
              <a:rPr lang="ru-RU" dirty="0"/>
              <a:t>   </a:t>
            </a:r>
            <a:r>
              <a:rPr lang="ru-RU" b="1" u="sng" dirty="0"/>
              <a:t>Пример:</a:t>
            </a:r>
            <a:r>
              <a:rPr lang="ru-RU" dirty="0"/>
              <a:t>    </a:t>
            </a:r>
          </a:p>
          <a:p>
            <a:pPr marL="0" indent="0">
              <a:buNone/>
            </a:pPr>
            <a:r>
              <a:rPr lang="ru-RU" dirty="0"/>
              <a:t>      </a:t>
            </a:r>
            <a:r>
              <a:rPr lang="en-US" dirty="0"/>
              <a:t>    </a:t>
            </a:r>
            <a:r>
              <a:rPr lang="ru-RU" dirty="0"/>
              <a:t>28 = 10+10+5+1+1+1 = </a:t>
            </a:r>
            <a:r>
              <a:rPr lang="en-US" dirty="0"/>
              <a:t>XXVIII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   </a:t>
            </a:r>
            <a:r>
              <a:rPr lang="ru-RU" dirty="0"/>
              <a:t>меньший знак, поставленный справа от большего, прибавляется к большему знаку;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    меньший знак, поставленный слева от большего, вычитается из большего знака.</a:t>
            </a:r>
          </a:p>
          <a:p>
            <a:pPr marL="0" indent="0">
              <a:buNone/>
            </a:pPr>
            <a:r>
              <a:rPr lang="ru-RU" dirty="0"/>
              <a:t>      </a:t>
            </a:r>
            <a:r>
              <a:rPr lang="ru-RU" b="1" u="sng" dirty="0"/>
              <a:t>Пример:</a:t>
            </a:r>
            <a:r>
              <a:rPr lang="ru-RU" dirty="0"/>
              <a:t>     </a:t>
            </a:r>
          </a:p>
          <a:p>
            <a:pPr marL="0" indent="0">
              <a:buNone/>
            </a:pPr>
            <a:r>
              <a:rPr lang="ru-RU" dirty="0"/>
              <a:t>             </a:t>
            </a:r>
            <a:r>
              <a:rPr lang="en-US" dirty="0"/>
              <a:t>IX = 9 (-1+10)</a:t>
            </a:r>
          </a:p>
          <a:p>
            <a:pPr marL="0" indent="0">
              <a:buNone/>
            </a:pPr>
            <a:r>
              <a:rPr lang="en-US" dirty="0"/>
              <a:t>             VI = 6 (5+1)</a:t>
            </a:r>
          </a:p>
          <a:p>
            <a:pPr marL="0" indent="0">
              <a:buNone/>
            </a:pPr>
            <a:r>
              <a:rPr lang="en-US" dirty="0"/>
              <a:t>             XCIX = 99 (-10+100-1+10)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71977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9AD054-A314-4A70-AA8F-FA09C8EBD8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3600" b="1" dirty="0">
                <a:solidFill>
                  <a:schemeClr val="tx2">
                    <a:lumMod val="75000"/>
                  </a:schemeClr>
                </a:solidFill>
              </a:rPr>
              <a:t>Позиционные системы счисления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6E33B5F-7141-4927-AFCF-3A12F3EB2D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805975"/>
            <a:ext cx="7886700" cy="3873121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   </a:t>
            </a:r>
            <a:r>
              <a:rPr lang="ru-RU" sz="2400" b="1" u="sng" dirty="0"/>
              <a:t>Основание системы:</a:t>
            </a:r>
            <a:r>
              <a:rPr lang="ru-RU" sz="2400" dirty="0"/>
              <a:t> количество цифр(знаков) в алфавите.</a:t>
            </a:r>
          </a:p>
          <a:p>
            <a:pPr marL="0" indent="0">
              <a:buNone/>
            </a:pPr>
            <a:r>
              <a:rPr lang="ru-RU" sz="2400" dirty="0"/>
              <a:t>   </a:t>
            </a:r>
            <a:r>
              <a:rPr lang="ru-RU" sz="2400" b="1" u="sng" dirty="0"/>
              <a:t>Разряд:</a:t>
            </a:r>
            <a:r>
              <a:rPr lang="ru-RU" sz="2400" dirty="0"/>
              <a:t> позиция цифры в числе.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r>
              <a:rPr lang="ru-RU" sz="2400" dirty="0"/>
              <a:t>   </a:t>
            </a:r>
            <a:r>
              <a:rPr lang="ru-RU" sz="2400" b="1" u="sng" dirty="0"/>
              <a:t>Распространенные системы:</a:t>
            </a:r>
            <a:endParaRPr lang="ru-RU" sz="2400" dirty="0"/>
          </a:p>
          <a:p>
            <a:pPr marL="0" indent="0">
              <a:buNone/>
            </a:pPr>
            <a:r>
              <a:rPr lang="ru-RU" sz="2400" dirty="0"/>
              <a:t>      - десятичная </a:t>
            </a:r>
            <a:r>
              <a:rPr lang="ru-RU" sz="2400" dirty="0" err="1"/>
              <a:t>с.с</a:t>
            </a:r>
            <a:r>
              <a:rPr lang="ru-RU" sz="2400" dirty="0"/>
              <a:t>.</a:t>
            </a:r>
          </a:p>
          <a:p>
            <a:pPr marL="0" indent="0">
              <a:buNone/>
            </a:pPr>
            <a:r>
              <a:rPr lang="ru-RU" sz="2400" dirty="0"/>
              <a:t>      - двоичная </a:t>
            </a:r>
            <a:r>
              <a:rPr lang="ru-RU" sz="2400" dirty="0" err="1"/>
              <a:t>с.с</a:t>
            </a:r>
            <a:r>
              <a:rPr lang="ru-RU" sz="2400" dirty="0"/>
              <a:t>.</a:t>
            </a:r>
          </a:p>
          <a:p>
            <a:pPr marL="0" indent="0">
              <a:buNone/>
            </a:pPr>
            <a:r>
              <a:rPr lang="ru-RU" sz="2400" dirty="0"/>
              <a:t>      - восьмеричная </a:t>
            </a:r>
            <a:r>
              <a:rPr lang="ru-RU" sz="2400" dirty="0" err="1"/>
              <a:t>с.с</a:t>
            </a:r>
            <a:endParaRPr lang="ru-RU" sz="2400" dirty="0"/>
          </a:p>
          <a:p>
            <a:pPr marL="0" indent="0">
              <a:buNone/>
            </a:pPr>
            <a:r>
              <a:rPr lang="ru-RU" sz="2400" dirty="0"/>
              <a:t>      - шестнадцатеричная </a:t>
            </a:r>
            <a:r>
              <a:rPr lang="ru-RU" sz="2400" dirty="0" err="1"/>
              <a:t>с.с</a:t>
            </a:r>
            <a:r>
              <a:rPr lang="ru-RU" sz="2400" dirty="0"/>
              <a:t>.</a:t>
            </a:r>
            <a:endParaRPr lang="ru-RU" dirty="0"/>
          </a:p>
        </p:txBody>
      </p:sp>
      <p:sp>
        <p:nvSpPr>
          <p:cNvPr id="4" name="Прямоугольник: один усеченный угол 3">
            <a:extLst>
              <a:ext uri="{FF2B5EF4-FFF2-40B4-BE49-F238E27FC236}">
                <a16:creationId xmlns:a16="http://schemas.microsoft.com/office/drawing/2014/main" id="{5CDC3716-DCA8-4055-992C-39781EA1DE93}"/>
              </a:ext>
            </a:extLst>
          </p:cNvPr>
          <p:cNvSpPr/>
          <p:nvPr/>
        </p:nvSpPr>
        <p:spPr>
          <a:xfrm>
            <a:off x="1484244" y="1872388"/>
            <a:ext cx="2213113" cy="662608"/>
          </a:xfrm>
          <a:prstGeom prst="snip1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Алфавит</a:t>
            </a:r>
          </a:p>
        </p:txBody>
      </p:sp>
      <p:sp>
        <p:nvSpPr>
          <p:cNvPr id="5" name="Прямоугольник: один усеченный угол 4">
            <a:extLst>
              <a:ext uri="{FF2B5EF4-FFF2-40B4-BE49-F238E27FC236}">
                <a16:creationId xmlns:a16="http://schemas.microsoft.com/office/drawing/2014/main" id="{0A222BC0-ABAB-411E-8BC2-05166E9BCA23}"/>
              </a:ext>
            </a:extLst>
          </p:cNvPr>
          <p:cNvSpPr/>
          <p:nvPr/>
        </p:nvSpPr>
        <p:spPr>
          <a:xfrm>
            <a:off x="5758070" y="1872388"/>
            <a:ext cx="2213113" cy="662608"/>
          </a:xfrm>
          <a:prstGeom prst="snip1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Основание</a:t>
            </a:r>
          </a:p>
        </p:txBody>
      </p:sp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id="{39126941-864B-4C5A-8A45-9B99B4EEE1DC}"/>
              </a:ext>
            </a:extLst>
          </p:cNvPr>
          <p:cNvCxnSpPr>
            <a:endCxn id="4" idx="3"/>
          </p:cNvCxnSpPr>
          <p:nvPr/>
        </p:nvCxnSpPr>
        <p:spPr>
          <a:xfrm flipH="1">
            <a:off x="2590801" y="1311965"/>
            <a:ext cx="1106556" cy="56042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id="{82029C9D-97F0-465E-896A-1B5356E7B03C}"/>
              </a:ext>
            </a:extLst>
          </p:cNvPr>
          <p:cNvCxnSpPr>
            <a:endCxn id="5" idx="3"/>
          </p:cNvCxnSpPr>
          <p:nvPr/>
        </p:nvCxnSpPr>
        <p:spPr>
          <a:xfrm>
            <a:off x="5605670" y="1298713"/>
            <a:ext cx="1258957" cy="57367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83967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710</TotalTime>
  <Words>759</Words>
  <Application>Microsoft Office PowerPoint</Application>
  <PresentationFormat>Экран (4:3)</PresentationFormat>
  <Paragraphs>114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Cambria Math</vt:lpstr>
      <vt:lpstr>Wingdings</vt:lpstr>
      <vt:lpstr>Тема Office</vt:lpstr>
      <vt:lpstr>Представление числовой информации с помощью систем счисления</vt:lpstr>
      <vt:lpstr>Что такое система счисления?</vt:lpstr>
      <vt:lpstr>Виды систем счисления</vt:lpstr>
      <vt:lpstr>Непозиционные системы счисления</vt:lpstr>
      <vt:lpstr>Единичная система счисления</vt:lpstr>
      <vt:lpstr>Единичная система счисления</vt:lpstr>
      <vt:lpstr>Римская система счисления</vt:lpstr>
      <vt:lpstr>Римская система счисления</vt:lpstr>
      <vt:lpstr>Позиционные системы счисления</vt:lpstr>
      <vt:lpstr>Вавилонская система счисления</vt:lpstr>
      <vt:lpstr>Десятичная система счисления</vt:lpstr>
      <vt:lpstr>Двоичная система счисления</vt:lpstr>
      <vt:lpstr>Восьмеричная система счисления</vt:lpstr>
      <vt:lpstr>Шестнадцатеричная  система счисления</vt:lpstr>
      <vt:lpstr>Задание 1</vt:lpstr>
      <vt:lpstr>Задание 2</vt:lpstr>
      <vt:lpstr>Задание 3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Евгения Архипова</cp:lastModifiedBy>
  <cp:revision>98</cp:revision>
  <dcterms:created xsi:type="dcterms:W3CDTF">2014-11-21T11:00:06Z</dcterms:created>
  <dcterms:modified xsi:type="dcterms:W3CDTF">2018-01-20T14:22:51Z</dcterms:modified>
</cp:coreProperties>
</file>