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sldIdLst>
    <p:sldId id="256" r:id="rId9"/>
    <p:sldId id="259" r:id="rId10"/>
    <p:sldId id="267" r:id="rId11"/>
    <p:sldId id="291" r:id="rId12"/>
    <p:sldId id="283" r:id="rId13"/>
    <p:sldId id="288" r:id="rId14"/>
    <p:sldId id="290" r:id="rId15"/>
    <p:sldId id="282" r:id="rId16"/>
    <p:sldId id="284" r:id="rId17"/>
    <p:sldId id="286" r:id="rId18"/>
    <p:sldId id="287" r:id="rId19"/>
    <p:sldId id="271" r:id="rId20"/>
    <p:sldId id="274" r:id="rId21"/>
    <p:sldId id="275" r:id="rId22"/>
    <p:sldId id="276" r:id="rId23"/>
    <p:sldId id="285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23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66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7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890B9-EB52-40ED-ACAA-FD48606B99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2ACAD-85DD-4436-87F8-F119811915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8495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7D6A-90C6-47C1-B093-DA8D7867E5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BB968-6D8A-4B14-9995-5FC640F425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3457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28C9-A086-49BA-A560-A86E4B9E4D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C249D-2BED-4767-96C7-06B4E56C41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488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E30F5-AF35-4AA1-BBC4-0E3E018AD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52D0B-98BF-4EFC-BFBB-EFE990AE8B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1146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9821B-23BF-46C5-B4DE-B0F9404722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D195C-6FFC-43BC-B133-6DDE15EC4F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5887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69D0-DDDE-4F93-B81F-30CE472D10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7FD48-ED65-457E-99EC-5CB772B85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1107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25E7-6F47-4E6A-9E6F-CE5F6F0663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82295-9D21-4DB4-8BD6-C0D1393A6B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346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6A898-89EE-4E97-A774-505BC5DCD8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8AFB8-BFF2-4D96-8B0E-700F516602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029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55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5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8507-FC34-4774-A9FC-6342BAF3FE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3430C-15C1-4FF1-AF7F-3F4562AA27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849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992D-ADC0-4EC5-AB5F-E1AE817CFB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F285E-3B77-41AE-852B-47D349FD3A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623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4E4E-D8BC-4984-91B3-EB06A7AAB3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45125-2C99-43E3-B294-393459C357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17186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3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388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1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73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547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39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9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696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9263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24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51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3505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74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075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45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674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1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75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260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121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9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7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1781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998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8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51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617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8606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7881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828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99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1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14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952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8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546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9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681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182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1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1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1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9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51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656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744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62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DFDAA-15D3-4338-A28C-F66B526123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F4151-5B54-46EC-A4A3-2C4C4F522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465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DEE37-0ACB-4908-AF13-BDD7F97C06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2C74C-CC04-4AB1-BB89-D9A173D0C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791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DAD3E-D1D0-41F2-9C9C-6D197E691D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75657-23BC-4B54-98DC-4AFA2261F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3333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45F3A-DE5C-42F3-BCDD-FE289CD2ED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A9E4-36E4-4AE2-91EB-A75053932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5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8529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87A98-778E-4F0E-9CF0-78D98D928D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1092-66B0-4845-94C5-79734675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741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1355F-6A0E-4B48-ADC5-09C3F2598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2EE6-7CA8-4D1B-B70D-476EED062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179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F7AC-11E1-444A-8249-12B8600DEE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37EBE-B891-4DC6-A41B-456D21EA3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929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0E580-DCFB-48A3-ADDB-8471AFF3BA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3757F-8676-4264-8C81-DA2E2C814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739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A4F2-1F6C-4D3B-97AB-765DC6ECFA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A95EC-5B33-4DEF-8076-65FAD435C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95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8A3F-EE18-498B-A084-EBDD1179A7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40A9F-3AFA-4A3F-B8CE-754E184E9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82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19D8-5796-4581-B550-A48A87B12F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92217-EB38-4F2A-8411-D4EEB0A8E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971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E443C-49D9-493E-BF2D-40414779C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5B172-ABAB-402C-9EAE-49157A67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8945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83159-FB53-4C54-91DB-76A64BC9CD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5A8F2-F825-401B-842B-F4F9636B5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986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FA92C-424D-42CE-919A-A43A64F1D3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BE122-382A-423C-8AD8-7952FA809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68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730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75CD-96D7-4F0A-AC81-FC5C2816E6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928BC-DA56-4371-BE20-F3D5F54B9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031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59FA-ADAE-403A-ABB4-D0553F6CF0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1BB8A-BFF2-43E6-88DA-8A7D85018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211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FA7E9-65F6-47FA-A546-C35FF8E02B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8F7A-A14E-4EFE-9EAA-2D4BB14B9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3991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26ADF-DAA2-4A6C-BB29-874DBF34F0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AAB2-7DC5-4CE6-9662-EFEB30CA7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990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953A8-51BC-4215-B30C-F01C2D7F61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51B1C-A721-4C8E-ADD1-614AB4719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0686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9447B-C541-4C4E-AA4A-745A66655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98FD9-4F2D-489E-A2BA-E8E034699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320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370CE-C6AA-456B-931F-D40361F6C9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993CC-1ED9-4D02-9738-47FC602A3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654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C49FB-69F1-41A2-88E7-8FC0C27528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7175-9714-4A38-B8E5-40BBA82FA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341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6F64-AB97-49A2-978A-FF00CB6F6E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14CB0-C033-4A05-B4BE-3AD143506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2568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B50CC-51A5-49E6-BF2B-678D9CF011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1076-7110-4785-9F31-3981647E1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2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9608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020B-902A-4064-867C-1E9990A843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55E7E-49A1-47A5-A0EB-E5DF3C01D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29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C88B-3745-4514-BB9C-4A8DD1AB90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DB186-4A4E-49F8-8CC3-F05554240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82843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551B-2586-4F7F-B8F3-26A49C7A9C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B521-2017-459B-A32F-22C319D24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779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6793-28C4-497A-8059-D605573E60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C137-BEEF-415C-96A9-B5383C9F7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5601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797AF-6FFE-4713-9D23-0875FD342A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BF4A0-10CF-4A27-891A-1EB77A93C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3838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4D407-25EC-4CE7-B8CE-1D3C27506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6A3E5-A7F0-45EA-8DF8-5CFA2AC3F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397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E70B-E7BE-4D80-A91F-4E43890F57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B3C8-9F7E-4B3D-BD39-B4A10675F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2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AFDB-7DBD-4504-A69B-16B01E55F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BFB9-B9E0-4B2C-989F-646AA4327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921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E99B-4D10-49FE-8711-CDC541B413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76052-7245-4F8D-9644-90C13C94A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0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5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DA07F-DD4F-4D0A-B8E1-225454B9196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7AEA8-E250-4DCD-89FB-1A5812B51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1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0B408F-08E8-4550-8DF8-397D7D9424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9C4672-1209-479F-BF68-826E7EE71925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249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6716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558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9C395A4-D7A7-4394-A4E4-D44AFEB9CD67}" type="datetimeFigureOut">
              <a:rPr lang="ru-RU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25.11.2020</a:t>
            </a:fld>
            <a:endParaRPr lang="ru-RU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DDFA06-F1C6-461D-B3BA-F6EA722E602F}" type="slidenum">
              <a:rPr lang="ru-RU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3880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2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7AAC58-DAE6-46E0-A6F3-E7D40990AE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4EF505-C49E-4B9B-A0C6-BC0AC4747F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9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8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A681EE-56B7-4F58-985C-765C78259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D79CE3-BF58-459F-9E89-D394FAE0458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9F69C0-4BDF-4F7C-83CA-5A86EC5D4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F0AE24-D0FF-42DF-BEC2-C1DF5F35AD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egoe UI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5.emf"/><Relationship Id="rId7" Type="http://schemas.openxmlformats.org/officeDocument/2006/relationships/image" Target="../media/image22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0%B0%D0%BB%D1%8C%D0%BA%D0%BE%D0%B3%D0%B5%D0%BD%D1%8B" TargetMode="External"/><Relationship Id="rId13" Type="http://schemas.openxmlformats.org/officeDocument/2006/relationships/hyperlink" Target="https://ru.wikipedia.org/wiki/%D0%90%D1%82%D0%BE%D0%BC" TargetMode="External"/><Relationship Id="rId18" Type="http://schemas.openxmlformats.org/officeDocument/2006/relationships/hyperlink" Target="https://commons.wikimedia.org/wiki/File:Liquid_oxygen_in_a_beaker_4.jpg?uselang=ru" TargetMode="External"/><Relationship Id="rId3" Type="http://schemas.openxmlformats.org/officeDocument/2006/relationships/hyperlink" Target="https://ru.wikipedia.org/wiki/%D0%A5%D0%B8%D0%BC%D0%B8%D1%87%D0%B5%D1%81%D0%BA%D0%B8%D0%B9_%D1%8D%D0%BB%D0%B5%D0%BC%D0%B5%D0%BD%D1%82" TargetMode="External"/><Relationship Id="rId7" Type="http://schemas.openxmlformats.org/officeDocument/2006/relationships/hyperlink" Target="https://ru.wikipedia.org/wiki/%D0%9D%D0%B5%D0%BC%D0%B5%D1%82%D0%B0%D0%BB%D0%BB" TargetMode="External"/><Relationship Id="rId12" Type="http://schemas.openxmlformats.org/officeDocument/2006/relationships/hyperlink" Target="https://ru.wikipedia.org/wiki/%D0%9C%D0%BE%D0%BB%D0%B5%D0%BA%D1%83%D0%BB%D0%B0" TargetMode="External"/><Relationship Id="rId17" Type="http://schemas.openxmlformats.org/officeDocument/2006/relationships/hyperlink" Target="https://ru.wikipedia.org/wiki/%D0%9E%D0%B7%D0%BE%D0%BD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6" Type="http://schemas.openxmlformats.org/officeDocument/2006/relationships/hyperlink" Target="https://ru.wikipedia.org/wiki/%D0%90%D0%BB%D0%BB%D0%BE%D1%82%D1%80%D0%BE%D0%BF%D0%B8%D1%8F" TargetMode="Externa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ru.wikipedia.org/wiki/%D0%90%D1%82%D0%BE%D0%BC%D0%BD%D1%8B%D0%B9_%D0%BD%D0%BE%D0%BC%D0%B5%D1%80" TargetMode="External"/><Relationship Id="rId11" Type="http://schemas.openxmlformats.org/officeDocument/2006/relationships/hyperlink" Target="https://ru.wikipedia.org/wiki/%D0%93%D0%B0%D0%B7" TargetMode="External"/><Relationship Id="rId5" Type="http://schemas.openxmlformats.org/officeDocument/2006/relationships/hyperlink" Target="https://ru.wikipedia.org/wiki/%D0%9F%D0%B5%D1%80%D0%B8%D0%BE%D0%B4%D0%B8%D1%87%D0%B5%D1%81%D0%BA%D0%B0%D1%8F_%D1%81%D0%B8%D1%81%D1%82%D0%B5%D0%BC%D0%B0_%D1%85%D0%B8%D0%BC%D0%B8%D1%87%D0%B5%D1%81%D0%BA%D0%B8%D1%85_%D1%8D%D0%BB%D0%B5%D0%BC%D0%B5%D0%BD%D1%82%D0%BE%D0%B2" TargetMode="External"/><Relationship Id="rId15" Type="http://schemas.openxmlformats.org/officeDocument/2006/relationships/hyperlink" Target="https://ru.wikipedia.org/wiki/%D0%96%D0%B8%D0%B4%D0%BA%D0%B8%D0%B9_%D0%BA%D0%B8%D1%81%D0%BB%D0%BE%D1%80%D0%BE%D0%B4" TargetMode="External"/><Relationship Id="rId10" Type="http://schemas.openxmlformats.org/officeDocument/2006/relationships/hyperlink" Target="https://ru.wikipedia.org/wiki/%D0%9D%D0%BE%D1%80%D0%BC%D0%B0%D0%BB%D1%8C%D0%BD%D1%8B%D0%B5_%D1%83%D1%81%D0%BB%D0%BE%D0%B2%D0%B8%D1%8F" TargetMode="External"/><Relationship Id="rId19" Type="http://schemas.openxmlformats.org/officeDocument/2006/relationships/image" Target="../media/image12.jpeg"/><Relationship Id="rId4" Type="http://schemas.openxmlformats.org/officeDocument/2006/relationships/hyperlink" Target="https://ru.wikipedia.org/wiki/16_%D0%B3%D1%80%D1%83%D0%BF%D0%BF%D0%B0_%D1%8D%D0%BB%D0%B5%D0%BC%D0%B5%D0%BD%D1%82%D0%BE%D0%B2" TargetMode="External"/><Relationship Id="rId9" Type="http://schemas.openxmlformats.org/officeDocument/2006/relationships/hyperlink" Target="https://ru.wikipedia.org/wiki/%D0%9F%D1%80%D0%BE%D1%81%D1%82%D0%BE%D0%B5_%D0%B2%D0%B5%D1%89%D0%B5%D1%81%D1%82%D0%B2%D0%BE" TargetMode="External"/><Relationship Id="rId14" Type="http://schemas.openxmlformats.org/officeDocument/2006/relationships/hyperlink" Target="https://ru.wikipedia.org/w/index.php?title=%D0%9A%D0%B8%D1%81%D0%BB%D0%BE%D1%80%D0%BE%D0%B4&amp;printable=yes#cite_note-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ГАПОУ СО « Саратовский колледж водного транспорта, строительства и сервиса»</a:t>
            </a:r>
            <a:br>
              <a:rPr lang="ru-RU" sz="1600" b="1" dirty="0" smtClean="0"/>
            </a:br>
            <a:r>
              <a:rPr lang="ru-RU" sz="2400" dirty="0" smtClean="0"/>
              <a:t>Тема: </a:t>
            </a:r>
            <a:r>
              <a:rPr lang="ru-RU" sz="2800" dirty="0" smtClean="0"/>
              <a:t>«Периодической  системе  химических элементов  Д.И. Менделеева -150 лет»</a:t>
            </a:r>
            <a:br>
              <a:rPr lang="ru-RU" sz="2800" dirty="0" smtClean="0"/>
            </a:br>
            <a:r>
              <a:rPr lang="ru-RU" sz="1600" dirty="0" smtClean="0"/>
              <a:t> Номинация: «Создание и открытие периодической таблицы химических элементов»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Гаврилина Светлана Игоревна</a:t>
            </a:r>
          </a:p>
          <a:p>
            <a:r>
              <a:rPr lang="ru-RU" sz="2400" dirty="0">
                <a:solidFill>
                  <a:schemeClr val="tx1"/>
                </a:solidFill>
              </a:rPr>
              <a:t>г</a:t>
            </a:r>
            <a:r>
              <a:rPr lang="ru-RU" sz="2400" dirty="0" smtClean="0">
                <a:solidFill>
                  <a:schemeClr val="tx1"/>
                </a:solidFill>
              </a:rPr>
              <a:t>руппа СД.1.9, 1курс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Руководитель: Петрунина Наталия Алексеевна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2448272" cy="183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9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В чем сходство? </a:t>
            </a:r>
            <a:r>
              <a:rPr lang="ru-RU" sz="18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911090"/>
            <a:ext cx="4248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>
              <a:solidFill>
                <a:srgbClr val="000000"/>
              </a:solidFill>
              <a:latin typeface="Arial"/>
            </a:endParaRPr>
          </a:p>
          <a:p>
            <a:r>
              <a:rPr lang="en-US" sz="1200" dirty="0" smtClean="0">
                <a:latin typeface="Arial"/>
              </a:rPr>
              <a:t>3</a:t>
            </a:r>
            <a:r>
              <a:rPr lang="en-US" sz="3600" dirty="0" smtClean="0">
                <a:latin typeface="Arial"/>
              </a:rPr>
              <a:t>Li </a:t>
            </a:r>
            <a:r>
              <a:rPr lang="en-US" sz="1200" dirty="0">
                <a:latin typeface="Arial"/>
              </a:rPr>
              <a:t>11</a:t>
            </a:r>
            <a:r>
              <a:rPr lang="en-US" sz="3600" dirty="0">
                <a:latin typeface="Arial"/>
              </a:rPr>
              <a:t>Na </a:t>
            </a:r>
            <a:r>
              <a:rPr lang="en-US" sz="1200" dirty="0">
                <a:latin typeface="Arial"/>
              </a:rPr>
              <a:t>19</a:t>
            </a:r>
            <a:r>
              <a:rPr lang="en-US" sz="3600" dirty="0">
                <a:latin typeface="Arial"/>
              </a:rPr>
              <a:t>K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1" y="1584231"/>
            <a:ext cx="2021891" cy="229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6" y="3780059"/>
            <a:ext cx="2109845" cy="189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27702"/>
            <a:ext cx="1747838" cy="1747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337" y="3927696"/>
            <a:ext cx="1784354" cy="166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65" y="5696319"/>
            <a:ext cx="220027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94" y="5829671"/>
            <a:ext cx="1073468" cy="40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596173"/>
            <a:ext cx="2582704" cy="3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4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200" dirty="0">
                <a:solidFill>
                  <a:srgbClr val="000000"/>
                </a:solidFill>
                <a:latin typeface="Arial"/>
              </a:rPr>
            </a:br>
            <a:r>
              <a:rPr lang="ru-RU" dirty="0">
                <a:latin typeface="Arial"/>
              </a:rPr>
              <a:t>В чем отличие?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17811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66" y="1481165"/>
            <a:ext cx="18954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2" y="1185893"/>
            <a:ext cx="2352675" cy="219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00" y="3345021"/>
            <a:ext cx="19335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943" y="3376642"/>
            <a:ext cx="2009775" cy="180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5" y="3376639"/>
            <a:ext cx="193357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2" y="5405926"/>
            <a:ext cx="1224135" cy="51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16" y="5405920"/>
            <a:ext cx="2400425" cy="4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211" y="5504807"/>
            <a:ext cx="2560375" cy="37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5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урока на практику!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26" y="1412791"/>
            <a:ext cx="1965665" cy="26208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482192"/>
            <a:ext cx="2073678" cy="2764904"/>
          </a:xfrm>
        </p:spPr>
      </p:pic>
      <p:pic>
        <p:nvPicPr>
          <p:cNvPr id="1026" name="Picture 2" descr="C:\Users\Сорокин а\Desktop\тор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64658"/>
            <a:ext cx="4392488" cy="398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7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dirty="0" smtClean="0"/>
              <a:t>Чемоданных дел мастер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Было у Менделеева и неожиданное увлечение - он изготавливал чемоданы и рамки для портретов. Материалы закупал в Гостином дворе. Однажды, выбирая в лавке нужный товар, Дмитрий Иванович услышал за спиной вопрос одного из покупателей, который поинтересовался: «Кто этот почтенный господин?» «Таких людей знать надо, - с уважением в голосе ответил приказчик. - Это же чемоданных дел мастер Менделеев!»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47403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solidFill>
            <a:schemeClr val="accent3">
              <a:lumMod val="60000"/>
              <a:lumOff val="40000"/>
            </a:schemeClr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Последние годы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690864" cy="480741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В последние годы Менделеев, как и его отец, страдал глазной болезнью и на время даже ослеп. Деловые бумаги ему зачитывали вслух, распоряжения он диктовал секретарю, а дома вслепую продолжал клеить чемоданы. Катаракту удалили, зрение вернулось, но здоровье было уже подорвано.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Менделеев скончался 20 января 1907 от воспаления лёгких. Его похороны, принятые на счёт государства, были настоящим национальным трауром. Отделение химии Русского Физико-Химического Общества учредило в честь Менделеева две премии за лучшие работы по химии. Библиотека Менделеева, вместе с обстановкой его кабинета, приобретена Петроградским университетом и хранится в особом помещении, когда-то составлявшем часть его квартиры. </a:t>
            </a:r>
          </a:p>
          <a:p>
            <a:endParaRPr lang="ru-RU" sz="1600" dirty="0"/>
          </a:p>
        </p:txBody>
      </p:sp>
      <p:pic>
        <p:nvPicPr>
          <p:cNvPr id="4098" name="Picture 2" descr="C:\Users\Виктор\Desktop\о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8"/>
            <a:ext cx="3528392" cy="4824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882659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Память о великом русском ученом Д.И. Менделееве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Виктор\Desktop\дж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176464" cy="2304256"/>
          </a:xfrm>
          <a:prstGeom prst="rect">
            <a:avLst/>
          </a:prstGeom>
          <a:noFill/>
        </p:spPr>
      </p:pic>
      <p:pic>
        <p:nvPicPr>
          <p:cNvPr id="5124" name="Picture 4" descr="C:\Users\Виктор\Desktop\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4176464" cy="2268253"/>
          </a:xfrm>
          <a:prstGeom prst="rect">
            <a:avLst/>
          </a:prstGeom>
          <a:noFill/>
        </p:spPr>
      </p:pic>
      <p:pic>
        <p:nvPicPr>
          <p:cNvPr id="5125" name="Picture 5" descr="C:\Users\Виктор\Desktop\ь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556792"/>
            <a:ext cx="4104456" cy="2502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43" y="3717032"/>
            <a:ext cx="4176463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Музей-архив. Комната Менделеева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237312"/>
            <a:ext cx="4176464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Могила Д.И. Менделеева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5126" name="Picture 6" descr="C:\Users\Виктор\Desktop\яч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005079"/>
            <a:ext cx="4104456" cy="226063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6016" y="6237312"/>
            <a:ext cx="4104456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Институт метрологии им. Менделеева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0478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077393"/>
            <a:ext cx="9144000" cy="470323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9461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63" y="1852087"/>
            <a:ext cx="3675063" cy="3136900"/>
          </a:xfrm>
        </p:spPr>
      </p:pic>
      <p:pic>
        <p:nvPicPr>
          <p:cNvPr id="19462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869026"/>
            <a:ext cx="4679950" cy="311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09725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1.	В </a:t>
            </a:r>
            <a:r>
              <a:rPr lang="ru-RU" b="1" dirty="0" smtClean="0"/>
              <a:t>ПСХЭ  </a:t>
            </a:r>
            <a:r>
              <a:rPr lang="ru-RU" b="1" dirty="0"/>
              <a:t>обобщаются все сведения о химических элементах и образованных ими веществах.</a:t>
            </a:r>
          </a:p>
          <a:p>
            <a:pPr marL="0" indent="0">
              <a:buNone/>
            </a:pPr>
            <a:r>
              <a:rPr lang="ru-RU" b="1" dirty="0"/>
              <a:t>2.	Таблица объясняет периодичность в изменении их свойств и причину сходства свойств элементов одной и той же группы.</a:t>
            </a:r>
          </a:p>
          <a:p>
            <a:pPr marL="0" indent="0">
              <a:buNone/>
            </a:pPr>
            <a:r>
              <a:rPr lang="ru-RU" b="1" dirty="0"/>
              <a:t>3.	Периодическая система позволяет прогнозировать свойства и указывает пути открытия новых химических элементов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47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8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Периодический закон и Периодическая система химических элементов </a:t>
            </a:r>
            <a:r>
              <a:rPr lang="ru-RU" dirty="0" err="1" smtClean="0"/>
              <a:t>Д.И.Менделеева</a:t>
            </a:r>
            <a:r>
              <a:rPr lang="ru-RU" dirty="0" smtClean="0"/>
              <a:t> - это основа современной химии. Они относятся  к таким научным закономерностям, которые отражают явления, реально существующие в  природе, и поэтому никогда не потеряют своего значения. </a:t>
            </a:r>
          </a:p>
          <a:p>
            <a:r>
              <a:rPr lang="ru-RU" dirty="0" smtClean="0"/>
              <a:t>Их открытие было подготовлено всем ходом  истории  развития химии, однако потребовалась гениальность Д.И. </a:t>
            </a:r>
            <a:r>
              <a:rPr lang="ru-RU" dirty="0"/>
              <a:t>М</a:t>
            </a:r>
            <a:r>
              <a:rPr lang="ru-RU" dirty="0" smtClean="0"/>
              <a:t>енделеева, его дар научного предвидения, чтобы эти закономерности  были сформулированы и графически представлены в виде таблицы.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98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5517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11588" y="457217"/>
            <a:ext cx="5656262" cy="234951"/>
          </a:xfrm>
          <a:prstGeom prst="rect">
            <a:avLst/>
          </a:prstGeom>
          <a:solidFill>
            <a:srgbClr val="5032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13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59179" y="1268764"/>
            <a:ext cx="5793357" cy="5316191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1864 Менделеев был избран профессором Петербургского технологического института. С этим периодом времени совпадает наиболее полный расцвет научного творчества и педагогической деятельности Менделеева. Он открывает периодический закон (1869) и излагает его в ряде мемуаров, выпускает «Основы химии» (1869-71). Менделеев не только первый точно формулировал этот закон и представил содержание его в виде таблицы, которая стала классической, но и всесторонне обосновал его, показал его огромное научное значение.</a:t>
            </a:r>
            <a:endParaRPr lang="ru-RU" sz="1013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9613" y="5353051"/>
            <a:ext cx="2749550" cy="117051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1975" y="-810681"/>
            <a:ext cx="33338" cy="2482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1013" dirty="0">
              <a:solidFill>
                <a:prstClr val="black"/>
              </a:solidFill>
            </a:endParaRPr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1103675" y="5422901"/>
            <a:ext cx="2031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>
                <a:solidFill>
                  <a:prstClr val="black"/>
                </a:solidFill>
                <a:ea typeface="Segoe UI Light" pitchFamily="34" charset="0"/>
                <a:cs typeface="Segoe UI Light" pitchFamily="34" charset="0"/>
              </a:rPr>
              <a:t>Д.И. Менделеев	</a:t>
            </a:r>
            <a:endParaRPr lang="en-US" altLang="ru-RU" sz="2000" b="1">
              <a:solidFill>
                <a:prstClr val="black"/>
              </a:solidFill>
              <a:ea typeface="Segoe UI Light" pitchFamily="34" charset="0"/>
              <a:cs typeface="Segoe UI Light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18</a:t>
            </a:r>
            <a:r>
              <a:rPr lang="en-US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34</a:t>
            </a:r>
            <a:r>
              <a:rPr lang="ru-RU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–19</a:t>
            </a:r>
            <a:r>
              <a:rPr lang="en-US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07 </a:t>
            </a:r>
            <a:r>
              <a:rPr lang="ru-RU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гг.</a:t>
            </a:r>
            <a:r>
              <a:rPr lang="en-US" altLang="ru-RU" sz="2000" b="1">
                <a:solidFill>
                  <a:srgbClr val="503246"/>
                </a:solidFill>
                <a:ea typeface="Segoe UI Light" pitchFamily="34" charset="0"/>
                <a:cs typeface="Segoe UI Light" pitchFamily="34" charset="0"/>
              </a:rPr>
              <a:t> </a:t>
            </a:r>
            <a:endParaRPr lang="ru-RU" altLang="ru-RU" sz="2000" b="1">
              <a:solidFill>
                <a:srgbClr val="503246"/>
              </a:solidFill>
              <a:ea typeface="Segoe UI Light" pitchFamily="34" charset="0"/>
              <a:cs typeface="Segoe UI Light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9613" y="6498167"/>
            <a:ext cx="2749550" cy="86784"/>
          </a:xfrm>
          <a:prstGeom prst="rect">
            <a:avLst/>
          </a:prstGeom>
          <a:solidFill>
            <a:srgbClr val="5032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13" dirty="0">
              <a:solidFill>
                <a:prstClr val="white"/>
              </a:solidFill>
            </a:endParaRPr>
          </a:p>
        </p:txBody>
      </p:sp>
      <p:pic>
        <p:nvPicPr>
          <p:cNvPr id="3081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6"/>
          <a:stretch>
            <a:fillRect/>
          </a:stretch>
        </p:blipFill>
        <p:spPr bwMode="auto">
          <a:xfrm>
            <a:off x="467545" y="450857"/>
            <a:ext cx="2799896" cy="499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9938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Открытию периодического закона способствовало накопление «к концу 60-х годов таких новых сведений о редких элементах, которые открыли их разносторонние связи между собой и другими элементами.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09120"/>
            <a:ext cx="2597150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1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412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4469" y="764707"/>
            <a:ext cx="4504598" cy="4735604"/>
          </a:xfrm>
        </p:spPr>
      </p:pic>
      <p:sp>
        <p:nvSpPr>
          <p:cNvPr id="2" name="Прямоугольник 1"/>
          <p:cNvSpPr/>
          <p:nvPr/>
        </p:nvSpPr>
        <p:spPr>
          <a:xfrm>
            <a:off x="-13855" y="116685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solidFill>
                  <a:srgbClr val="613D55"/>
                </a:solidFill>
                <a:latin typeface="Segoe UI Light" pitchFamily="34" charset="0"/>
                <a:ea typeface="Calibri" pitchFamily="34" charset="0"/>
                <a:cs typeface="Segoe UI Light" pitchFamily="34" charset="0"/>
              </a:rPr>
              <a:t>Периодический закон показал, что все химические элементы закономерно связаны между собой. Если элементы расположить в последовательности возрастания их атомных весов, как это сделал Д. И. Менделеев, то оказывается, что они периодически, через правильные промежутки, проявляют сходные свойства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240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13"/>
            <a:ext cx="9144000" cy="6858000"/>
          </a:xfrm>
          <a:prstGeom prst="rect">
            <a:avLst/>
          </a:prstGeom>
        </p:spPr>
      </p:pic>
      <p:pic>
        <p:nvPicPr>
          <p:cNvPr id="1331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01"/>
          <a:stretch>
            <a:fillRect/>
          </a:stretch>
        </p:blipFill>
        <p:spPr>
          <a:xfrm>
            <a:off x="4687891" y="294219"/>
            <a:ext cx="4478337" cy="4531783"/>
          </a:xfrm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611560" y="577851"/>
            <a:ext cx="507645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613D55"/>
                </a:solidFill>
                <a:ea typeface="Calibri" pitchFamily="34" charset="0"/>
                <a:cs typeface="Segoe UI Light" pitchFamily="34" charset="0"/>
              </a:rPr>
              <a:t>Периодичность свойств элементов</a:t>
            </a:r>
            <a:r>
              <a:rPr lang="ru-RU" sz="2200" dirty="0" smtClean="0">
                <a:solidFill>
                  <a:srgbClr val="613D55"/>
                </a:solidFill>
                <a:ea typeface="Calibri" pitchFamily="34" charset="0"/>
                <a:cs typeface="Segoe UI Light" pitchFamily="34" charset="0"/>
              </a:rPr>
              <a:t> объясняется периодической повторяемостью в строении внешних энергетических уровней их атомов. </a:t>
            </a:r>
          </a:p>
        </p:txBody>
      </p:sp>
      <p:pic>
        <p:nvPicPr>
          <p:cNvPr id="13318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1" t="27600" r="18394" b="12199"/>
          <a:stretch>
            <a:fillRect/>
          </a:stretch>
        </p:blipFill>
        <p:spPr bwMode="auto">
          <a:xfrm>
            <a:off x="5840416" y="3473453"/>
            <a:ext cx="2346325" cy="328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 7"/>
          <p:cNvSpPr/>
          <p:nvPr/>
        </p:nvSpPr>
        <p:spPr>
          <a:xfrm>
            <a:off x="6865941" y="577851"/>
            <a:ext cx="115887" cy="15451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3091" y="3545419"/>
            <a:ext cx="111125" cy="1481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348881"/>
            <a:ext cx="489654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Располагая элементы в порядке возрастания их атомных весов, Д. И. Менделеев обнаружил фундаментальный закон природы, который теперь известен как Периодический закон: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Свойства элементов периодически изменяются в соответствии с их атомным весом. </a:t>
            </a:r>
            <a:endParaRPr lang="ru-RU" sz="2000" b="1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1869 </a:t>
            </a:r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год считается годом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его открытия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78149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ПСХЭ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На основе Периодического закона Д.И. Менделеев создал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Периодическую систему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 химических элементов, которая состояла из 7 периодов и 8 групп (короткопериодный вариант таблицы). В настоящее время чаще используется </a:t>
            </a:r>
            <a:r>
              <a:rPr lang="ru-RU" sz="2000" dirty="0" err="1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длиннопериодный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вариант Периодической системы (7 периодов, 8 групп, отдельно показаны элементы - лантаноиды и актиноиды).</a:t>
            </a:r>
            <a:endParaRPr lang="ru-RU" sz="2000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Периоды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 - это горизонтальные ряды таблицы, они подразделяются на малые и большие. </a:t>
            </a:r>
          </a:p>
          <a:p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Группы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 - это вертикальные последовательности элементов, они нумеруется римской цифрой от I до VIII и русскими буквами А и Б</a:t>
            </a:r>
          </a:p>
          <a:p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Периодической системы включал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подгруппы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 элементов (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главную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 и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побочную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).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4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Положение элемента в ПСХЭ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92897"/>
            <a:ext cx="5112568" cy="4161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Сорокин а\Desktop\1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628801"/>
            <a:ext cx="3039455" cy="245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6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 элемента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859073"/>
              </p:ext>
            </p:extLst>
          </p:nvPr>
        </p:nvGraphicFramePr>
        <p:xfrm>
          <a:off x="899592" y="1268760"/>
          <a:ext cx="1368152" cy="1464608"/>
        </p:xfrm>
        <a:graphic>
          <a:graphicData uri="http://schemas.openxmlformats.org/drawingml/2006/table">
            <a:tbl>
              <a:tblPr firstRow="1" firstCol="1" bandRow="1"/>
              <a:tblGrid>
                <a:gridCol w="328355"/>
                <a:gridCol w="1039797"/>
              </a:tblGrid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FF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Кислород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FFA0"/>
                    </a:solidFill>
                  </a:tcPr>
                </a:tc>
              </a:tr>
              <a:tr h="834136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solidFill>
                            <a:srgbClr val="112233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O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15,999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FF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1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2s</a:t>
                      </a:r>
                      <a:r>
                        <a:rPr lang="ru-RU" sz="900" b="1" baseline="30000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200" b="1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2p</a:t>
                      </a:r>
                      <a:r>
                        <a:rPr lang="ru-RU" sz="900" b="1" baseline="30000" dirty="0">
                          <a:solidFill>
                            <a:srgbClr val="1122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FF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60519" y="1268771"/>
            <a:ext cx="5627921" cy="654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Кислоро́д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(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O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Латинский язык"/>
              </a:rPr>
              <a:t>лат.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la-Latn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oxygenium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 —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Химический элемент"/>
              </a:rPr>
              <a:t>химический элемент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16-й группы (по устаревшей короткой форме периодической системы принадлежит к главной подгруппе VI группы, или к группе VIA)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второго периода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Периодическая система химических элементов"/>
              </a:rPr>
              <a:t>периодической системы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с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Атомный номер"/>
              </a:rPr>
              <a:t>атомным номером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8. Кислород — химически активный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Неметалл"/>
              </a:rPr>
              <a:t>неметалл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является самым лёгким элементом из группы </a:t>
            </a:r>
            <a:r>
              <a:rPr lang="ru-RU" u="sng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Халькогены"/>
              </a:rPr>
              <a:t>халькогенов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Как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Простое вещество"/>
              </a:rPr>
              <a:t>простое вещество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при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Нормальные условия"/>
              </a:rPr>
              <a:t>нормальных условиях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представляет собой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1" tooltip="Газ"/>
              </a:rPr>
              <a:t>газ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без цвета, вкуса и запаха,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2" tooltip="Молекула"/>
              </a:rPr>
              <a:t>молекула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которого состоит из двух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3" tooltip="Атом"/>
              </a:rPr>
              <a:t>атомов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кислорода (формула O</a:t>
            </a:r>
            <a:r>
              <a:rPr lang="ru-RU" sz="110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), в связи с чем его также называют 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дикислород</a:t>
            </a:r>
            <a:r>
              <a:rPr lang="ru-RU" sz="1100" u="sng" baseline="30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4"/>
              </a:rPr>
              <a:t>[3]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5" tooltip="Жидкий кислород"/>
              </a:rPr>
              <a:t>Жидкий кислород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имеет светло-голубой цвет, а твёрдый представляет собой кристаллы светло-синего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цвета.Существуют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другие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6" tooltip="Аллотропия"/>
              </a:rPr>
              <a:t>аллотропные формы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кислорода, например,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7" tooltip="Озон"/>
              </a:rPr>
              <a:t>озон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— при нормальных условиях газ голубого цвета со специфическим запахом, молекула которого состоит из трёх атомов кислорода (формула O</a:t>
            </a:r>
            <a:r>
              <a:rPr lang="ru-RU" sz="110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Liquid oxygen in a beaker 4.jpg">
            <a:hlinkClick r:id="rId18"/>
          </p:cNvPr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89404"/>
            <a:ext cx="2381250" cy="2905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36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сновной шрифт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сновной шрифт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сновной шрифт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сновной шрифт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564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Тема Office</vt:lpstr>
      <vt:lpstr>1_Тема Office</vt:lpstr>
      <vt:lpstr>Литейная</vt:lpstr>
      <vt:lpstr>1_Литейная</vt:lpstr>
      <vt:lpstr>2_Литейная</vt:lpstr>
      <vt:lpstr>2_Тема Office</vt:lpstr>
      <vt:lpstr>3_Тема Office</vt:lpstr>
      <vt:lpstr>4_Тема Office</vt:lpstr>
      <vt:lpstr>ГАПОУ СО « Саратовский колледж водного транспорта, строительства и сервиса» Тема: «Периодической  системе  химических элементов  Д.И. Менделеева -150 лет»  Номинация: «Создание и открытие периодической таблицы химических элементов»</vt:lpstr>
      <vt:lpstr>Актуальность 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ПСХЭ</vt:lpstr>
      <vt:lpstr>Положение элемента в ПСХЭ</vt:lpstr>
      <vt:lpstr>Характеристика  элемента</vt:lpstr>
      <vt:lpstr>В чем сходство?  </vt:lpstr>
      <vt:lpstr> В чем отличие? </vt:lpstr>
      <vt:lpstr>С урока на практику!</vt:lpstr>
      <vt:lpstr>Чемоданных дел мастер</vt:lpstr>
      <vt:lpstr>Последние годы</vt:lpstr>
      <vt:lpstr>Память о великом русском ученом Д.И. Менделееве. </vt:lpstr>
      <vt:lpstr>Презентация PowerPoint</vt:lpstr>
      <vt:lpstr>Заключение</vt:lpstr>
      <vt:lpstr>Используемые ресурсы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ГАПОУ СО « Саратовский колледж водного транспорта, строительства и сервиса» Тема: «Периодическая  система химических элементов  Д.И. Менделеева»  Номинация: «Создание и открытие периодической таблицы химических элементов»</dc:title>
  <dc:creator>Сорокин а</dc:creator>
  <cp:lastModifiedBy>я</cp:lastModifiedBy>
  <cp:revision>14</cp:revision>
  <dcterms:created xsi:type="dcterms:W3CDTF">2019-11-03T00:02:55Z</dcterms:created>
  <dcterms:modified xsi:type="dcterms:W3CDTF">2020-11-25T08:15:20Z</dcterms:modified>
</cp:coreProperties>
</file>