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956DD-AF33-476F-8D49-9F5D71B458AA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BF42E-866B-4BAE-886E-E70B49884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772400" cy="1470025"/>
          </a:xfrm>
        </p:spPr>
        <p:txBody>
          <a:bodyPr>
            <a:noAutofit/>
          </a:bodyPr>
          <a:lstStyle/>
          <a:p>
            <a:r>
              <a:rPr lang="en-US" sz="6600" dirty="0" smtClean="0"/>
              <a:t>The theme of lesson: </a:t>
            </a:r>
            <a:br>
              <a:rPr lang="en-US" sz="6600" dirty="0" smtClean="0"/>
            </a:br>
            <a:r>
              <a:rPr lang="en-US" sz="6600" b="1" dirty="0" smtClean="0"/>
              <a:t>“The notion of degrees of comparison”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5" y="214313"/>
          <a:ext cx="8858310" cy="4970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62"/>
                <a:gridCol w="1771662"/>
                <a:gridCol w="1771662"/>
                <a:gridCol w="1771662"/>
                <a:gridCol w="1771662"/>
              </a:tblGrid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Appearance</a:t>
                      </a:r>
                      <a:endParaRPr lang="ru-RU" sz="2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Character</a:t>
                      </a:r>
                      <a:endParaRPr lang="ru-RU" sz="2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Material</a:t>
                      </a:r>
                      <a:endParaRPr lang="ru-RU" sz="2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Sound</a:t>
                      </a:r>
                      <a:endParaRPr lang="ru-RU" sz="2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Color</a:t>
                      </a:r>
                      <a:endParaRPr lang="ru-RU" sz="2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Attractive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Funny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Gold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Loud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White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Impressive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polite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Iron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Quiet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Black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Pretty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honest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Silver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Shrill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Yellow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Nice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Caim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Glass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Deaf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Pink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Handsome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Kind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Cotton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Silent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Orange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Beautiful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Soft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Plastic</a:t>
                      </a:r>
                      <a:endParaRPr lang="ru-RU" sz="28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Melodic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Violet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ugly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Warm</a:t>
                      </a:r>
                      <a:endParaRPr lang="ru-RU" sz="2800" dirty="0" smtClean="0"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Rubber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Noisy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Grey</a:t>
                      </a:r>
                      <a:endParaRPr lang="ru-RU" sz="2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8000" b="1" i="1" dirty="0" smtClean="0"/>
          </a:p>
          <a:p>
            <a:pPr>
              <a:buNone/>
            </a:pPr>
            <a:r>
              <a:rPr lang="en-US" sz="8000" b="1" i="1" dirty="0" smtClean="0"/>
              <a:t>Adjective is …</a:t>
            </a:r>
            <a:endParaRPr lang="ru-RU" sz="8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85831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r>
              <a:rPr lang="en-US" sz="4800" b="1" i="1" dirty="0" smtClean="0"/>
              <a:t>Adjective</a:t>
            </a:r>
            <a:r>
              <a:rPr lang="en-US" dirty="0" smtClean="0"/>
              <a:t> </a:t>
            </a:r>
            <a:r>
              <a:rPr lang="en-US" sz="4400" dirty="0" smtClean="0"/>
              <a:t>is </a:t>
            </a:r>
            <a:r>
              <a:rPr lang="en-US" sz="4400" dirty="0" smtClean="0"/>
              <a:t>one of the main parts of speech that denotes the quality of an object and answers the questions What? Whose</a:t>
            </a:r>
            <a:r>
              <a:rPr lang="ru-RU" sz="4400" dirty="0" smtClean="0"/>
              <a:t>? 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5400" b="1" i="1" dirty="0" smtClean="0"/>
          </a:p>
          <a:p>
            <a:pPr>
              <a:buNone/>
            </a:pPr>
            <a:r>
              <a:rPr lang="en-US" sz="5400" b="1" i="1" dirty="0" smtClean="0"/>
              <a:t>Degree of comparison is… ?</a:t>
            </a:r>
            <a:endParaRPr lang="ru-RU" sz="5400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000108"/>
          <a:ext cx="6096000" cy="54864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18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SimSun"/>
                          <a:cs typeface="Times New Roman"/>
                        </a:rPr>
                        <a:t>Positive</a:t>
                      </a:r>
                      <a:endParaRPr lang="ru-RU" sz="2400" b="1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7922" marR="679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SimSun"/>
                          <a:cs typeface="Times New Roman"/>
                        </a:rPr>
                        <a:t>Comparative</a:t>
                      </a:r>
                      <a:endParaRPr lang="ru-RU" sz="2400" b="1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7922" marR="679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SimSun"/>
                          <a:cs typeface="Times New Roman"/>
                        </a:rPr>
                        <a:t>Superlative</a:t>
                      </a:r>
                      <a:endParaRPr lang="ru-RU" sz="2400" b="1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7922" marR="679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1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sah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7922" marR="679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sah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7922" marR="679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sah-RU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7922" marR="679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500042"/>
            <a:ext cx="842968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Forms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Use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(for what?)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types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</a:p>
          <a:p>
            <a:r>
              <a:rPr lang="en-US" dirty="0" smtClean="0"/>
              <a:t> </a:t>
            </a:r>
            <a:endParaRPr lang="ru-RU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5072074"/>
          <a:ext cx="60960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2479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Gradable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non-gradable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/>
              <a:t>Degree of comparison </a:t>
            </a:r>
            <a:r>
              <a:rPr lang="en-US" i="1" dirty="0" smtClean="0"/>
              <a:t>is the common name of </a:t>
            </a:r>
            <a:r>
              <a:rPr lang="en-US" i="1" u="sng" dirty="0" smtClean="0"/>
              <a:t>three forms of adjectives </a:t>
            </a:r>
            <a:r>
              <a:rPr lang="en-US" i="1" dirty="0" smtClean="0"/>
              <a:t>and used to describe </a:t>
            </a:r>
            <a:r>
              <a:rPr lang="en-US" u="sng" dirty="0" smtClean="0"/>
              <a:t>qualities</a:t>
            </a:r>
            <a:r>
              <a:rPr lang="en-US" dirty="0" smtClean="0"/>
              <a:t> of two people,  items or groups.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116</Words>
  <Application>Microsoft Office PowerPoint</Application>
  <PresentationFormat>Экран (4:3)</PresentationFormat>
  <Paragraphs>77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The theme of lesson:  “The notion of degrees of comparison”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204</dc:creator>
  <cp:lastModifiedBy>чавпыв</cp:lastModifiedBy>
  <cp:revision>4</cp:revision>
  <dcterms:created xsi:type="dcterms:W3CDTF">2020-03-04T02:06:12Z</dcterms:created>
  <dcterms:modified xsi:type="dcterms:W3CDTF">2020-03-04T03:20:13Z</dcterms:modified>
</cp:coreProperties>
</file>