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74" r:id="rId7"/>
    <p:sldId id="261" r:id="rId8"/>
    <p:sldId id="279" r:id="rId9"/>
    <p:sldId id="262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369" autoAdjust="0"/>
    <p:restoredTop sz="89427" autoAdjust="0"/>
  </p:normalViewPr>
  <p:slideViewPr>
    <p:cSldViewPr>
      <p:cViewPr varScale="1">
        <p:scale>
          <a:sx n="63" d="100"/>
          <a:sy n="63" d="100"/>
        </p:scale>
        <p:origin x="-1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F16238-58B1-4449-9C6B-8EF29B83431C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583B40-12E0-4129-B237-8D81E0E740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583B40-12E0-4129-B237-8D81E0E7400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5DC20-A3BC-44FE-9AEE-086A5DC62A7B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CA218-AC60-42B7-8FF6-5F73D0B4C8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5DC20-A3BC-44FE-9AEE-086A5DC62A7B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CA218-AC60-42B7-8FF6-5F73D0B4C8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5DC20-A3BC-44FE-9AEE-086A5DC62A7B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CA218-AC60-42B7-8FF6-5F73D0B4C8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5DC20-A3BC-44FE-9AEE-086A5DC62A7B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CA218-AC60-42B7-8FF6-5F73D0B4C8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5DC20-A3BC-44FE-9AEE-086A5DC62A7B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CA218-AC60-42B7-8FF6-5F73D0B4C8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5DC20-A3BC-44FE-9AEE-086A5DC62A7B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CA218-AC60-42B7-8FF6-5F73D0B4C8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5DC20-A3BC-44FE-9AEE-086A5DC62A7B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CA218-AC60-42B7-8FF6-5F73D0B4C8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5DC20-A3BC-44FE-9AEE-086A5DC62A7B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CA218-AC60-42B7-8FF6-5F73D0B4C8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5DC20-A3BC-44FE-9AEE-086A5DC62A7B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CA218-AC60-42B7-8FF6-5F73D0B4C8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5DC20-A3BC-44FE-9AEE-086A5DC62A7B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CA218-AC60-42B7-8FF6-5F73D0B4C8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5DC20-A3BC-44FE-9AEE-086A5DC62A7B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CA218-AC60-42B7-8FF6-5F73D0B4C8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E5DC20-A3BC-44FE-9AEE-086A5DC62A7B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CA218-AC60-42B7-8FF6-5F73D0B4C8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1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6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16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7" Type="http://schemas.openxmlformats.org/officeDocument/2006/relationships/image" Target="../media/image66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55;&#1088;&#1086;&#1077;&#1082;&#1090;%20&#1063;&#1090;&#1086;%20&#1090;&#1072;&#1082;&#1086;&#1077;%20&#1076;&#1088;&#1091;&#1078;&#1073;&#1072;\20170605_100203.mp4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57290" y="1643050"/>
            <a:ext cx="70009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Что такое дружба?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86446" y="5857892"/>
            <a:ext cx="34020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Подготовили:</a:t>
            </a:r>
          </a:p>
          <a:p>
            <a:r>
              <a:rPr lang="ru-RU" dirty="0" smtClean="0"/>
              <a:t>Учитель-логопед </a:t>
            </a:r>
            <a:r>
              <a:rPr lang="ru-RU" dirty="0" err="1" smtClean="0"/>
              <a:t>Пермякова</a:t>
            </a:r>
            <a:r>
              <a:rPr lang="ru-RU" dirty="0" smtClean="0"/>
              <a:t> Е.Н.</a:t>
            </a:r>
          </a:p>
          <a:p>
            <a:r>
              <a:rPr lang="ru-RU" dirty="0" smtClean="0"/>
              <a:t>Воспитатель Викторова Е.Е.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643042" y="142852"/>
            <a:ext cx="6780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МБДОУ «Детский сад №28 комбинированного вида д.Лампово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Выполнили коллективную работу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Цветик-семицветик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0170605_17151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 l="17717" r="6323"/>
          <a:stretch>
            <a:fillRect/>
          </a:stretch>
        </p:blipFill>
        <p:spPr>
          <a:xfrm>
            <a:off x="6357950" y="1571612"/>
            <a:ext cx="2484000" cy="1967172"/>
          </a:xfrm>
        </p:spPr>
      </p:pic>
      <p:pic>
        <p:nvPicPr>
          <p:cNvPr id="5" name="Рисунок 4" descr="20170605_171615.jpg"/>
          <p:cNvPicPr>
            <a:picLocks noChangeAspect="1"/>
          </p:cNvPicPr>
          <p:nvPr/>
        </p:nvPicPr>
        <p:blipFill>
          <a:blip r:embed="rId3" cstate="email"/>
          <a:srcRect l="6250" r="10156"/>
          <a:stretch>
            <a:fillRect/>
          </a:stretch>
        </p:blipFill>
        <p:spPr>
          <a:xfrm>
            <a:off x="214284" y="1571612"/>
            <a:ext cx="2551355" cy="1836000"/>
          </a:xfrm>
          <a:prstGeom prst="rect">
            <a:avLst/>
          </a:prstGeom>
        </p:spPr>
      </p:pic>
      <p:pic>
        <p:nvPicPr>
          <p:cNvPr id="6" name="Рисунок 5" descr="20170606_080152.jpg"/>
          <p:cNvPicPr>
            <a:picLocks noChangeAspect="1"/>
          </p:cNvPicPr>
          <p:nvPr/>
        </p:nvPicPr>
        <p:blipFill>
          <a:blip r:embed="rId4" cstate="email"/>
          <a:srcRect l="7499" t="2836" r="10680" b="3820"/>
          <a:stretch>
            <a:fillRect/>
          </a:stretch>
        </p:blipFill>
        <p:spPr>
          <a:xfrm>
            <a:off x="2627784" y="4077072"/>
            <a:ext cx="3672408" cy="2520280"/>
          </a:xfrm>
          <a:prstGeom prst="rect">
            <a:avLst/>
          </a:prstGeom>
        </p:spPr>
      </p:pic>
      <p:pic>
        <p:nvPicPr>
          <p:cNvPr id="7" name="Рисунок 6" descr="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42844" y="6000768"/>
            <a:ext cx="2319432" cy="576000"/>
          </a:xfrm>
          <a:prstGeom prst="rect">
            <a:avLst/>
          </a:prstGeom>
        </p:spPr>
      </p:pic>
      <p:pic>
        <p:nvPicPr>
          <p:cNvPr id="8" name="Рисунок 7" descr="3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389676" y="6000768"/>
            <a:ext cx="2464396" cy="612000"/>
          </a:xfrm>
          <a:prstGeom prst="rect">
            <a:avLst/>
          </a:prstGeom>
        </p:spPr>
      </p:pic>
      <p:pic>
        <p:nvPicPr>
          <p:cNvPr id="9" name="Рисунок 8" descr="IMG_20170605_170650.jpg"/>
          <p:cNvPicPr>
            <a:picLocks noChangeAspect="1"/>
          </p:cNvPicPr>
          <p:nvPr/>
        </p:nvPicPr>
        <p:blipFill>
          <a:blip r:embed="rId7" cstate="email"/>
          <a:srcRect t="4166" r="8333" b="16666"/>
          <a:stretch>
            <a:fillRect/>
          </a:stretch>
        </p:blipFill>
        <p:spPr>
          <a:xfrm>
            <a:off x="3428992" y="1500174"/>
            <a:ext cx="1969575" cy="226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Изготовили из пластилина сказку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«Грибок-теремок»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0170606_09295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500692" y="1714488"/>
            <a:ext cx="3411072" cy="2052000"/>
          </a:xfrm>
        </p:spPr>
      </p:pic>
      <p:pic>
        <p:nvPicPr>
          <p:cNvPr id="5" name="Рисунок 4" descr="20170606_09300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1571612"/>
            <a:ext cx="3429024" cy="2088000"/>
          </a:xfrm>
          <a:prstGeom prst="rect">
            <a:avLst/>
          </a:prstGeom>
        </p:spPr>
      </p:pic>
      <p:pic>
        <p:nvPicPr>
          <p:cNvPr id="6" name="Рисунок 5" descr="20170606_16282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285984" y="4071942"/>
            <a:ext cx="4308791" cy="2592000"/>
          </a:xfrm>
          <a:prstGeom prst="rect">
            <a:avLst/>
          </a:prstGeom>
        </p:spPr>
      </p:pic>
      <p:pic>
        <p:nvPicPr>
          <p:cNvPr id="7" name="Рисунок 6" descr="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643702" y="6282000"/>
            <a:ext cx="2319432" cy="576000"/>
          </a:xfrm>
          <a:prstGeom prst="rect">
            <a:avLst/>
          </a:prstGeom>
        </p:spPr>
      </p:pic>
      <p:pic>
        <p:nvPicPr>
          <p:cNvPr id="8" name="Рисунок 7" descr="3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0" y="6318000"/>
            <a:ext cx="2174468" cy="540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Рисовали сюжет к мультфильму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«Варежка»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0170615_09245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 l="11822" t="13574" r="18037" b="5927"/>
          <a:stretch>
            <a:fillRect/>
          </a:stretch>
        </p:blipFill>
        <p:spPr>
          <a:xfrm>
            <a:off x="357156" y="1428736"/>
            <a:ext cx="3178582" cy="2052000"/>
          </a:xfrm>
        </p:spPr>
      </p:pic>
      <p:pic>
        <p:nvPicPr>
          <p:cNvPr id="5" name="Рисунок 4" descr="20170615_092521.jpg"/>
          <p:cNvPicPr>
            <a:picLocks noChangeAspect="1"/>
          </p:cNvPicPr>
          <p:nvPr/>
        </p:nvPicPr>
        <p:blipFill>
          <a:blip r:embed="rId3" cstate="email"/>
          <a:srcRect l="10937" t="12500" r="16406"/>
          <a:stretch>
            <a:fillRect/>
          </a:stretch>
        </p:blipFill>
        <p:spPr>
          <a:xfrm>
            <a:off x="3714744" y="4214815"/>
            <a:ext cx="3600000" cy="2438699"/>
          </a:xfrm>
          <a:prstGeom prst="rect">
            <a:avLst/>
          </a:prstGeom>
        </p:spPr>
      </p:pic>
      <p:pic>
        <p:nvPicPr>
          <p:cNvPr id="6" name="Рисунок 5" descr="IMG_20170609_110136.jpg"/>
          <p:cNvPicPr>
            <a:picLocks noChangeAspect="1"/>
          </p:cNvPicPr>
          <p:nvPr/>
        </p:nvPicPr>
        <p:blipFill>
          <a:blip r:embed="rId4" cstate="email"/>
          <a:srcRect l="13889" r="6944" b="20833"/>
          <a:stretch>
            <a:fillRect/>
          </a:stretch>
        </p:blipFill>
        <p:spPr>
          <a:xfrm>
            <a:off x="6286512" y="928670"/>
            <a:ext cx="2340000" cy="3119976"/>
          </a:xfrm>
          <a:prstGeom prst="rect">
            <a:avLst/>
          </a:prstGeom>
        </p:spPr>
      </p:pic>
      <p:pic>
        <p:nvPicPr>
          <p:cNvPr id="7" name="Рисунок 6" descr="IMG_20170609_110141.jpg"/>
          <p:cNvPicPr>
            <a:picLocks noChangeAspect="1"/>
          </p:cNvPicPr>
          <p:nvPr/>
        </p:nvPicPr>
        <p:blipFill>
          <a:blip r:embed="rId5" cstate="email"/>
          <a:srcRect r="8563" b="22916"/>
          <a:stretch>
            <a:fillRect/>
          </a:stretch>
        </p:blipFill>
        <p:spPr>
          <a:xfrm>
            <a:off x="428596" y="3929066"/>
            <a:ext cx="2402063" cy="2700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Выполнили коллективную работу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«Дерево дружбы»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0170614_09164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 l="14417" t="2528" r="13168" b="3157"/>
          <a:stretch>
            <a:fillRect/>
          </a:stretch>
        </p:blipFill>
        <p:spPr>
          <a:xfrm rot="5400000">
            <a:off x="3047120" y="1667732"/>
            <a:ext cx="3390619" cy="2484000"/>
          </a:xfrm>
        </p:spPr>
      </p:pic>
      <p:pic>
        <p:nvPicPr>
          <p:cNvPr id="5" name="Рисунок 4" descr="IMG_20170608_092639.jpg"/>
          <p:cNvPicPr>
            <a:picLocks noChangeAspect="1"/>
          </p:cNvPicPr>
          <p:nvPr/>
        </p:nvPicPr>
        <p:blipFill>
          <a:blip r:embed="rId3" cstate="email"/>
          <a:srcRect t="3125" r="15278" b="17708"/>
          <a:stretch>
            <a:fillRect/>
          </a:stretch>
        </p:blipFill>
        <p:spPr>
          <a:xfrm>
            <a:off x="357158" y="928670"/>
            <a:ext cx="1964826" cy="2448000"/>
          </a:xfrm>
          <a:prstGeom prst="rect">
            <a:avLst/>
          </a:prstGeom>
        </p:spPr>
      </p:pic>
      <p:pic>
        <p:nvPicPr>
          <p:cNvPr id="6" name="Рисунок 5" descr="IMG_20170608_092649.jpg"/>
          <p:cNvPicPr>
            <a:picLocks noChangeAspect="1"/>
          </p:cNvPicPr>
          <p:nvPr/>
        </p:nvPicPr>
        <p:blipFill>
          <a:blip r:embed="rId4" cstate="email"/>
          <a:srcRect l="5555" t="3125" r="12500" b="19791"/>
          <a:stretch>
            <a:fillRect/>
          </a:stretch>
        </p:blipFill>
        <p:spPr>
          <a:xfrm>
            <a:off x="6929455" y="1000108"/>
            <a:ext cx="1865664" cy="2340000"/>
          </a:xfrm>
          <a:prstGeom prst="rect">
            <a:avLst/>
          </a:prstGeom>
        </p:spPr>
      </p:pic>
      <p:pic>
        <p:nvPicPr>
          <p:cNvPr id="7" name="Рисунок 6" descr="IMG_20170609_101902.jpg"/>
          <p:cNvPicPr>
            <a:picLocks noChangeAspect="1"/>
          </p:cNvPicPr>
          <p:nvPr/>
        </p:nvPicPr>
        <p:blipFill>
          <a:blip r:embed="rId5" cstate="email"/>
          <a:srcRect t="7291" r="4166" b="6250"/>
          <a:stretch>
            <a:fillRect/>
          </a:stretch>
        </p:blipFill>
        <p:spPr>
          <a:xfrm>
            <a:off x="1071537" y="3857627"/>
            <a:ext cx="2268000" cy="2728191"/>
          </a:xfrm>
          <a:prstGeom prst="rect">
            <a:avLst/>
          </a:prstGeom>
        </p:spPr>
      </p:pic>
      <p:pic>
        <p:nvPicPr>
          <p:cNvPr id="9" name="Рисунок 8" descr="IMG_20170608_160011.jpg"/>
          <p:cNvPicPr>
            <a:picLocks noChangeAspect="1"/>
          </p:cNvPicPr>
          <p:nvPr/>
        </p:nvPicPr>
        <p:blipFill>
          <a:blip r:embed="rId6" cstate="email"/>
          <a:srcRect l="8333" r="4166" b="4166"/>
          <a:stretch>
            <a:fillRect/>
          </a:stretch>
        </p:blipFill>
        <p:spPr>
          <a:xfrm>
            <a:off x="6143636" y="3786190"/>
            <a:ext cx="2357454" cy="281996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«Дружба на ладошках»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IMG_20170609_10424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 l="5016" r="5015" b="7506"/>
          <a:stretch>
            <a:fillRect/>
          </a:stretch>
        </p:blipFill>
        <p:spPr>
          <a:xfrm>
            <a:off x="3214678" y="1714488"/>
            <a:ext cx="2941444" cy="3000396"/>
          </a:xfrm>
        </p:spPr>
      </p:pic>
      <p:pic>
        <p:nvPicPr>
          <p:cNvPr id="7" name="Рисунок 6" descr="20170614_091436.jpg"/>
          <p:cNvPicPr>
            <a:picLocks noChangeAspect="1"/>
          </p:cNvPicPr>
          <p:nvPr/>
        </p:nvPicPr>
        <p:blipFill>
          <a:blip r:embed="rId3" cstate="email"/>
          <a:srcRect l="12500" r="20312"/>
          <a:stretch>
            <a:fillRect/>
          </a:stretch>
        </p:blipFill>
        <p:spPr>
          <a:xfrm rot="5400000">
            <a:off x="6690004" y="1882500"/>
            <a:ext cx="2064024" cy="1728000"/>
          </a:xfrm>
          <a:prstGeom prst="rect">
            <a:avLst/>
          </a:prstGeom>
        </p:spPr>
      </p:pic>
      <p:pic>
        <p:nvPicPr>
          <p:cNvPr id="8" name="Рисунок 7" descr="20170614_091503.jpg"/>
          <p:cNvPicPr>
            <a:picLocks noChangeAspect="1"/>
          </p:cNvPicPr>
          <p:nvPr/>
        </p:nvPicPr>
        <p:blipFill>
          <a:blip r:embed="rId4" cstate="email"/>
          <a:srcRect l="11719" t="2777" r="13281" b="2777"/>
          <a:stretch>
            <a:fillRect/>
          </a:stretch>
        </p:blipFill>
        <p:spPr>
          <a:xfrm rot="5400000">
            <a:off x="354257" y="1906199"/>
            <a:ext cx="2052000" cy="1668576"/>
          </a:xfrm>
          <a:prstGeom prst="rect">
            <a:avLst/>
          </a:prstGeom>
        </p:spPr>
      </p:pic>
      <p:pic>
        <p:nvPicPr>
          <p:cNvPr id="9" name="Рисунок 8" descr="20170614_091537.jpg"/>
          <p:cNvPicPr>
            <a:picLocks noChangeAspect="1"/>
          </p:cNvPicPr>
          <p:nvPr/>
        </p:nvPicPr>
        <p:blipFill>
          <a:blip r:embed="rId5" cstate="email"/>
          <a:srcRect l="11718" r="12500" b="18055"/>
          <a:stretch>
            <a:fillRect/>
          </a:stretch>
        </p:blipFill>
        <p:spPr>
          <a:xfrm rot="5400000">
            <a:off x="1001648" y="4284708"/>
            <a:ext cx="2545036" cy="1690876"/>
          </a:xfrm>
          <a:prstGeom prst="rect">
            <a:avLst/>
          </a:prstGeom>
        </p:spPr>
      </p:pic>
      <p:pic>
        <p:nvPicPr>
          <p:cNvPr id="10" name="Рисунок 9" descr="20170614_091526.jpg"/>
          <p:cNvPicPr>
            <a:picLocks noChangeAspect="1"/>
          </p:cNvPicPr>
          <p:nvPr/>
        </p:nvPicPr>
        <p:blipFill>
          <a:blip r:embed="rId6" cstate="email"/>
          <a:srcRect l="17187" t="4166" r="11718" b="12500"/>
          <a:stretch>
            <a:fillRect/>
          </a:stretch>
        </p:blipFill>
        <p:spPr>
          <a:xfrm rot="5400000">
            <a:off x="5821868" y="4292985"/>
            <a:ext cx="2556000" cy="168528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Нарисовали рисунок 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«Знакомство зайца и уточки»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по мотивам сказки </a:t>
            </a:r>
            <a:r>
              <a:rPr lang="ru-RU" sz="3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Мамин-Сибиряк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«Серая шейка»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0170614_09115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 l="12354" t="6374" r="14146" b="4391"/>
          <a:stretch>
            <a:fillRect/>
          </a:stretch>
        </p:blipFill>
        <p:spPr>
          <a:xfrm>
            <a:off x="4071934" y="3786190"/>
            <a:ext cx="3057411" cy="2088000"/>
          </a:xfrm>
        </p:spPr>
      </p:pic>
      <p:pic>
        <p:nvPicPr>
          <p:cNvPr id="5" name="Рисунок 4" descr="20170602_111336.jpg"/>
          <p:cNvPicPr>
            <a:picLocks noChangeAspect="1"/>
          </p:cNvPicPr>
          <p:nvPr/>
        </p:nvPicPr>
        <p:blipFill>
          <a:blip r:embed="rId3" cstate="email"/>
          <a:srcRect l="20313" t="1389" r="7812" b="5555"/>
          <a:stretch>
            <a:fillRect/>
          </a:stretch>
        </p:blipFill>
        <p:spPr>
          <a:xfrm>
            <a:off x="571472" y="1857364"/>
            <a:ext cx="2628000" cy="1913878"/>
          </a:xfrm>
          <a:prstGeom prst="rect">
            <a:avLst/>
          </a:prstGeom>
        </p:spPr>
      </p:pic>
      <p:pic>
        <p:nvPicPr>
          <p:cNvPr id="6" name="Рисунок 5" descr="20170614_091304.jpg"/>
          <p:cNvPicPr>
            <a:picLocks noChangeAspect="1"/>
          </p:cNvPicPr>
          <p:nvPr/>
        </p:nvPicPr>
        <p:blipFill>
          <a:blip r:embed="rId4" cstate="email"/>
          <a:srcRect l="15625" t="9722" r="19531" b="9722"/>
          <a:stretch>
            <a:fillRect/>
          </a:stretch>
        </p:blipFill>
        <p:spPr>
          <a:xfrm>
            <a:off x="6000761" y="1500173"/>
            <a:ext cx="2700000" cy="1886739"/>
          </a:xfrm>
          <a:prstGeom prst="rect">
            <a:avLst/>
          </a:prstGeom>
        </p:spPr>
      </p:pic>
      <p:pic>
        <p:nvPicPr>
          <p:cNvPr id="7" name="Рисунок 6" descr="20170614_091134.jpg"/>
          <p:cNvPicPr>
            <a:picLocks noChangeAspect="1"/>
          </p:cNvPicPr>
          <p:nvPr/>
        </p:nvPicPr>
        <p:blipFill>
          <a:blip r:embed="rId5" cstate="email"/>
          <a:srcRect l="9375" t="4166"/>
          <a:stretch>
            <a:fillRect/>
          </a:stretch>
        </p:blipFill>
        <p:spPr>
          <a:xfrm>
            <a:off x="428596" y="4714884"/>
            <a:ext cx="2786081" cy="1800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Показали друг другу театральное представление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20170608_10300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 l="6368" t="2525" r="3648" b="12241"/>
          <a:stretch>
            <a:fillRect/>
          </a:stretch>
        </p:blipFill>
        <p:spPr>
          <a:xfrm>
            <a:off x="2714612" y="4000504"/>
            <a:ext cx="3256001" cy="2376000"/>
          </a:xfrm>
        </p:spPr>
      </p:pic>
      <p:pic>
        <p:nvPicPr>
          <p:cNvPr id="5" name="Рисунок 4" descr="IMG_20170608_104150.jpg"/>
          <p:cNvPicPr>
            <a:picLocks noChangeAspect="1"/>
          </p:cNvPicPr>
          <p:nvPr/>
        </p:nvPicPr>
        <p:blipFill>
          <a:blip r:embed="rId3" cstate="email"/>
          <a:srcRect t="7291" r="4687" b="8333"/>
          <a:stretch>
            <a:fillRect/>
          </a:stretch>
        </p:blipFill>
        <p:spPr>
          <a:xfrm>
            <a:off x="142844" y="1571612"/>
            <a:ext cx="3036449" cy="2016000"/>
          </a:xfrm>
          <a:prstGeom prst="rect">
            <a:avLst/>
          </a:prstGeom>
        </p:spPr>
      </p:pic>
      <p:pic>
        <p:nvPicPr>
          <p:cNvPr id="6" name="Рисунок 5" descr="IMG_20170608_104148.jpg"/>
          <p:cNvPicPr>
            <a:picLocks noChangeAspect="1"/>
          </p:cNvPicPr>
          <p:nvPr/>
        </p:nvPicPr>
        <p:blipFill>
          <a:blip r:embed="rId4" cstate="email"/>
          <a:srcRect t="9375" r="11718" b="7291"/>
          <a:stretch>
            <a:fillRect/>
          </a:stretch>
        </p:blipFill>
        <p:spPr>
          <a:xfrm>
            <a:off x="5286380" y="1571612"/>
            <a:ext cx="3041316" cy="214314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«Лето дружбы»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0170615_09282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 l="18038" t="5682" r="6495" b="5927"/>
          <a:stretch>
            <a:fillRect/>
          </a:stretch>
        </p:blipFill>
        <p:spPr>
          <a:xfrm>
            <a:off x="428596" y="4286256"/>
            <a:ext cx="3169275" cy="2088000"/>
          </a:xfrm>
        </p:spPr>
      </p:pic>
      <p:pic>
        <p:nvPicPr>
          <p:cNvPr id="5" name="Рисунок 4" descr="20170615_092724.jpg"/>
          <p:cNvPicPr>
            <a:picLocks noChangeAspect="1"/>
          </p:cNvPicPr>
          <p:nvPr/>
        </p:nvPicPr>
        <p:blipFill>
          <a:blip r:embed="rId3" cstate="email"/>
          <a:srcRect l="8593" r="5468" b="2777"/>
          <a:stretch>
            <a:fillRect/>
          </a:stretch>
        </p:blipFill>
        <p:spPr>
          <a:xfrm>
            <a:off x="5643570" y="1428733"/>
            <a:ext cx="3096000" cy="1970179"/>
          </a:xfrm>
          <a:prstGeom prst="rect">
            <a:avLst/>
          </a:prstGeom>
        </p:spPr>
      </p:pic>
      <p:pic>
        <p:nvPicPr>
          <p:cNvPr id="6" name="Рисунок 5" descr="20170615_092509.jpg"/>
          <p:cNvPicPr>
            <a:picLocks noChangeAspect="1"/>
          </p:cNvPicPr>
          <p:nvPr/>
        </p:nvPicPr>
        <p:blipFill>
          <a:blip r:embed="rId4" cstate="email"/>
          <a:srcRect l="9375" r="17187" b="4166"/>
          <a:stretch>
            <a:fillRect/>
          </a:stretch>
        </p:blipFill>
        <p:spPr>
          <a:xfrm>
            <a:off x="5357818" y="3786190"/>
            <a:ext cx="2988000" cy="2621945"/>
          </a:xfrm>
          <a:prstGeom prst="rect">
            <a:avLst/>
          </a:prstGeom>
        </p:spPr>
      </p:pic>
      <p:pic>
        <p:nvPicPr>
          <p:cNvPr id="7" name="Рисунок 6" descr="20170602_171432.jpg"/>
          <p:cNvPicPr>
            <a:picLocks noChangeAspect="1"/>
          </p:cNvPicPr>
          <p:nvPr/>
        </p:nvPicPr>
        <p:blipFill>
          <a:blip r:embed="rId5" cstate="email"/>
          <a:srcRect l="9375" t="5556" r="32812"/>
          <a:stretch>
            <a:fillRect/>
          </a:stretch>
        </p:blipFill>
        <p:spPr>
          <a:xfrm>
            <a:off x="1142976" y="1357298"/>
            <a:ext cx="2736000" cy="2514132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Нарисовали сюжет из мультфильма 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«Мой друг зонтик»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0170615_09244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 l="13318" t="9470" r="19205" b="3717"/>
          <a:stretch>
            <a:fillRect/>
          </a:stretch>
        </p:blipFill>
        <p:spPr>
          <a:xfrm>
            <a:off x="214282" y="4500570"/>
            <a:ext cx="2934986" cy="2124000"/>
          </a:xfrm>
        </p:spPr>
      </p:pic>
      <p:pic>
        <p:nvPicPr>
          <p:cNvPr id="5" name="Рисунок 4" descr="20170615_092316.jpg"/>
          <p:cNvPicPr>
            <a:picLocks noChangeAspect="1"/>
          </p:cNvPicPr>
          <p:nvPr/>
        </p:nvPicPr>
        <p:blipFill>
          <a:blip r:embed="rId3" cstate="email"/>
          <a:srcRect l="42187" t="2777" r="37500" b="67883"/>
          <a:stretch>
            <a:fillRect/>
          </a:stretch>
        </p:blipFill>
        <p:spPr>
          <a:xfrm>
            <a:off x="5929322" y="4500570"/>
            <a:ext cx="2952000" cy="2184097"/>
          </a:xfrm>
          <a:prstGeom prst="rect">
            <a:avLst/>
          </a:prstGeom>
        </p:spPr>
      </p:pic>
      <p:pic>
        <p:nvPicPr>
          <p:cNvPr id="6" name="Рисунок 5" descr="20170615_092316.jpg"/>
          <p:cNvPicPr>
            <a:picLocks noChangeAspect="1"/>
          </p:cNvPicPr>
          <p:nvPr/>
        </p:nvPicPr>
        <p:blipFill>
          <a:blip r:embed="rId4" cstate="email"/>
          <a:srcRect t="65278" r="76563" b="4166"/>
          <a:stretch>
            <a:fillRect/>
          </a:stretch>
        </p:blipFill>
        <p:spPr>
          <a:xfrm>
            <a:off x="2714612" y="1643050"/>
            <a:ext cx="3436308" cy="2520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«Ниточка дружбы»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20170616_10282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 l="26167" t="13574" r="32234" b="13211"/>
          <a:stretch>
            <a:fillRect/>
          </a:stretch>
        </p:blipFill>
        <p:spPr>
          <a:xfrm>
            <a:off x="3143240" y="2643182"/>
            <a:ext cx="2509098" cy="3312000"/>
          </a:xfrm>
        </p:spPr>
      </p:pic>
      <p:pic>
        <p:nvPicPr>
          <p:cNvPr id="5" name="Рисунок 4" descr="IMG_20170616_102545.jpg"/>
          <p:cNvPicPr>
            <a:picLocks noChangeAspect="1"/>
          </p:cNvPicPr>
          <p:nvPr/>
        </p:nvPicPr>
        <p:blipFill>
          <a:blip r:embed="rId3" cstate="email"/>
          <a:srcRect t="15625"/>
          <a:stretch>
            <a:fillRect/>
          </a:stretch>
        </p:blipFill>
        <p:spPr>
          <a:xfrm>
            <a:off x="285720" y="1571621"/>
            <a:ext cx="2628000" cy="2357445"/>
          </a:xfrm>
          <a:prstGeom prst="rect">
            <a:avLst/>
          </a:prstGeom>
        </p:spPr>
      </p:pic>
      <p:pic>
        <p:nvPicPr>
          <p:cNvPr id="6" name="Рисунок 5" descr="IMG_20170616_102548.jpg"/>
          <p:cNvPicPr>
            <a:picLocks noChangeAspect="1"/>
          </p:cNvPicPr>
          <p:nvPr/>
        </p:nvPicPr>
        <p:blipFill>
          <a:blip r:embed="rId4" cstate="email"/>
          <a:srcRect t="19518"/>
          <a:stretch>
            <a:fillRect/>
          </a:stretch>
        </p:blipFill>
        <p:spPr>
          <a:xfrm>
            <a:off x="6000760" y="4071942"/>
            <a:ext cx="2988000" cy="236406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4786346"/>
          </a:xfrm>
        </p:spPr>
        <p:txBody>
          <a:bodyPr>
            <a:normAutofit fontScale="90000"/>
          </a:bodyPr>
          <a:lstStyle/>
          <a:p>
            <a:pPr algn="l"/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Цели проекта</a:t>
            </a:r>
            <a:r>
              <a:rPr lang="ru-RU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/>
              <a:t>Педагогические: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Формирование и укрепление дружеских отношений в группе «Солнечные лучики».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Практические: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Формирование у детей знаний о дружбе, осознание понимания у детей, для чего людям нужны друзья.</a:t>
            </a: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4950000"/>
            <a:ext cx="7683101" cy="1908000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Выполнили коллективную работу 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«Паровозик дружбы»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0170614_09043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 l="4720" r="8271"/>
          <a:stretch>
            <a:fillRect/>
          </a:stretch>
        </p:blipFill>
        <p:spPr>
          <a:xfrm>
            <a:off x="1285852" y="1571612"/>
            <a:ext cx="4120739" cy="2664000"/>
          </a:xfrm>
        </p:spPr>
      </p:pic>
      <p:pic>
        <p:nvPicPr>
          <p:cNvPr id="5" name="Рисунок 4" descr="20170614_090534.jpg"/>
          <p:cNvPicPr>
            <a:picLocks noChangeAspect="1"/>
          </p:cNvPicPr>
          <p:nvPr/>
        </p:nvPicPr>
        <p:blipFill>
          <a:blip r:embed="rId3" cstate="email"/>
          <a:srcRect l="38883" r="10937"/>
          <a:stretch>
            <a:fillRect/>
          </a:stretch>
        </p:blipFill>
        <p:spPr>
          <a:xfrm rot="5400000">
            <a:off x="6421508" y="1222302"/>
            <a:ext cx="2232000" cy="2644868"/>
          </a:xfrm>
          <a:prstGeom prst="rect">
            <a:avLst/>
          </a:prstGeom>
        </p:spPr>
      </p:pic>
      <p:pic>
        <p:nvPicPr>
          <p:cNvPr id="6" name="Рисунок 5" descr="20170614_090545.jpg"/>
          <p:cNvPicPr>
            <a:picLocks noChangeAspect="1"/>
          </p:cNvPicPr>
          <p:nvPr/>
        </p:nvPicPr>
        <p:blipFill>
          <a:blip r:embed="rId4" cstate="email"/>
          <a:srcRect l="49219" r="9375"/>
          <a:stretch>
            <a:fillRect/>
          </a:stretch>
        </p:blipFill>
        <p:spPr>
          <a:xfrm rot="5400000">
            <a:off x="580028" y="4206262"/>
            <a:ext cx="2040507" cy="2772000"/>
          </a:xfrm>
          <a:prstGeom prst="rect">
            <a:avLst/>
          </a:prstGeom>
        </p:spPr>
      </p:pic>
      <p:pic>
        <p:nvPicPr>
          <p:cNvPr id="7" name="Рисунок 6" descr="20170614_090630.jpg"/>
          <p:cNvPicPr>
            <a:picLocks noChangeAspect="1"/>
          </p:cNvPicPr>
          <p:nvPr/>
        </p:nvPicPr>
        <p:blipFill>
          <a:blip r:embed="rId5" cstate="email"/>
          <a:srcRect l="58594" t="15278" r="11718" b="6944"/>
          <a:stretch>
            <a:fillRect/>
          </a:stretch>
        </p:blipFill>
        <p:spPr>
          <a:xfrm rot="5400000">
            <a:off x="6056126" y="3659386"/>
            <a:ext cx="2345136" cy="34560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 смогли рассказать о своем друге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0170614_09064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 r="6232"/>
          <a:stretch>
            <a:fillRect/>
          </a:stretch>
        </p:blipFill>
        <p:spPr>
          <a:xfrm>
            <a:off x="214282" y="1643050"/>
            <a:ext cx="3071834" cy="2444638"/>
          </a:xfrm>
        </p:spPr>
      </p:pic>
      <p:pic>
        <p:nvPicPr>
          <p:cNvPr id="5" name="Рисунок 4" descr="20170614_090712.jpg"/>
          <p:cNvPicPr>
            <a:picLocks noChangeAspect="1"/>
          </p:cNvPicPr>
          <p:nvPr/>
        </p:nvPicPr>
        <p:blipFill>
          <a:blip r:embed="rId3" cstate="email"/>
          <a:srcRect l="8593" r="2343"/>
          <a:stretch>
            <a:fillRect/>
          </a:stretch>
        </p:blipFill>
        <p:spPr>
          <a:xfrm>
            <a:off x="5976000" y="1857364"/>
            <a:ext cx="3168000" cy="2278534"/>
          </a:xfrm>
          <a:prstGeom prst="rect">
            <a:avLst/>
          </a:prstGeom>
        </p:spPr>
      </p:pic>
      <p:pic>
        <p:nvPicPr>
          <p:cNvPr id="6" name="Рисунок 5" descr="20170614_090722.jpg"/>
          <p:cNvPicPr>
            <a:picLocks noChangeAspect="1"/>
          </p:cNvPicPr>
          <p:nvPr/>
        </p:nvPicPr>
        <p:blipFill>
          <a:blip r:embed="rId4" cstate="email"/>
          <a:srcRect l="17187" r="9375"/>
          <a:stretch>
            <a:fillRect/>
          </a:stretch>
        </p:blipFill>
        <p:spPr>
          <a:xfrm>
            <a:off x="3428992" y="4286256"/>
            <a:ext cx="2857520" cy="2302916"/>
          </a:xfrm>
          <a:prstGeom prst="rect">
            <a:avLst/>
          </a:prstGeom>
        </p:spPr>
      </p:pic>
      <p:pic>
        <p:nvPicPr>
          <p:cNvPr id="8" name="Рисунок 7" descr="20170614_090750.jpg"/>
          <p:cNvPicPr>
            <a:picLocks noChangeAspect="1"/>
          </p:cNvPicPr>
          <p:nvPr/>
        </p:nvPicPr>
        <p:blipFill>
          <a:blip r:embed="rId5" cstate="email"/>
          <a:srcRect t="2777" r="8532"/>
          <a:stretch>
            <a:fillRect/>
          </a:stretch>
        </p:blipFill>
        <p:spPr>
          <a:xfrm rot="5400000">
            <a:off x="3238325" y="1476527"/>
            <a:ext cx="2592000" cy="1782038"/>
          </a:xfrm>
          <a:prstGeom prst="rect">
            <a:avLst/>
          </a:prstGeom>
        </p:spPr>
      </p:pic>
      <p:pic>
        <p:nvPicPr>
          <p:cNvPr id="10" name="Рисунок 9" descr="20170614_090813.jpg"/>
          <p:cNvPicPr>
            <a:picLocks noChangeAspect="1"/>
          </p:cNvPicPr>
          <p:nvPr/>
        </p:nvPicPr>
        <p:blipFill>
          <a:blip r:embed="rId6" cstate="email"/>
          <a:srcRect l="12500" t="12500" r="7812" b="11111"/>
          <a:stretch>
            <a:fillRect/>
          </a:stretch>
        </p:blipFill>
        <p:spPr>
          <a:xfrm rot="5400000">
            <a:off x="6572085" y="4643626"/>
            <a:ext cx="2412000" cy="1554385"/>
          </a:xfrm>
          <a:prstGeom prst="rect">
            <a:avLst/>
          </a:prstGeom>
        </p:spPr>
      </p:pic>
      <p:pic>
        <p:nvPicPr>
          <p:cNvPr id="11" name="Рисунок 10" descr="20170614_090757.jpg"/>
          <p:cNvPicPr>
            <a:picLocks noChangeAspect="1"/>
          </p:cNvPicPr>
          <p:nvPr/>
        </p:nvPicPr>
        <p:blipFill>
          <a:blip r:embed="rId7" cstate="email"/>
          <a:srcRect l="3906" t="9722" r="14062" b="8333"/>
          <a:stretch>
            <a:fillRect/>
          </a:stretch>
        </p:blipFill>
        <p:spPr>
          <a:xfrm rot="5400000">
            <a:off x="678629" y="4679165"/>
            <a:ext cx="2357454" cy="142876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54296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Фото детей использовали с разрешения родителей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3286124"/>
            <a:ext cx="8643998" cy="2928958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8662" y="2500306"/>
            <a:ext cx="728667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4950000"/>
            <a:ext cx="7683101" cy="1908000"/>
          </a:xfrm>
        </p:spPr>
      </p:pic>
      <p:sp>
        <p:nvSpPr>
          <p:cNvPr id="5" name="TextBox 4"/>
          <p:cNvSpPr txBox="1"/>
          <p:nvPr/>
        </p:nvSpPr>
        <p:spPr>
          <a:xfrm>
            <a:off x="214282" y="1142984"/>
            <a:ext cx="865791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Расширить знания детей о дружбе.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Воспитывать любовь и дружеские отношения друг к другу.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Развивать диалогическую и связную речь, побуждать к участию в беседе,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ктивизировать в речи прилагательные и глаголы, характеризующие дружбу.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Развивать двигательную активность, координацию движений, ловкость,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умение ориентироваться в пространстве.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Создать благоприятные условия для развития творческих и познавательных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пособностей всех участников проекта для выражения дружеских чувств.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 проекта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4986000"/>
            <a:ext cx="7538137" cy="1872000"/>
          </a:xfrm>
        </p:spPr>
      </p:pic>
      <p:sp>
        <p:nvSpPr>
          <p:cNvPr id="5" name="TextBox 4"/>
          <p:cNvSpPr txBox="1"/>
          <p:nvPr/>
        </p:nvSpPr>
        <p:spPr>
          <a:xfrm>
            <a:off x="214282" y="1357299"/>
            <a:ext cx="864399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мире компьютерных технологий нам всем так не хватает близких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дружеских отношений, и детям в том числе. Дети мало общаются друг с другом, не умеют выражать свои эмоции,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передавать словами свое отношение друг к другу.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Участие в проекте   должно научить детей рассуждать, играть, дружить,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помогать друг другу.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Именно поэтому наш проект направлен на поиск ответа на вопрос "Что такое дружба?"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54626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Проблемный вопрос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Показывая детям мультфильм "Дружба", мы даже не подозревали, что дети будут задавать столько вопросов: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Разве может дружить мячик с ботинком?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Почему они помогали друг другу?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Почему можно было загадать только одно желание на двоих?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Отсюда и возник проблемный вопрос: "Что такое дружба?" Учитывая, что 09.06.17г - день дружбы, мы решили начать работу над проектом и предложили родителям принять в нем участие.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728" y="5166000"/>
            <a:ext cx="6813317" cy="1692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дружба1.jpg"/>
          <p:cNvPicPr>
            <a:picLocks noChangeAspect="1"/>
          </p:cNvPicPr>
          <p:nvPr/>
        </p:nvPicPr>
        <p:blipFill>
          <a:blip r:embed="rId2" cstate="email">
            <a:lum bright="-20000" contrast="20000"/>
          </a:blip>
          <a:srcRect l="3906" t="4420" r="1562" b="8006"/>
          <a:stretch>
            <a:fillRect/>
          </a:stretch>
        </p:blipFill>
        <p:spPr>
          <a:xfrm>
            <a:off x="428594" y="3857628"/>
            <a:ext cx="3902782" cy="2556000"/>
          </a:xfrm>
          <a:prstGeom prst="rect">
            <a:avLst/>
          </a:prstGeom>
        </p:spPr>
      </p:pic>
      <p:pic>
        <p:nvPicPr>
          <p:cNvPr id="1028" name="Picture 4" descr="F:\Проект Что такое дружба\ФОТО к проекту\IMG_20170609_104332.jpg"/>
          <p:cNvPicPr>
            <a:picLocks noChangeAspect="1" noChangeArrowheads="1"/>
          </p:cNvPicPr>
          <p:nvPr/>
        </p:nvPicPr>
        <p:blipFill>
          <a:blip r:embed="rId3" cstate="email">
            <a:lum bright="-10000" contrast="20000"/>
          </a:blip>
          <a:srcRect l="8612" t="7002" r="7468" b="21416"/>
          <a:stretch>
            <a:fillRect/>
          </a:stretch>
        </p:blipFill>
        <p:spPr bwMode="auto">
          <a:xfrm rot="10800000" flipH="1" flipV="1">
            <a:off x="4495605" y="1918354"/>
            <a:ext cx="4291766" cy="248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мы работали над проектом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285720" y="6215082"/>
            <a:ext cx="1449645" cy="360000"/>
          </a:xfrm>
        </p:spPr>
      </p:pic>
      <p:pic>
        <p:nvPicPr>
          <p:cNvPr id="7" name="Рисунок 6" descr="20170602_094422.jpg"/>
          <p:cNvPicPr>
            <a:picLocks noChangeAspect="1"/>
          </p:cNvPicPr>
          <p:nvPr/>
        </p:nvPicPr>
        <p:blipFill>
          <a:blip r:embed="rId4" cstate="email"/>
          <a:srcRect l="24576" t="16779" r="16615"/>
          <a:stretch>
            <a:fillRect/>
          </a:stretch>
        </p:blipFill>
        <p:spPr>
          <a:xfrm>
            <a:off x="500034" y="1000108"/>
            <a:ext cx="2706528" cy="2304000"/>
          </a:xfrm>
          <a:prstGeom prst="rect">
            <a:avLst/>
          </a:prstGeom>
        </p:spPr>
      </p:pic>
      <p:pic>
        <p:nvPicPr>
          <p:cNvPr id="8" name="Рисунок 7" descr="20170602_094625.jpg"/>
          <p:cNvPicPr>
            <a:picLocks noChangeAspect="1"/>
          </p:cNvPicPr>
          <p:nvPr/>
        </p:nvPicPr>
        <p:blipFill>
          <a:blip r:embed="rId5" cstate="email"/>
          <a:srcRect l="16406" r="20312"/>
          <a:stretch>
            <a:fillRect/>
          </a:stretch>
        </p:blipFill>
        <p:spPr>
          <a:xfrm>
            <a:off x="5572132" y="3786190"/>
            <a:ext cx="2878158" cy="2736000"/>
          </a:xfrm>
          <a:prstGeom prst="rect">
            <a:avLst/>
          </a:prstGeom>
        </p:spPr>
      </p:pic>
      <p:pic>
        <p:nvPicPr>
          <p:cNvPr id="9" name="Рисунок 8" descr="20170602_110947.jpg"/>
          <p:cNvPicPr>
            <a:picLocks noChangeAspect="1"/>
          </p:cNvPicPr>
          <p:nvPr/>
        </p:nvPicPr>
        <p:blipFill>
          <a:blip r:embed="rId6" cstate="email"/>
          <a:srcRect l="21094" t="3246" r="25781"/>
          <a:stretch>
            <a:fillRect/>
          </a:stretch>
        </p:blipFill>
        <p:spPr>
          <a:xfrm>
            <a:off x="4286248" y="714356"/>
            <a:ext cx="2497310" cy="2736000"/>
          </a:xfrm>
          <a:prstGeom prst="rect">
            <a:avLst/>
          </a:prstGeom>
        </p:spPr>
      </p:pic>
      <p:pic>
        <p:nvPicPr>
          <p:cNvPr id="10" name="Рисунок 9" descr="20170602_111326.jpg"/>
          <p:cNvPicPr>
            <a:picLocks noChangeAspect="1"/>
          </p:cNvPicPr>
          <p:nvPr/>
        </p:nvPicPr>
        <p:blipFill>
          <a:blip r:embed="rId7" cstate="email"/>
          <a:srcRect l="7031" t="14935" r="46094"/>
          <a:stretch>
            <a:fillRect/>
          </a:stretch>
        </p:blipFill>
        <p:spPr>
          <a:xfrm>
            <a:off x="1857356" y="3571876"/>
            <a:ext cx="2605213" cy="2844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000893" y="1071546"/>
            <a:ext cx="21431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</a:t>
            </a:r>
          </a:p>
          <a:p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Дружим</a:t>
            </a:r>
          </a:p>
          <a:p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группе</a:t>
            </a:r>
            <a:endParaRPr lang="ru-RU" sz="4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«В этом зале все друзья»</a:t>
            </a:r>
            <a:endParaRPr lang="ru-RU" dirty="0"/>
          </a:p>
        </p:txBody>
      </p:sp>
      <p:pic>
        <p:nvPicPr>
          <p:cNvPr id="4" name="20170605_100203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142976" y="1500174"/>
            <a:ext cx="6720000" cy="504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Дружим на прогулке</a:t>
            </a:r>
            <a:endParaRPr lang="ru-RU" sz="5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0170606_11291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 l="15818" t="8839" r="7272"/>
          <a:stretch>
            <a:fillRect/>
          </a:stretch>
        </p:blipFill>
        <p:spPr>
          <a:xfrm>
            <a:off x="6367119" y="4878000"/>
            <a:ext cx="2776881" cy="1980000"/>
          </a:xfrm>
        </p:spPr>
      </p:pic>
      <p:pic>
        <p:nvPicPr>
          <p:cNvPr id="5" name="Рисунок 4" descr="20170606_115859.jpg"/>
          <p:cNvPicPr>
            <a:picLocks noChangeAspect="1"/>
          </p:cNvPicPr>
          <p:nvPr/>
        </p:nvPicPr>
        <p:blipFill>
          <a:blip r:embed="rId3" cstate="email"/>
          <a:srcRect t="14935" r="12500"/>
          <a:stretch>
            <a:fillRect/>
          </a:stretch>
        </p:blipFill>
        <p:spPr>
          <a:xfrm>
            <a:off x="142844" y="4857760"/>
            <a:ext cx="3077875" cy="1800000"/>
          </a:xfrm>
          <a:prstGeom prst="rect">
            <a:avLst/>
          </a:prstGeom>
        </p:spPr>
      </p:pic>
      <p:pic>
        <p:nvPicPr>
          <p:cNvPr id="6" name="Рисунок 5" descr="20170607_105249.jpg"/>
          <p:cNvPicPr>
            <a:picLocks noChangeAspect="1"/>
          </p:cNvPicPr>
          <p:nvPr/>
        </p:nvPicPr>
        <p:blipFill>
          <a:blip r:embed="rId4" cstate="email"/>
          <a:srcRect l="7031" t="11688" r="26562" b="5194"/>
          <a:stretch>
            <a:fillRect/>
          </a:stretch>
        </p:blipFill>
        <p:spPr>
          <a:xfrm>
            <a:off x="142844" y="1071546"/>
            <a:ext cx="2677500" cy="2016000"/>
          </a:xfrm>
          <a:prstGeom prst="rect">
            <a:avLst/>
          </a:prstGeom>
        </p:spPr>
      </p:pic>
      <p:pic>
        <p:nvPicPr>
          <p:cNvPr id="7" name="Рисунок 6" descr="20170606_112356.jpg"/>
          <p:cNvPicPr>
            <a:picLocks noChangeAspect="1"/>
          </p:cNvPicPr>
          <p:nvPr/>
        </p:nvPicPr>
        <p:blipFill>
          <a:blip r:embed="rId5" cstate="email"/>
          <a:srcRect l="29687" b="3246"/>
          <a:stretch>
            <a:fillRect/>
          </a:stretch>
        </p:blipFill>
        <p:spPr>
          <a:xfrm>
            <a:off x="6360659" y="1071546"/>
            <a:ext cx="2783341" cy="2304000"/>
          </a:xfrm>
          <a:prstGeom prst="rect">
            <a:avLst/>
          </a:prstGeom>
        </p:spPr>
      </p:pic>
      <p:pic>
        <p:nvPicPr>
          <p:cNvPr id="8" name="Рисунок 7" descr="20170315_112458.jpg"/>
          <p:cNvPicPr>
            <a:picLocks noChangeAspect="1"/>
          </p:cNvPicPr>
          <p:nvPr/>
        </p:nvPicPr>
        <p:blipFill>
          <a:blip r:embed="rId6" cstate="email"/>
          <a:srcRect l="18750" t="12987" r="28125"/>
          <a:stretch>
            <a:fillRect/>
          </a:stretch>
        </p:blipFill>
        <p:spPr>
          <a:xfrm>
            <a:off x="3143242" y="1857364"/>
            <a:ext cx="2740313" cy="2700000"/>
          </a:xfrm>
          <a:prstGeom prst="rect">
            <a:avLst/>
          </a:prstGeom>
        </p:spPr>
      </p:pic>
      <p:pic>
        <p:nvPicPr>
          <p:cNvPr id="9" name="Рисунок 8" descr="3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3643306" y="6072206"/>
            <a:ext cx="2319432" cy="576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</TotalTime>
  <Words>286</Words>
  <Application>Microsoft Office PowerPoint</Application>
  <PresentationFormat>Экран (4:3)</PresentationFormat>
  <Paragraphs>49</Paragraphs>
  <Slides>23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Цели проекта  Педагогические: Формирование и укрепление дружеских отношений в группе «Солнечные лучики». Практические: Формирование у детей знаний о дружбе, осознание понимания у детей, для чего людям нужны друзья.</vt:lpstr>
      <vt:lpstr>Задачи проекта:</vt:lpstr>
      <vt:lpstr>Актуальность проекта</vt:lpstr>
      <vt:lpstr> Проблемный вопрос Показывая детям мультфильм "Дружба", мы даже не подозревали, что дети будут задавать столько вопросов:  - Разве может дружить мячик с ботинком? - Почему они помогали друг другу? - Почему можно было загадать только одно желание на двоих? Отсюда и возник проблемный вопрос: "Что такое дружба?" Учитывая, что 09.06.17г - день дружбы, мы решили начать работу над проектом и предложили родителям принять в нем участие. </vt:lpstr>
      <vt:lpstr>Работа с родителями</vt:lpstr>
      <vt:lpstr>Как мы работали над проектом</vt:lpstr>
      <vt:lpstr>«В этом зале все друзья»</vt:lpstr>
      <vt:lpstr>Дружим на прогулке</vt:lpstr>
      <vt:lpstr>Выполнили коллективную работу «Цветик-семицветик»</vt:lpstr>
      <vt:lpstr>Изготовили из пластилина сказку «Грибок-теремок»</vt:lpstr>
      <vt:lpstr>Рисовали сюжет к мультфильму «Варежка»</vt:lpstr>
      <vt:lpstr>Выполнили коллективную работу «Дерево дружбы»</vt:lpstr>
      <vt:lpstr>«Дружба на ладошках»</vt:lpstr>
      <vt:lpstr>Нарисовали рисунок «Знакомство зайца и уточки» по мотивам сказки Мамин-Сибиряк «Серая шейка»</vt:lpstr>
      <vt:lpstr>Показали друг другу театральное представление</vt:lpstr>
      <vt:lpstr>«Лето дружбы»</vt:lpstr>
      <vt:lpstr>Нарисовали сюжет из мультфильма «Мой друг зонтик»</vt:lpstr>
      <vt:lpstr>Игра «Ниточка дружбы»</vt:lpstr>
      <vt:lpstr>Выполнили коллективную работу «Паровозик дружбы»</vt:lpstr>
      <vt:lpstr>Мы смогли рассказать о своем друге</vt:lpstr>
      <vt:lpstr>Фото детей использовали с разрешения родителей</vt:lpstr>
      <vt:lpstr>Слайд 23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Екатерина</dc:creator>
  <cp:lastModifiedBy>Екатерина</cp:lastModifiedBy>
  <cp:revision>34</cp:revision>
  <dcterms:created xsi:type="dcterms:W3CDTF">2017-06-14T16:05:03Z</dcterms:created>
  <dcterms:modified xsi:type="dcterms:W3CDTF">2017-08-23T15:58:19Z</dcterms:modified>
</cp:coreProperties>
</file>