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60" r:id="rId5"/>
    <p:sldId id="259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7" r:id="rId14"/>
    <p:sldId id="276" r:id="rId15"/>
    <p:sldId id="278" r:id="rId16"/>
    <p:sldId id="279" r:id="rId17"/>
    <p:sldId id="280" r:id="rId18"/>
    <p:sldId id="26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05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0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AA887-9B32-4873-97FE-47DC33BC241C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6ABAF-E313-4BE8-9631-6F197D05C6B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AA887-9B32-4873-97FE-47DC33BC241C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6ABAF-E313-4BE8-9631-6F197D05C6B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AA887-9B32-4873-97FE-47DC33BC241C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6ABAF-E313-4BE8-9631-6F197D05C6B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AA887-9B32-4873-97FE-47DC33BC241C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6ABAF-E313-4BE8-9631-6F197D05C6B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AA887-9B32-4873-97FE-47DC33BC241C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6ABAF-E313-4BE8-9631-6F197D05C6B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AA887-9B32-4873-97FE-47DC33BC241C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6ABAF-E313-4BE8-9631-6F197D05C6B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AA887-9B32-4873-97FE-47DC33BC241C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6ABAF-E313-4BE8-9631-6F197D05C6B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AA887-9B32-4873-97FE-47DC33BC241C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6ABAF-E313-4BE8-9631-6F197D05C6B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AA887-9B32-4873-97FE-47DC33BC241C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6ABAF-E313-4BE8-9631-6F197D05C6B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AA887-9B32-4873-97FE-47DC33BC241C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6ABAF-E313-4BE8-9631-6F197D05C6B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AA887-9B32-4873-97FE-47DC33BC241C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6ABAF-E313-4BE8-9631-6F197D05C6B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9AA887-9B32-4873-97FE-47DC33BC241C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6ABAF-E313-4BE8-9631-6F197D05C6BE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24744"/>
            <a:ext cx="7772400" cy="1470025"/>
          </a:xfrm>
        </p:spPr>
        <p:txBody>
          <a:bodyPr>
            <a:noAutofit/>
          </a:bodyPr>
          <a:lstStyle/>
          <a:p>
            <a:b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Эволюция «маленького человека» в произведениях </a:t>
            </a:r>
            <a:b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Ф. М. Достоевского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4005064"/>
            <a:ext cx="7572137" cy="17526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         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Ф.М. Достоевский в зеркале русской критики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71723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Достоевский</a:t>
            </a: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«написал повести </a:t>
            </a: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Исключительно</a:t>
            </a:r>
            <a:endParaRPr lang="ru-RU" sz="4400" b="1" i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 </a:t>
            </a:r>
            <a:r>
              <a:rPr lang="ru-RU" sz="4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влиянием Гоголя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…»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Константин Аксаков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Ф.М. Достоевский в зеркале русской критики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 передоверено</a:t>
            </a:r>
            <a:endParaRPr lang="ru-RU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«маленькому человеку»</a:t>
            </a:r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4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полном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реализме</a:t>
            </a:r>
            <a:endParaRPr lang="ru-RU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открыть человека в человеке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Ю. Манн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Ф.М. Достоевский в зеркале русской критики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Достоевский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совершил 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переворот</a:t>
            </a:r>
            <a:endParaRPr lang="ru-RU" sz="4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Гоголевском мире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«Достоевский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заставляет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самого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героя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созерцать себя  </a:t>
            </a:r>
            <a:r>
              <a:rPr lang="ru-RU" sz="40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40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зеркале…</a:t>
            </a: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4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Бахтин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Ф.М. Достоевский в зеркале русской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критики.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</a:t>
            </a: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должен быть человеком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относиться к другим как человек к человеку. </a:t>
            </a:r>
            <a:endParaRPr lang="ru-RU" sz="44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Н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А. Добролюбов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Ф.М. Достоевский в зеркале русской критики.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 формуле </a:t>
            </a: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4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маленький человек</a:t>
            </a:r>
            <a:r>
              <a:rPr lang="ru-RU" sz="4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4400" b="1" i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Ф. Достоевский делает акцент не на слове </a:t>
            </a: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«маленький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его предшественники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на  слове </a:t>
            </a: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«человек». 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Ф.М. Достоевский в зеркале русской критики.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Верить в человека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—значит 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признавать</a:t>
            </a:r>
            <a:endParaRPr lang="ru-RU" sz="3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нем 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 силу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 свободу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которая связывает его </a:t>
            </a:r>
            <a: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Божеством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…»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Вл. Соловьев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Памятники 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«маленьким профессиям»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6685" y="1726565"/>
            <a:ext cx="3157855" cy="2371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2210" y="2030095"/>
            <a:ext cx="3544570" cy="199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Grp="1"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3385" y="4545330"/>
            <a:ext cx="2550160" cy="1911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Grp="1"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0" y="4431665"/>
            <a:ext cx="2847340" cy="188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6250706"/>
          </a:xfrm>
        </p:spPr>
        <p:txBody>
          <a:bodyPr>
            <a:normAutofit fontScale="90000"/>
          </a:bodyPr>
          <a:lstStyle/>
          <a:p>
            <a:br>
              <a:rPr lang="ru-RU" dirty="0" smtClean="0"/>
            </a:br>
            <a:br>
              <a:rPr lang="ru-RU" dirty="0"/>
            </a:br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Читайте </a:t>
            </a:r>
            <a:r>
              <a:rPr lang="ru-RU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Достоевского</a:t>
            </a:r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любите Достоевского</a:t>
            </a:r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b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можете</a:t>
            </a:r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не можете, </a:t>
            </a:r>
            <a:b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браните </a:t>
            </a:r>
            <a:r>
              <a:rPr lang="ru-RU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Достоевского</a:t>
            </a:r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читайте по-русски, </a:t>
            </a:r>
            <a:b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</a:t>
            </a:r>
            <a:r>
              <a:rPr lang="ru-RU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 возможности </a:t>
            </a:r>
            <a:b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</a:t>
            </a:r>
            <a:r>
              <a:rPr lang="ru-RU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</a:t>
            </a:r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b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 smtClean="0">
                <a:solidFill>
                  <a:srgbClr val="5B0519"/>
                </a:solidFill>
              </a:rPr>
            </a:br>
            <a:r>
              <a:rPr lang="ru-RU" dirty="0" smtClean="0"/>
              <a:t>                       Иннокентий Анненский</a:t>
            </a:r>
            <a:br>
              <a:rPr lang="ru-RU" dirty="0"/>
            </a:br>
            <a:r>
              <a:rPr lang="ru-RU" dirty="0"/>
              <a:t>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урока: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Исследовать тему </a:t>
            </a:r>
            <a:r>
              <a:rPr lang="ru-RU" sz="60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«маленького человека»</a:t>
            </a:r>
            <a:endParaRPr lang="ru-RU" sz="6000" b="1" i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60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произведениях</a:t>
            </a:r>
            <a:endParaRPr lang="ru-RU" sz="6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Ф. М. Достоевского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: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36712"/>
            <a:ext cx="8686800" cy="6021288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	Обратиться  к трем произведениям Ф. М. Достоевского: «Бедные люди», « Белые ночи», «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Неточка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Незванова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	Выявить причины обращения автора к проблеме судьбы « униженных и оскорбленных»;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	Раскрыть роль Ф. М. Достоевского – тончайшего психолога при создании образа «маленького человека»;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	Обозначить непреходящую ценность образов, созданных Ф. М. Достоевским;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	Выявить своеобразие подхода писателя к судьбам изображаемых персонажей: мужчин и женщин.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Биография</a:t>
            </a:r>
            <a:r>
              <a:rPr lang="ru-RU" b="1" dirty="0" smtClean="0"/>
              <a:t> Ф. М. Достоевского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038600" cy="55892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i="1" dirty="0" smtClean="0">
                <a:solidFill>
                  <a:srgbClr val="0070C0"/>
                </a:solidFill>
              </a:rPr>
              <a:t>Достоевский таков, </a:t>
            </a:r>
            <a:r>
              <a:rPr lang="ru-RU" sz="32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какова</a:t>
            </a:r>
            <a:r>
              <a:rPr lang="ru-RU" sz="3200" i="1" dirty="0" smtClean="0">
                <a:solidFill>
                  <a:srgbClr val="0070C0"/>
                </a:solidFill>
              </a:rPr>
              <a:t> Россия, </a:t>
            </a:r>
            <a:endParaRPr lang="ru-RU" sz="3200" i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sz="3200" i="1" dirty="0" smtClean="0">
                <a:solidFill>
                  <a:srgbClr val="0070C0"/>
                </a:solidFill>
              </a:rPr>
              <a:t>со всей ее тьмой и светом.</a:t>
            </a:r>
            <a:endParaRPr lang="ru-RU" sz="3200" i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sz="3200" i="1" dirty="0" smtClean="0">
                <a:solidFill>
                  <a:srgbClr val="0070C0"/>
                </a:solidFill>
              </a:rPr>
              <a:t> И он - самый большой вклад России</a:t>
            </a:r>
            <a:endParaRPr lang="ru-RU" sz="3200" i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sz="3200" i="1" dirty="0" smtClean="0">
                <a:solidFill>
                  <a:srgbClr val="0070C0"/>
                </a:solidFill>
              </a:rPr>
              <a:t>в духовную жизнь всего мира…</a:t>
            </a:r>
            <a:endParaRPr lang="ru-RU" sz="3200" i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sz="3200" dirty="0" smtClean="0"/>
              <a:t> (Николай Бердяев)</a:t>
            </a:r>
            <a:endParaRPr lang="ru-RU" sz="3200" dirty="0" smtClean="0"/>
          </a:p>
          <a:p>
            <a:pPr marL="0" indent="0">
              <a:buNone/>
            </a:pP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                                              </a:t>
            </a:r>
            <a:endParaRPr lang="ru-RU" sz="3200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68760"/>
            <a:ext cx="3600400" cy="5229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6650"/>
          </a:xfrm>
        </p:spPr>
        <p:txBody>
          <a:bodyPr>
            <a:normAutofit/>
          </a:bodyPr>
          <a:lstStyle/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Каковы же основные черты </a:t>
            </a:r>
            <a:b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60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маленького человека»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«Бедные люди»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</a:t>
            </a:r>
            <a:endParaRPr lang="ru-RU" sz="6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60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«маленького человека» </a:t>
            </a:r>
            <a:r>
              <a:rPr lang="ru-RU" sz="6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  одиночестве. </a:t>
            </a:r>
            <a:endParaRPr lang="ru-RU" sz="6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«Белые 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ночи»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</a:t>
            </a:r>
            <a:endParaRPr lang="ru-RU" sz="6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60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маленького человека» 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 мечтательности.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</a:t>
            </a:r>
            <a:r>
              <a:rPr lang="ru-RU" b="1" dirty="0" err="1" smtClean="0"/>
              <a:t>Неточка</a:t>
            </a:r>
            <a:r>
              <a:rPr lang="ru-RU" b="1" dirty="0" smtClean="0"/>
              <a:t> </a:t>
            </a:r>
            <a:r>
              <a:rPr lang="ru-RU" b="1" dirty="0" err="1" smtClean="0"/>
              <a:t>Незванова</a:t>
            </a:r>
            <a:r>
              <a:rPr lang="ru-RU" b="1" dirty="0" smtClean="0"/>
              <a:t>»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Ф.М. Достоевский хочет показать</a:t>
            </a:r>
            <a:endParaRPr lang="ru-RU" sz="5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0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нравственное превосходство</a:t>
            </a:r>
            <a:endParaRPr lang="ru-RU" sz="5000" b="1" i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50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0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слабых над </a:t>
            </a:r>
            <a:r>
              <a:rPr lang="ru-RU" sz="50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сильными. </a:t>
            </a:r>
            <a:endParaRPr lang="ru-RU" sz="50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	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Ф.М. Достоевский в зеркале русской критики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6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Достоевский</a:t>
            </a:r>
            <a:endParaRPr lang="ru-RU" sz="6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6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«начинает</a:t>
            </a:r>
            <a:endParaRPr lang="ru-RU" sz="6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6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2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верный ученик </a:t>
            </a:r>
            <a:endParaRPr lang="ru-RU" sz="6200" b="1" i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6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Гоголя,</a:t>
            </a:r>
            <a:endParaRPr lang="ru-RU" sz="6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6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автора </a:t>
            </a:r>
            <a:r>
              <a:rPr lang="ru-RU" sz="6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«Шинели»</a:t>
            </a:r>
            <a:endParaRPr lang="ru-RU" sz="6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5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А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5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Долинин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2524</Words>
  <Application>WPS Presentation</Application>
  <PresentationFormat>Экран (4:3)</PresentationFormat>
  <Paragraphs>113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6" baseType="lpstr">
      <vt:lpstr>Arial</vt:lpstr>
      <vt:lpstr>SimSun</vt:lpstr>
      <vt:lpstr>Wingdings</vt:lpstr>
      <vt:lpstr>Times New Roman</vt:lpstr>
      <vt:lpstr>Calibri</vt:lpstr>
      <vt:lpstr>Microsoft YaHei</vt:lpstr>
      <vt:lpstr/>
      <vt:lpstr>Arial Unicode MS</vt:lpstr>
      <vt:lpstr>Тема Office</vt:lpstr>
      <vt:lpstr>   Эволюция «маленького человека» в произведениях  Ф. М. Достоевского.</vt:lpstr>
      <vt:lpstr>Цель урока:</vt:lpstr>
      <vt:lpstr>Задачи :</vt:lpstr>
      <vt:lpstr>Биография Ф. М. Достоевского</vt:lpstr>
      <vt:lpstr>Каковы же основные черты  «маленького человека»? </vt:lpstr>
      <vt:lpstr>«Бедные люди» </vt:lpstr>
      <vt:lpstr>«Белые ночи»</vt:lpstr>
      <vt:lpstr>«Неточка Незванова»</vt:lpstr>
      <vt:lpstr>	Ф.М. Достоевский в зеркале русской критики</vt:lpstr>
      <vt:lpstr>Ф.М. Достоевский в зеркале русской критики</vt:lpstr>
      <vt:lpstr>Ф.М. Достоевский в зеркале русской критики</vt:lpstr>
      <vt:lpstr>Ф.М. Достоевский в зеркале русской критики</vt:lpstr>
      <vt:lpstr>Ф.М. Достоевский в зеркале русской критики.</vt:lpstr>
      <vt:lpstr>Ф.М. Достоевский в зеркале русской критики.</vt:lpstr>
      <vt:lpstr>Ф.М. Достоевский в зеркале русской критики.</vt:lpstr>
      <vt:lpstr>Памятники  «маленьким профессиям»</vt:lpstr>
      <vt:lpstr>  Читайте Достоевского,  любите Достоевского,  если можете,  а не можете,  браните Достоевского,  но читайте по-русски,  его и по возможности  только его...                         Иннокентий Анненский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Судьбы маленького человека в произведениях Ф. М. Достоевского.</dc:title>
  <dc:creator>User</dc:creator>
  <cp:lastModifiedBy>kamin</cp:lastModifiedBy>
  <cp:revision>26</cp:revision>
  <dcterms:created xsi:type="dcterms:W3CDTF">2017-03-11T19:35:00Z</dcterms:created>
  <dcterms:modified xsi:type="dcterms:W3CDTF">2020-11-25T20:52:23Z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1049-11.2.0.9747</vt:lpwstr>
  </property>
</Properties>
</file>