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E3DA55-00AC-437D-B864-CE19CFACBF4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81E0B1-A4D6-453F-944D-194EE6ACD9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465460"/>
              </p:ext>
            </p:extLst>
          </p:nvPr>
        </p:nvGraphicFramePr>
        <p:xfrm>
          <a:off x="251520" y="1196752"/>
          <a:ext cx="8424936" cy="5917632"/>
        </p:xfrm>
        <a:graphic>
          <a:graphicData uri="http://schemas.openxmlformats.org/drawingml/2006/table">
            <a:tbl>
              <a:tblPr firstRow="1" firstCol="1" bandRow="1"/>
              <a:tblGrid>
                <a:gridCol w="4040977"/>
                <a:gridCol w="4383959"/>
              </a:tblGrid>
              <a:tr h="5917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Ложка – это ложка.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Ложкой суп едят.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Кошка – это кошка.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кошки семь котят.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Тряпка – это тряпка.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Тряпкой вытру стол.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Шапка – это шапка.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Оделся и пошёл.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 я придумал слово.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Смешное слово –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 повторяю снова –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Вот прыгает и скачет –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 ничего не значит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плим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И.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Токмакова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125487"/>
            <a:ext cx="66967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Прочти стихотворение: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2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 fontScale="90000"/>
          </a:bodyPr>
          <a:lstStyle/>
          <a:p>
            <a:pPr marL="457200" indent="-228600"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―</a:t>
            </a:r>
            <a:r>
              <a:rPr lang="ru-RU" sz="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называется лексическим значением слова?</a:t>
            </a:r>
            <a:r>
              <a:rPr lang="ru-RU" sz="4000" b="1" dirty="0">
                <a:ea typeface="Calibri"/>
                <a:cs typeface="Times New Roman"/>
              </a:rPr>
              <a:t/>
            </a:r>
            <a:br>
              <a:rPr lang="ru-RU" sz="40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―</a:t>
            </a:r>
            <a:r>
              <a:rPr lang="ru-RU" sz="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Где можно уточнить лексическое значение слова?</a:t>
            </a:r>
            <a:endParaRPr lang="ru-RU" sz="40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175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676456" cy="6336704"/>
          </a:xfrm>
        </p:spPr>
        <p:txBody>
          <a:bodyPr>
            <a:normAutofit fontScale="90000"/>
          </a:bodyPr>
          <a:lstStyle/>
          <a:p>
            <a:pPr marL="457200" indent="-228600" algn="l">
              <a:lnSpc>
                <a:spcPct val="115000"/>
              </a:lnSpc>
              <a:spcAft>
                <a:spcPts val="0"/>
              </a:spcAft>
            </a:pPr>
            <a:r>
              <a:rPr lang="ru-RU" sz="6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Тема: Значение слова в словаре.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―</a:t>
            </a:r>
            <a:r>
              <a:rPr lang="ru-RU" sz="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</a:t>
            </a:r>
            <a:r>
              <a:rPr lang="ru-RU" sz="6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Отгадайте загадку</a:t>
            </a:r>
            <a:r>
              <a:rPr lang="ru-RU" sz="6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5400" dirty="0">
                <a:ea typeface="Calibri"/>
                <a:cs typeface="Times New Roman"/>
              </a:rPr>
              <a:t/>
            </a:r>
            <a:br>
              <a:rPr lang="ru-RU" sz="5400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Круглое, румяное,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 расту на ветке.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Любят меня взрослые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И, конечно, детки!       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                                                  </a:t>
            </a:r>
            <a:endParaRPr lang="ru-RU" sz="5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9419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088" y="1344613"/>
            <a:ext cx="9528176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655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12733"/>
              </p:ext>
            </p:extLst>
          </p:nvPr>
        </p:nvGraphicFramePr>
        <p:xfrm>
          <a:off x="539552" y="1700808"/>
          <a:ext cx="8208912" cy="4484945"/>
        </p:xfrm>
        <a:graphic>
          <a:graphicData uri="http://schemas.openxmlformats.org/drawingml/2006/table">
            <a:tbl>
              <a:tblPr firstRow="1" firstCol="1" bandRow="1"/>
              <a:tblGrid>
                <a:gridCol w="2242061"/>
                <a:gridCol w="1981139"/>
                <a:gridCol w="3985712"/>
              </a:tblGrid>
              <a:tr h="849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Лексическое значение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яблоко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Плод яблони, фрукт; круглое, обычно кисло-сладкое на вкус, весьма питательное.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5974"/>
            <a:ext cx="82192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опорной схемой.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Юрий\Downloads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158417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695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179427"/>
            <a:ext cx="705678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78815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Догадайтесь, кто дугой</a:t>
            </a:r>
            <a:endParaRPr lang="ru-RU" sz="3600" b="1" dirty="0">
              <a:ea typeface="Calibri"/>
              <a:cs typeface="Times New Roman"/>
            </a:endParaRPr>
          </a:p>
          <a:p>
            <a:pPr indent="678815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Выгнул спину над рекой,</a:t>
            </a:r>
            <a:endParaRPr lang="ru-RU" sz="3600" b="1" dirty="0">
              <a:ea typeface="Calibri"/>
              <a:cs typeface="Times New Roman"/>
            </a:endParaRPr>
          </a:p>
          <a:p>
            <a:pPr indent="678815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Вас ведёт на этот берег,</a:t>
            </a:r>
            <a:endParaRPr lang="ru-RU" sz="3600" b="1" dirty="0">
              <a:ea typeface="Calibri"/>
              <a:cs typeface="Times New Roman"/>
            </a:endParaRPr>
          </a:p>
          <a:p>
            <a:pPr indent="678815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Нас проводит – на другой?      </a:t>
            </a:r>
          </a:p>
          <a:p>
            <a:pPr indent="678815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        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               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               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    Отгадайте загадку.</a:t>
            </a: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028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7346"/>
            <a:ext cx="684076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78815">
              <a:lnSpc>
                <a:spcPct val="115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Догадайтесь, кто дугой</a:t>
            </a:r>
            <a:endParaRPr lang="ru-RU" sz="36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678815">
              <a:lnSpc>
                <a:spcPct val="115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Выгнул спину над рекой,</a:t>
            </a:r>
            <a:endParaRPr lang="ru-RU" sz="36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678815">
              <a:lnSpc>
                <a:spcPct val="115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Вас ведёт на этот берег,</a:t>
            </a:r>
            <a:endParaRPr lang="ru-RU" sz="36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678815">
              <a:lnSpc>
                <a:spcPct val="115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Нас проводит – на другой?      </a:t>
            </a:r>
          </a:p>
          <a:p>
            <a:pPr lvl="0" indent="678815">
              <a:lnSpc>
                <a:spcPct val="115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(Мост.)              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230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712783"/>
              </p:ext>
            </p:extLst>
          </p:nvPr>
        </p:nvGraphicFramePr>
        <p:xfrm>
          <a:off x="611560" y="1916832"/>
          <a:ext cx="7992888" cy="4117468"/>
        </p:xfrm>
        <a:graphic>
          <a:graphicData uri="http://schemas.openxmlformats.org/drawingml/2006/table">
            <a:tbl>
              <a:tblPr firstRow="1" firstCol="1" bandRow="1"/>
              <a:tblGrid>
                <a:gridCol w="2183059"/>
                <a:gridCol w="1929003"/>
                <a:gridCol w="3880826"/>
              </a:tblGrid>
              <a:tr h="882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Лексическое значение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мост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Сооружение для перехода, переезда через речку, овраг.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Picture 1" descr="C:\Users\Юрий\Downloads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27" y="3861048"/>
            <a:ext cx="2152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16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marL="775970" indent="-228600" algn="l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―</a:t>
            </a:r>
            <a:r>
              <a:rPr lang="ru-RU" sz="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</a:t>
            </a:r>
            <a:r>
              <a:rPr lang="ru-RU" sz="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Есть волшебная страна,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распахнута пред вами,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Та, которая словами,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Как людьми, населена.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 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Правит ими государь!</a:t>
            </a:r>
            <a:r>
              <a:rPr lang="ru-RU" sz="5400" b="1" dirty="0">
                <a:ea typeface="Calibri"/>
                <a:cs typeface="Times New Roman"/>
              </a:rPr>
              <a:t/>
            </a:r>
            <a:br>
              <a:rPr lang="ru-RU" sz="5400" b="1" dirty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 прозванию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 словарь.</a:t>
            </a:r>
            <a:r>
              <a:rPr lang="ru-RU" sz="54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5400" b="1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0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pPr marL="318770" indent="-318770" algn="l">
              <a:lnSpc>
                <a:spcPct val="115000"/>
              </a:lnSpc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                                СЛОВАРЬ.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 smtClean="0">
                <a:ea typeface="Calibri"/>
                <a:cs typeface="Times New Roman"/>
              </a:rPr>
              <a:t>        </a:t>
            </a: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Есть на свете чудесные книги. В них можно найти ответы на самые разные вопросы. Это словари. Они бывают разные. В одних ты можешь узнать, как пишутся слова. Это орфографические словари. Другой </a:t>
            </a:r>
            <a:r>
              <a:rPr lang="ru-RU" sz="3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словарь подскажет, как правильно произносить слова.</a:t>
            </a:r>
            <a:r>
              <a:rPr lang="ru-RU" sz="3100" b="1" dirty="0">
                <a:ea typeface="Calibri"/>
                <a:cs typeface="Times New Roman"/>
              </a:rPr>
              <a:t/>
            </a:r>
            <a:br>
              <a:rPr lang="ru-RU" sz="3100" b="1" dirty="0"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Есть толковые словари, которые объясняют значения слов…</a:t>
            </a:r>
            <a:r>
              <a:rPr lang="ru-RU" sz="3100" b="1" dirty="0">
                <a:ea typeface="Calibri"/>
                <a:cs typeface="Times New Roman"/>
              </a:rPr>
              <a:t/>
            </a:r>
            <a:br>
              <a:rPr lang="ru-RU" sz="3100" b="1" dirty="0"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 многом расскажут тебе словари! Они твои </a:t>
            </a: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помощники.</a:t>
            </a:r>
            <a:endParaRPr lang="ru-RU" sz="3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03347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131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   Прочти стихотворение:  </vt:lpstr>
      <vt:lpstr> Тема: Значение слова в словаре. ―    Отгадайте загадку. Круглое, румяное, Я расту на ветке. Любят меня взрослые И, конечно, детки!                                                              </vt:lpstr>
      <vt:lpstr>Презентация PowerPoint</vt:lpstr>
      <vt:lpstr>Работа с опорной схемой.  </vt:lpstr>
      <vt:lpstr>    Отгадайте загадку. </vt:lpstr>
      <vt:lpstr>Презентация PowerPoint</vt:lpstr>
      <vt:lpstr>Презентация PowerPoint</vt:lpstr>
      <vt:lpstr>―      Есть волшебная страна, Что распахнута пред вами, Та, которая словами, Как людьми, населена.    Правит ими государь! По прозванию словарь. </vt:lpstr>
      <vt:lpstr>                                 СЛОВАРЬ.         Есть на свете чудесные книги. В них можно найти ответы на самые разные вопросы. Это словари. Они бывают разные. В одних ты можешь узнать, как пишутся слова. Это орфографические словари. Другой словарь подскажет, как правильно произносить слова. Есть толковые словари, которые объясняют значения слов… О многом расскажут тебе словари! Они твои помощники.</vt:lpstr>
      <vt:lpstr>―    Что называется лексическим значением слова? ―    Где можно уточнить лексическое значение слова?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Прочти стихотворение:</dc:title>
  <dc:creator>Юрий</dc:creator>
  <cp:lastModifiedBy>Юрий</cp:lastModifiedBy>
  <cp:revision>4</cp:revision>
  <dcterms:created xsi:type="dcterms:W3CDTF">2014-01-29T14:32:43Z</dcterms:created>
  <dcterms:modified xsi:type="dcterms:W3CDTF">2014-01-29T15:15:51Z</dcterms:modified>
</cp:coreProperties>
</file>