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71" r:id="rId3"/>
    <p:sldId id="257" r:id="rId4"/>
    <p:sldId id="273" r:id="rId5"/>
    <p:sldId id="259" r:id="rId6"/>
    <p:sldId id="260" r:id="rId7"/>
    <p:sldId id="278" r:id="rId8"/>
    <p:sldId id="279" r:id="rId9"/>
    <p:sldId id="280" r:id="rId10"/>
    <p:sldId id="261" r:id="rId11"/>
    <p:sldId id="263" r:id="rId12"/>
    <p:sldId id="264" r:id="rId13"/>
    <p:sldId id="265" r:id="rId14"/>
    <p:sldId id="266" r:id="rId15"/>
    <p:sldId id="270" r:id="rId16"/>
    <p:sldId id="277" r:id="rId17"/>
    <p:sldId id="276" r:id="rId18"/>
    <p:sldId id="275" r:id="rId19"/>
    <p:sldId id="269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4.xlsx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Лист1!$A$2:$A$4</c:f>
              <c:strCache>
                <c:ptCount val="2"/>
                <c:pt idx="0">
                  <c:v>2017 начало у.года</c:v>
                </c:pt>
                <c:pt idx="1">
                  <c:v>2018 конец уч.года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0.48000000000000015</c:v>
                </c:pt>
                <c:pt idx="1">
                  <c:v>0.25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Лист1!$A$2:$A$4</c:f>
              <c:strCache>
                <c:ptCount val="2"/>
                <c:pt idx="0">
                  <c:v>2017 начало у.года</c:v>
                </c:pt>
                <c:pt idx="1">
                  <c:v>2018 конец уч.года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0.39000000000000018</c:v>
                </c:pt>
                <c:pt idx="1">
                  <c:v>0.48000000000000015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Лист1!$A$2:$A$4</c:f>
              <c:strCache>
                <c:ptCount val="2"/>
                <c:pt idx="0">
                  <c:v>2017 начало у.года</c:v>
                </c:pt>
                <c:pt idx="1">
                  <c:v>2018 конец уч.года</c:v>
                </c:pt>
              </c:strCache>
            </c:strRef>
          </c:cat>
          <c:val>
            <c:numRef>
              <c:f>Лист1!$D$2:$D$4</c:f>
              <c:numCache>
                <c:formatCode>0%</c:formatCode>
                <c:ptCount val="3"/>
                <c:pt idx="0">
                  <c:v>0.13</c:v>
                </c:pt>
                <c:pt idx="1">
                  <c:v>0.27</c:v>
                </c:pt>
              </c:numCache>
            </c:numRef>
          </c:val>
        </c:ser>
        <c:axId val="83669376"/>
        <c:axId val="83670912"/>
      </c:barChart>
      <c:catAx>
        <c:axId val="83669376"/>
        <c:scaling>
          <c:orientation val="minMax"/>
        </c:scaling>
        <c:axPos val="b"/>
        <c:numFmt formatCode="General" sourceLinked="1"/>
        <c:tickLblPos val="nextTo"/>
        <c:crossAx val="83670912"/>
        <c:crosses val="autoZero"/>
        <c:auto val="1"/>
        <c:lblAlgn val="ctr"/>
        <c:lblOffset val="100"/>
      </c:catAx>
      <c:valAx>
        <c:axId val="83670912"/>
        <c:scaling>
          <c:orientation val="minMax"/>
        </c:scaling>
        <c:axPos val="l"/>
        <c:majorGridlines/>
        <c:numFmt formatCode="0%" sourceLinked="1"/>
        <c:tickLblPos val="nextTo"/>
        <c:crossAx val="83669376"/>
        <c:crosses val="autoZero"/>
        <c:crossBetween val="between"/>
      </c:valAx>
    </c:plotArea>
    <c:legend>
      <c:legendPos val="r"/>
    </c:legend>
    <c:plotVisOnly val="1"/>
    <c:dispBlanksAs val="gap"/>
  </c:chart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Лист1!$A$2:$A$4</c:f>
              <c:strCache>
                <c:ptCount val="2"/>
                <c:pt idx="0">
                  <c:v>2018 начало года</c:v>
                </c:pt>
                <c:pt idx="1">
                  <c:v>2019 конец года 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0.25</c:v>
                </c:pt>
                <c:pt idx="1">
                  <c:v>0.18000000000000024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Лист1!$A$2:$A$4</c:f>
              <c:strCache>
                <c:ptCount val="2"/>
                <c:pt idx="0">
                  <c:v>2018 начало года</c:v>
                </c:pt>
                <c:pt idx="1">
                  <c:v>2019 конец года 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0.48000000000000032</c:v>
                </c:pt>
                <c:pt idx="1">
                  <c:v>0.53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Лист1!$A$2:$A$4</c:f>
              <c:strCache>
                <c:ptCount val="2"/>
                <c:pt idx="0">
                  <c:v>2018 начало года</c:v>
                </c:pt>
                <c:pt idx="1">
                  <c:v>2019 конец года </c:v>
                </c:pt>
              </c:strCache>
            </c:strRef>
          </c:cat>
          <c:val>
            <c:numRef>
              <c:f>Лист1!$D$2:$D$4</c:f>
              <c:numCache>
                <c:formatCode>0%</c:formatCode>
                <c:ptCount val="3"/>
                <c:pt idx="0">
                  <c:v>0.27</c:v>
                </c:pt>
                <c:pt idx="1">
                  <c:v>0.32000000000000101</c:v>
                </c:pt>
              </c:numCache>
            </c:numRef>
          </c:val>
        </c:ser>
        <c:axId val="105325696"/>
        <c:axId val="105327232"/>
      </c:barChart>
      <c:catAx>
        <c:axId val="105325696"/>
        <c:scaling>
          <c:orientation val="minMax"/>
        </c:scaling>
        <c:axPos val="b"/>
        <c:numFmt formatCode="General" sourceLinked="1"/>
        <c:tickLblPos val="nextTo"/>
        <c:crossAx val="105327232"/>
        <c:crosses val="autoZero"/>
        <c:auto val="1"/>
        <c:lblAlgn val="ctr"/>
        <c:lblOffset val="100"/>
      </c:catAx>
      <c:valAx>
        <c:axId val="105327232"/>
        <c:scaling>
          <c:orientation val="minMax"/>
        </c:scaling>
        <c:axPos val="l"/>
        <c:majorGridlines/>
        <c:numFmt formatCode="0%" sourceLinked="1"/>
        <c:tickLblPos val="nextTo"/>
        <c:crossAx val="105325696"/>
        <c:crosses val="autoZero"/>
        <c:crossBetween val="between"/>
      </c:valAx>
    </c:plotArea>
    <c:legend>
      <c:legendPos val="r"/>
    </c:legend>
    <c:plotVisOnly val="1"/>
    <c:dispBlanksAs val="gap"/>
  </c:chart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Лист1!$A$2:$A$4</c:f>
              <c:strCache>
                <c:ptCount val="2"/>
                <c:pt idx="0">
                  <c:v>2019 год</c:v>
                </c:pt>
                <c:pt idx="1">
                  <c:v>2020 год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0.18000000000000024</c:v>
                </c:pt>
                <c:pt idx="1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Лист1!$A$2:$A$4</c:f>
              <c:strCache>
                <c:ptCount val="2"/>
                <c:pt idx="0">
                  <c:v>2019 год</c:v>
                </c:pt>
                <c:pt idx="1">
                  <c:v>2020 год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0.52</c:v>
                </c:pt>
                <c:pt idx="1">
                  <c:v>6.0000000000000032E-2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Лист1!$A$2:$A$4</c:f>
              <c:strCache>
                <c:ptCount val="2"/>
                <c:pt idx="0">
                  <c:v>2019 год</c:v>
                </c:pt>
                <c:pt idx="1">
                  <c:v>2020 год</c:v>
                </c:pt>
              </c:strCache>
            </c:strRef>
          </c:cat>
          <c:val>
            <c:numRef>
              <c:f>Лист1!$D$2:$D$4</c:f>
              <c:numCache>
                <c:formatCode>0%</c:formatCode>
                <c:ptCount val="3"/>
                <c:pt idx="0">
                  <c:v>0.32000000000000089</c:v>
                </c:pt>
                <c:pt idx="1">
                  <c:v>0.94000000000000061</c:v>
                </c:pt>
              </c:numCache>
            </c:numRef>
          </c:val>
        </c:ser>
        <c:axId val="106787584"/>
        <c:axId val="106789120"/>
      </c:barChart>
      <c:catAx>
        <c:axId val="106787584"/>
        <c:scaling>
          <c:orientation val="minMax"/>
        </c:scaling>
        <c:axPos val="b"/>
        <c:numFmt formatCode="General" sourceLinked="1"/>
        <c:tickLblPos val="nextTo"/>
        <c:crossAx val="106789120"/>
        <c:crosses val="autoZero"/>
        <c:auto val="1"/>
        <c:lblAlgn val="ctr"/>
        <c:lblOffset val="100"/>
      </c:catAx>
      <c:valAx>
        <c:axId val="106789120"/>
        <c:scaling>
          <c:orientation val="minMax"/>
        </c:scaling>
        <c:axPos val="l"/>
        <c:majorGridlines/>
        <c:numFmt formatCode="0%" sourceLinked="1"/>
        <c:tickLblPos val="nextTo"/>
        <c:crossAx val="106787584"/>
        <c:crosses val="autoZero"/>
        <c:crossBetween val="between"/>
      </c:valAx>
    </c:plotArea>
    <c:legend>
      <c:legendPos val="r"/>
    </c:legend>
    <c:plotVisOnly val="1"/>
    <c:dispBlanksAs val="gap"/>
  </c:chart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Лист1!$A$2:$A$4</c:f>
              <c:strCache>
                <c:ptCount val="2"/>
                <c:pt idx="0">
                  <c:v>2017 у.г.год</c:v>
                </c:pt>
                <c:pt idx="1">
                  <c:v>2020 у.г.год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0.4800000000000002</c:v>
                </c:pt>
                <c:pt idx="1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Лист1!$A$2:$A$4</c:f>
              <c:strCache>
                <c:ptCount val="2"/>
                <c:pt idx="0">
                  <c:v>2017 у.г.год</c:v>
                </c:pt>
                <c:pt idx="1">
                  <c:v>2020 у.г.год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0.39000000000000024</c:v>
                </c:pt>
                <c:pt idx="1">
                  <c:v>6.0000000000000032E-2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Лист1!$A$2:$A$4</c:f>
              <c:strCache>
                <c:ptCount val="2"/>
                <c:pt idx="0">
                  <c:v>2017 у.г.год</c:v>
                </c:pt>
                <c:pt idx="1">
                  <c:v>2020 у.г.год</c:v>
                </c:pt>
              </c:strCache>
            </c:strRef>
          </c:cat>
          <c:val>
            <c:numRef>
              <c:f>Лист1!$D$2:$D$4</c:f>
              <c:numCache>
                <c:formatCode>0%</c:formatCode>
                <c:ptCount val="3"/>
                <c:pt idx="0">
                  <c:v>0.13</c:v>
                </c:pt>
                <c:pt idx="1">
                  <c:v>0.94000000000000039</c:v>
                </c:pt>
              </c:numCache>
            </c:numRef>
          </c:val>
        </c:ser>
        <c:axId val="111182592"/>
        <c:axId val="111184128"/>
      </c:barChart>
      <c:catAx>
        <c:axId val="111182592"/>
        <c:scaling>
          <c:orientation val="minMax"/>
        </c:scaling>
        <c:axPos val="b"/>
        <c:numFmt formatCode="General" sourceLinked="1"/>
        <c:tickLblPos val="nextTo"/>
        <c:crossAx val="111184128"/>
        <c:crosses val="autoZero"/>
        <c:auto val="1"/>
        <c:lblAlgn val="ctr"/>
        <c:lblOffset val="100"/>
      </c:catAx>
      <c:valAx>
        <c:axId val="111184128"/>
        <c:scaling>
          <c:orientation val="minMax"/>
        </c:scaling>
        <c:axPos val="l"/>
        <c:majorGridlines/>
        <c:numFmt formatCode="0%" sourceLinked="1"/>
        <c:tickLblPos val="nextTo"/>
        <c:crossAx val="111182592"/>
        <c:crosses val="autoZero"/>
        <c:crossBetween val="between"/>
      </c:valAx>
    </c:plotArea>
    <c:legend>
      <c:legendPos val="r"/>
    </c:legend>
    <c:plotVisOnly val="1"/>
    <c:dispBlanksAs val="gap"/>
  </c:chart>
  <c:externalData r:id="rId2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E6C033-CD74-42CF-8629-EDCDAF115F5A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2FF64D-171E-4D59-A0FF-4F6E96F1B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2FF64D-171E-4D59-A0FF-4F6E96F1B774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FFEC563-AED5-4DCF-A264-0D2D1DB06AA3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88A3A5D-D323-4180-B850-071A2C5793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FEC563-AED5-4DCF-A264-0D2D1DB06AA3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8A3A5D-D323-4180-B850-071A2C5793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0FFEC563-AED5-4DCF-A264-0D2D1DB06AA3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88A3A5D-D323-4180-B850-071A2C5793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FEC563-AED5-4DCF-A264-0D2D1DB06AA3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8A3A5D-D323-4180-B850-071A2C5793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FFEC563-AED5-4DCF-A264-0D2D1DB06AA3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88A3A5D-D323-4180-B850-071A2C5793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FEC563-AED5-4DCF-A264-0D2D1DB06AA3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8A3A5D-D323-4180-B850-071A2C5793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FEC563-AED5-4DCF-A264-0D2D1DB06AA3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8A3A5D-D323-4180-B850-071A2C5793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FEC563-AED5-4DCF-A264-0D2D1DB06AA3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8A3A5D-D323-4180-B850-071A2C5793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FFEC563-AED5-4DCF-A264-0D2D1DB06AA3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8A3A5D-D323-4180-B850-071A2C5793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FEC563-AED5-4DCF-A264-0D2D1DB06AA3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8A3A5D-D323-4180-B850-071A2C5793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FEC563-AED5-4DCF-A264-0D2D1DB06AA3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8A3A5D-D323-4180-B850-071A2C5793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FFEC563-AED5-4DCF-A264-0D2D1DB06AA3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88A3A5D-D323-4180-B850-071A2C5793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71480"/>
            <a:ext cx="5105400" cy="2830088"/>
          </a:xfrm>
        </p:spPr>
        <p:txBody>
          <a:bodyPr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Педагогическая технология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«Технология развития связной речи детей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дошкольного возраста»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(О.С. Ушакова)</a:t>
            </a: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Воспитатель МАДОУ № 32:</a:t>
            </a:r>
          </a:p>
          <a:p>
            <a:r>
              <a:rPr lang="ru-RU" dirty="0" err="1" smtClean="0"/>
              <a:t>Чоловская</a:t>
            </a:r>
            <a:r>
              <a:rPr lang="ru-RU" dirty="0" smtClean="0"/>
              <a:t> Светлана Витальевна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Муниципальное автономное дошкольное образовательное учреждение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Детский сад № 32 «Бусинка»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729988" y="5460326"/>
            <a:ext cx="56996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г.о. Химки 2017-2018-2019-2020 г.г.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7239000" cy="1214446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 algn="ctr"/>
            <a:r>
              <a:rPr lang="ru-RU" sz="2400" dirty="0" smtClean="0"/>
              <a:t>Основные задачи развития связной речи детей:</a:t>
            </a:r>
            <a:br>
              <a:rPr lang="ru-RU" sz="2400" dirty="0" smtClean="0"/>
            </a:b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8215338" cy="5312752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/>
            </a:r>
            <a:br>
              <a:rPr lang="ru-RU" sz="2800" dirty="0" smtClean="0"/>
            </a:b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2357422" y="1428736"/>
            <a:ext cx="3286148" cy="15001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2786050" y="1500174"/>
            <a:ext cx="2428892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70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47675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Развитие связной речи, умения строить простые и сложные синтаксические конструкции и использовать их в речи.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142844" y="2928934"/>
            <a:ext cx="3571900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714348" y="3071810"/>
            <a:ext cx="314327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1"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445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Развитие лексической стороны речи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4500562" y="2786058"/>
            <a:ext cx="3429024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 rot="10800000" flipV="1">
            <a:off x="5214940" y="2929128"/>
            <a:ext cx="221457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70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47675" algn="l"/>
              </a:tabLst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Формирование грамматического строя речи, умения использовать в речи все грамматические формы.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285720" y="4357694"/>
            <a:ext cx="3214710" cy="15001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4929190" y="4357694"/>
            <a:ext cx="3000396" cy="15573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785786" y="4929198"/>
            <a:ext cx="278608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445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Развитие звуковой стороны речи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5143504" y="4929198"/>
            <a:ext cx="278608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445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Развитие образной речи.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000" dirty="0" smtClean="0"/>
              <a:t> методы и приёмы: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b="1" i="1" dirty="0" smtClean="0"/>
              <a:t>Наглядный</a:t>
            </a:r>
            <a:endParaRPr lang="ru-RU" dirty="0" smtClean="0"/>
          </a:p>
          <a:p>
            <a:pPr lvl="0"/>
            <a:r>
              <a:rPr lang="ru-RU" dirty="0" smtClean="0"/>
              <a:t>Показ иллюстраций, картинок, игрушек</a:t>
            </a:r>
          </a:p>
          <a:p>
            <a:pPr lvl="0"/>
            <a:r>
              <a:rPr lang="ru-RU" dirty="0" smtClean="0"/>
              <a:t>Элементы инсценировки</a:t>
            </a:r>
          </a:p>
          <a:p>
            <a:pPr lvl="0"/>
            <a:r>
              <a:rPr lang="ru-RU" dirty="0" smtClean="0"/>
              <a:t>Движения пальцами, руками</a:t>
            </a:r>
          </a:p>
          <a:p>
            <a:pPr lvl="0"/>
            <a:r>
              <a:rPr lang="ru-RU" dirty="0" smtClean="0"/>
              <a:t>Схемы</a:t>
            </a:r>
          </a:p>
          <a:p>
            <a:pPr lvl="0"/>
            <a:r>
              <a:rPr lang="ru-RU" dirty="0" smtClean="0"/>
              <a:t>Алгоритмы</a:t>
            </a:r>
          </a:p>
          <a:p>
            <a:pPr lvl="0"/>
            <a:r>
              <a:rPr lang="ru-RU" dirty="0" smtClean="0"/>
              <a:t>Просмотр мультфильмов, </a:t>
            </a:r>
            <a:r>
              <a:rPr lang="ru-RU" dirty="0" err="1" smtClean="0"/>
              <a:t>видеокниг</a:t>
            </a:r>
            <a:endParaRPr lang="ru-RU" dirty="0" smtClean="0"/>
          </a:p>
          <a:p>
            <a:pPr lvl="0"/>
            <a:r>
              <a:rPr lang="ru-RU" dirty="0" smtClean="0"/>
              <a:t>Оформление книжной выставки</a:t>
            </a:r>
          </a:p>
          <a:p>
            <a:pPr>
              <a:buNone/>
            </a:pPr>
            <a:r>
              <a:rPr lang="ru-RU" b="1" i="1" dirty="0" smtClean="0"/>
              <a:t>	Развитие связной речи одно из основных направлений по речевому развитию дошкольников: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 smtClean="0"/>
              <a:t>Методы и приемы речевого развития дошкольников применимы как в ходе режимных моментов, так и в ходе НОД</a:t>
            </a:r>
            <a:r>
              <a:rPr lang="ru-RU" b="1" dirty="0" smtClean="0"/>
              <a:t>.</a:t>
            </a:r>
            <a:endParaRPr lang="ru-RU" dirty="0" smtClean="0"/>
          </a:p>
          <a:p>
            <a:pPr>
              <a:buNone/>
            </a:pPr>
            <a:r>
              <a:rPr lang="ru-RU" b="1" i="1" dirty="0" smtClean="0"/>
              <a:t>Словесный</a:t>
            </a:r>
            <a:endParaRPr lang="ru-RU" dirty="0" smtClean="0"/>
          </a:p>
          <a:p>
            <a:pPr lvl="0"/>
            <a:r>
              <a:rPr lang="ru-RU" dirty="0" smtClean="0"/>
              <a:t> Чтение произведений</a:t>
            </a:r>
          </a:p>
          <a:p>
            <a:pPr lvl="0"/>
            <a:r>
              <a:rPr lang="ru-RU" dirty="0" smtClean="0"/>
              <a:t>Вопросы к детям по содержанию произведений</a:t>
            </a:r>
          </a:p>
          <a:p>
            <a:pPr lvl="0"/>
            <a:r>
              <a:rPr lang="ru-RU" dirty="0" smtClean="0"/>
              <a:t>Пересказ произведения</a:t>
            </a:r>
          </a:p>
          <a:p>
            <a:pPr lvl="0"/>
            <a:r>
              <a:rPr lang="ru-RU" dirty="0" smtClean="0"/>
              <a:t>Заучивание наизусть</a:t>
            </a:r>
          </a:p>
          <a:p>
            <a:pPr lvl="0"/>
            <a:r>
              <a:rPr lang="ru-RU" dirty="0" smtClean="0"/>
              <a:t>Выразительное чтение</a:t>
            </a:r>
          </a:p>
          <a:p>
            <a:pPr lvl="0"/>
            <a:r>
              <a:rPr lang="ru-RU" dirty="0" smtClean="0"/>
              <a:t>Беседа по произведению</a:t>
            </a:r>
          </a:p>
          <a:p>
            <a:pPr lvl="0"/>
            <a:r>
              <a:rPr lang="ru-RU" dirty="0" smtClean="0"/>
              <a:t>Прослушивание аудиозаписи</a:t>
            </a:r>
          </a:p>
          <a:p>
            <a:pPr>
              <a:buNone/>
            </a:pPr>
            <a:r>
              <a:rPr lang="ru-RU" b="1" i="1" dirty="0" smtClean="0"/>
              <a:t>Практический</a:t>
            </a:r>
            <a:endParaRPr lang="ru-RU" dirty="0" smtClean="0"/>
          </a:p>
          <a:p>
            <a:pPr lvl="0"/>
            <a:r>
              <a:rPr lang="ru-RU" dirty="0" smtClean="0"/>
              <a:t>Элементы инсценировки</a:t>
            </a:r>
          </a:p>
          <a:p>
            <a:pPr lvl="0"/>
            <a:r>
              <a:rPr lang="ru-RU" dirty="0" smtClean="0"/>
              <a:t>Игры - драматизации</a:t>
            </a:r>
          </a:p>
          <a:p>
            <a:pPr lvl="0"/>
            <a:r>
              <a:rPr lang="ru-RU" dirty="0" smtClean="0"/>
              <a:t>Дидактические игры</a:t>
            </a:r>
          </a:p>
          <a:p>
            <a:pPr lvl="0"/>
            <a:r>
              <a:rPr lang="ru-RU" dirty="0" smtClean="0"/>
              <a:t>Театрализованные игры</a:t>
            </a:r>
          </a:p>
          <a:p>
            <a:pPr lvl="0"/>
            <a:r>
              <a:rPr lang="ru-RU" dirty="0" smtClean="0"/>
              <a:t>Использование разных видов театров</a:t>
            </a:r>
          </a:p>
          <a:p>
            <a:pPr lvl="0"/>
            <a:r>
              <a:rPr lang="ru-RU" dirty="0" smtClean="0"/>
              <a:t>Игровая деятельность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80068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Технология опыта</a:t>
            </a:r>
            <a:endParaRPr lang="ru-RU" dirty="0"/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85720" y="1046440"/>
            <a:ext cx="7858180" cy="52322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77838" algn="l"/>
              </a:tabLst>
            </a:pP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своей работе с детьми по развитию связной речи, большое внимание уделяю,        игровым технологиям речевого развития детей: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57224" y="1857362"/>
          <a:ext cx="6762776" cy="39335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62776"/>
              </a:tblGrid>
              <a:tr h="530683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ТРИЗ. (Теория Решения Изобретательских Задач)</a:t>
                      </a:r>
                      <a:endParaRPr kumimoji="0" lang="ru-RU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530683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Логоритмика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(Речевые упражнения с движениями)</a:t>
                      </a:r>
                      <a:endParaRPr kumimoji="0" lang="ru-RU" sz="2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530683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Сочинительство.</a:t>
                      </a:r>
                    </a:p>
                  </a:txBody>
                  <a:tcPr/>
                </a:tc>
              </a:tr>
              <a:tr h="530683">
                <a:tc>
                  <a:txBody>
                    <a:bodyPr/>
                    <a:lstStyle/>
                    <a:p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Сказкотерапия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(Сочинение детьми сказок)</a:t>
                      </a:r>
                      <a:endParaRPr lang="ru-RU" dirty="0"/>
                    </a:p>
                  </a:txBody>
                  <a:tcPr/>
                </a:tc>
              </a:tr>
              <a:tr h="530683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Экспериментирование</a:t>
                      </a:r>
                      <a:endParaRPr kumimoji="0" lang="ru-RU" sz="2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30683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Пальчиковая гимнастика</a:t>
                      </a:r>
                      <a:endParaRPr kumimoji="0" lang="ru-RU" sz="2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3068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Артикуляционная гимнастика и др.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0"/>
            <a:ext cx="8001024" cy="70788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 выборе технологии я ориентируюсь на следующие требования: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71472" y="857234"/>
          <a:ext cx="7215238" cy="39355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15238"/>
              </a:tblGrid>
              <a:tr h="460801">
                <a:tc>
                  <a:txBody>
                    <a:bodyPr/>
                    <a:lstStyle/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ориентация технологии на развитие коммуникативных умений детей, воспитание культуры общения и речи;</a:t>
                      </a:r>
                      <a:endParaRPr kumimoji="0" lang="ru-RU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608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содержание технологии сориентировано на становление позиции субъекта в общении и речевой деятельности;</a:t>
                      </a:r>
                    </a:p>
                  </a:txBody>
                  <a:tcPr/>
                </a:tc>
              </a:tr>
              <a:tr h="4608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технология должна носить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здоровьесберегающий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характер;</a:t>
                      </a:r>
                    </a:p>
                  </a:txBody>
                  <a:tcPr/>
                </a:tc>
              </a:tr>
              <a:tr h="4608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основу технологии составляет личностно-ориентированное взаимодействие с ребенком;</a:t>
                      </a:r>
                    </a:p>
                  </a:txBody>
                  <a:tcPr/>
                </a:tc>
              </a:tr>
              <a:tr h="460801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реализация принципа взаимосвязи познавательного и речевого развития детей;</a:t>
                      </a:r>
                      <a:endParaRPr lang="ru-RU" dirty="0"/>
                    </a:p>
                  </a:txBody>
                  <a:tcPr/>
                </a:tc>
              </a:tr>
              <a:tr h="460801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организация активной речевой практики каждого ребенка в разных видах деятельности с учетом его возрастных и индивидуальных особенностей.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714348" y="285728"/>
            <a:ext cx="6572296" cy="52322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714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Программа Ушаковой О. С. «Развитие речи детей 3-7 лет» рассчитана на 4 года обучения.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https://static.my-shop.ru/product/3/344/343426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571744"/>
            <a:ext cx="1428728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4" name="Picture 4" descr="https://static.my-shop.ru/product/3/362/36177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4214818"/>
            <a:ext cx="1357322" cy="2056548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5" name="Picture 6" descr="https://static.my-shop.ru/product/3/381/380398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1736" y="2500306"/>
            <a:ext cx="1428760" cy="2101118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6" name="Picture 8" descr="https://static.my-shop.ru/product/3/381/380398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00496" y="4214818"/>
            <a:ext cx="1357322" cy="2072248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7" name="Picture 10" descr="https://static.my-shop.ru/product/3/381/3803986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628" y="2428868"/>
            <a:ext cx="1430546" cy="214313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8" name="Picture 12" descr="https://static.my-shop.ru/product/3/381/3803996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86512" y="3929066"/>
            <a:ext cx="1621269" cy="2428867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714348" y="1000108"/>
            <a:ext cx="6572296" cy="147732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Занятия на всех периодах обучения проводятся один раз в неделю. Продолжительность занятия на первом году обучения – до 15 мин., на втором году обучения – до 20 мин., на третьем году обучения – до 25 мин., на четвёртом году обучения – до 30 мин.</a:t>
            </a:r>
            <a:endParaRPr lang="ru-RU" dirty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142844" y="6143644"/>
            <a:ext cx="7929618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Результатом работы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являются показатели диагностики по разделу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«Ознакомление дошкольников с литературой и развитием речи».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>
              <a:buNone/>
            </a:pPr>
            <a:r>
              <a:rPr lang="ru-RU" sz="1600" dirty="0" smtClean="0"/>
              <a:t>	У детей старшего дошкольного возраста развитие речи достигает более высокого уровня. Большинство детей, но не все правильно произносят звуки родного языка. К старшему дошкольному возрасту у ребенка накапливается значительный запас слов. Развитие словаря характеризует не только увеличение количества используемых слов, но и понимание ребенком различных значений одного и того же слова (многозначного). В старшем дошкольном возрасте в основном завершается важнейший этап речевого развития детей – усвоение грамматической системы языка. У детей вырабатывается критическое отношение к грамматическим ошибкам. Связная речь проявляется в </a:t>
            </a:r>
            <a:r>
              <a:rPr lang="ru-RU" sz="1600" dirty="0" err="1" smtClean="0"/>
              <a:t>перессказывании</a:t>
            </a:r>
            <a:r>
              <a:rPr lang="ru-RU" sz="1600" dirty="0" smtClean="0"/>
              <a:t> литературных произведений, развивая сюжетную линию, а также стараются интонационно передать диалог действующих лиц, характеристику персонажей.</a:t>
            </a:r>
          </a:p>
          <a:p>
            <a:pPr algn="just">
              <a:buNone/>
            </a:pPr>
            <a:r>
              <a:rPr lang="ru-RU" sz="1600" dirty="0" smtClean="0"/>
              <a:t>	Проведенный анализ диагностики по развитию речи детей позволяет отметить, что достигнуты высокие результаты  в этом направлении.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7239000" cy="6027132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Итог.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процессе работы у детей проявляются все речевые «приобретения» ребёнка: правильность звукопроизношения, богатство словарного запаса, владение грамматическими нормами речи, её образность и выразительность.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того чтобы связная речь ребёнка смогла приобрести все необходимые для неё качества, нужно последовательно пройти вместе с ним весь сложный, интересный и вполне доступный для него путь.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эффективного формирования связной речи необходимо обогащение не только языковой, но и предметной действительности. Целесообразно использовать на занятиях и в свободной деятельности яркое наглядное оформление, разнообразные методы и приёмы, закреплять полученные детьми на занятиях навыки связной речи в их повседневной жизни.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детском саду задача формирования связной речи у детей может быть успешно решена при условии совместной реализации общеобразовательных задач, при тесной преемственности в работе педагогов и родителей. Родителям рекомендовано продолжать в домашних условиях играть с детьми и беседовать.</a:t>
            </a:r>
          </a:p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Таким образом, целенаправленная, систематическая работа по развитию связной речи у дошкольников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 применением инновационных технологий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способствует овладению родным языком и полноценному формированию личности ребёнка-дошкольника, развитию всех сторон речи ребёнка (фонетической, лексической, грамматической на основе развития связной речи).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714356"/>
            <a:ext cx="7053290" cy="748684"/>
          </a:xfrm>
        </p:spPr>
        <p:txBody>
          <a:bodyPr>
            <a:normAutofit/>
          </a:bodyPr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Динамика изменения применения педагогической технологии «Технология развития связной речи детей дошкольного возраста» за 2017-2018 учебный год</a:t>
            </a:r>
            <a:b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3000"/>
                <a:gridCol w="2413000"/>
                <a:gridCol w="2413000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Уровни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Начало года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Конец года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Низкий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48%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25%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Средний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39%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48%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Высокий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13%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27%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1000100" y="3571876"/>
          <a:ext cx="6553225" cy="24288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7239000" cy="1248750"/>
          </a:xfrm>
        </p:spPr>
        <p:txBody>
          <a:bodyPr>
            <a:normAutofit/>
          </a:bodyPr>
          <a:lstStyle/>
          <a:p>
            <a:pPr lvl="0" algn="ctr"/>
            <a:r>
              <a:rPr lang="ru-RU" sz="1600" cap="none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Динамика изменения применения педагогической технологии «Технология развития связной речи детей дошкольного возраста» за 2018-2019 учебный год</a:t>
            </a:r>
            <a:r>
              <a:rPr lang="ru-RU" sz="1600" b="0" cap="none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600" b="0" cap="none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ru-RU" sz="1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3000"/>
                <a:gridCol w="2413000"/>
                <a:gridCol w="2413000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Уровни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Начало года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Конец года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Низкий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25%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18%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Средний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48%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53%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Высокий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27%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32%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1357290" y="3786190"/>
          <a:ext cx="5648325" cy="20504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42844" y="0"/>
            <a:ext cx="72152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/>
              <a:t>Динамика изменения применения педагогической технологии «Технология развития связной речи детей дошкольного возраста» за 2019-2020 учебный год</a:t>
            </a:r>
            <a:endParaRPr lang="ru-RU" sz="1200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r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57158" y="500042"/>
            <a:ext cx="72152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Динамика изменения применения педагогической технологии «Технология развития связной речи детей дошкольного возраста» за 2019-2020 учебный год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928662" y="3429000"/>
          <a:ext cx="6624663" cy="2786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524000" y="1397000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Уровни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Начало года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Конец года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Низкий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18%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0%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Средний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52%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6%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Высокий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32%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94%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Пояснительная записка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	Речевое развитие включает владение речью как средством общения и культуры; обогащение активного словаря; развитие связной, грамматически правильной диалогической и монологической речи; развитие речевого творчества; развитие звуковой и интонационной культуры речи, фонематического слуха; знакомство с книжной культурой, детской литературой, понимание на слух текстов различных жанров детской литературы; формирование звуковой аналитико-синтетической активности как предпосылки обучения грамоте. </a:t>
            </a:r>
          </a:p>
          <a:p>
            <a:pPr algn="just">
              <a:buNone/>
            </a:pPr>
            <a:r>
              <a:rPr lang="ru-RU" dirty="0" smtClean="0"/>
              <a:t>	Речевое развитие дошкольников осуществляется во всех видах деятельности: в организованной образовательной деятельности по речевому развитию и в интеграции со всеми образовательными областями, а также в игровой совместной и самостоятельной деятельности и в повседневной жизни. Однако на специально организованных занятиях по образовательной области «Речевое развитие» </a:t>
            </a:r>
            <a:r>
              <a:rPr lang="ru-RU" dirty="0" err="1" smtClean="0"/>
              <a:t>развитие</a:t>
            </a:r>
            <a:r>
              <a:rPr lang="ru-RU" dirty="0" smtClean="0"/>
              <a:t> речи детей становиться главной задачей. </a:t>
            </a:r>
          </a:p>
          <a:p>
            <a:pPr algn="just">
              <a:buNone/>
            </a:pPr>
            <a:r>
              <a:rPr lang="ru-RU" dirty="0" smtClean="0"/>
              <a:t>	Технология развития связной речи детей дошкольного возраста образовательной деятельности с детьми составлено по программе О</a:t>
            </a:r>
            <a:r>
              <a:rPr lang="ru-RU" b="1" dirty="0" smtClean="0"/>
              <a:t>. С. </a:t>
            </a:r>
            <a:r>
              <a:rPr lang="ru-RU" dirty="0" smtClean="0"/>
              <a:t>Ушаковой </a:t>
            </a:r>
            <a:r>
              <a:rPr lang="ru-RU" b="1" i="1" dirty="0" smtClean="0"/>
              <a:t>«</a:t>
            </a:r>
            <a:r>
              <a:rPr lang="ru-RU" i="1" dirty="0" smtClean="0"/>
              <a:t>Развитие речи дошкольников»</a:t>
            </a:r>
            <a:r>
              <a:rPr lang="ru-RU" dirty="0" smtClean="0"/>
              <a:t>. Программа разработана на основе исследований, проведенных в лаборатории развития речи Института дошкольного воспитания АПН (ныне — Институт психолого-педагогических проблем детства РАО). Результаты исследований позволили обосновать систему работы по развитию речи детей дошкольного возраста (от 3 до 7 лет). В основе системы лежит комплексный подход, разработана методика, направленная на решение на одном занятии разных, но взаимосвязанных задач, охватывающих разные стороны речевого развития (фонетическую, лексическую, грамматическую), и на их основе на решение главной задачи — развитие связной речи.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7196166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Динамика позитивных изменений  детей по развитию связной речи детей старшего дошкольного возраста за </a:t>
            </a:r>
            <a:r>
              <a:rPr lang="ru-RU" sz="16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2017-2020 г.г.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85875"/>
          <a:ext cx="7239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3000"/>
                <a:gridCol w="2413000"/>
                <a:gridCol w="2413000"/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Развитие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связной речи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Начало обучения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Конец обучения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Низкий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48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0%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Средний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39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6%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Высокий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13%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94%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1000100" y="3357562"/>
          <a:ext cx="6553225" cy="2714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7239000" cy="357190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schemeClr val="tx1"/>
                </a:solidFill>
              </a:rPr>
              <a:t>Актуальность</a:t>
            </a:r>
            <a:r>
              <a:rPr lang="ru-RU" sz="1800" dirty="0" smtClean="0"/>
              <a:t> 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7115196" cy="524131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sz="1200" dirty="0" smtClean="0"/>
              <a:t>	</a:t>
            </a:r>
            <a:r>
              <a:rPr lang="ru-RU" sz="1500" dirty="0" smtClean="0"/>
              <a:t>Речевое развитие дошкольников в детском саду осуществляется во всех видах деятельности: в организованной образовательной деятельности по речевому развитию и в интеграции со всеми образовательными областями, а также в игровой совместной и самостоятельной деятельности и в повседневной жизни. Однако на специально организованных занятиях по образовательной области «Социально-коммуникативное развитие» </a:t>
            </a:r>
            <a:r>
              <a:rPr lang="ru-RU" sz="1500" dirty="0" err="1" smtClean="0"/>
              <a:t>развитие</a:t>
            </a:r>
            <a:r>
              <a:rPr lang="ru-RU" sz="1500" dirty="0" smtClean="0"/>
              <a:t> речи детей становиться главной задачей.</a:t>
            </a:r>
          </a:p>
          <a:p>
            <a:pPr algn="just">
              <a:buNone/>
            </a:pPr>
            <a:r>
              <a:rPr lang="ru-RU" sz="1500" dirty="0" smtClean="0"/>
              <a:t>	Одним из основных показателей уровня развития умственных способностей ребёнка, считается богатство его речи, поэтому взрослым важно поддержать и обеспечить развитие умственных и речевых способностей дошкольников.</a:t>
            </a:r>
          </a:p>
          <a:p>
            <a:pPr marL="274320" lvl="1" indent="-274320" algn="just">
              <a:spcBef>
                <a:spcPts val="600"/>
              </a:spcBef>
              <a:buClr>
                <a:schemeClr val="tx2"/>
              </a:buClr>
              <a:buSzPct val="73000"/>
              <a:buNone/>
            </a:pPr>
            <a:r>
              <a:rPr lang="ru-RU" sz="1500" dirty="0" smtClean="0">
                <a:solidFill>
                  <a:schemeClr val="tx1"/>
                </a:solidFill>
              </a:rPr>
              <a:t>	В настоящее время, в соответствии с Федеральными Государственными Стандартами к структуре общеобразовательной программы дошкольного воспитания образовательная область «Развитие речи» предполагает:</a:t>
            </a:r>
          </a:p>
          <a:p>
            <a:pPr lvl="0"/>
            <a:r>
              <a:rPr lang="ru-RU" sz="1500" dirty="0" smtClean="0"/>
              <a:t>владение речью как средством общения и культуры; </a:t>
            </a:r>
          </a:p>
          <a:p>
            <a:pPr lvl="0"/>
            <a:r>
              <a:rPr lang="ru-RU" sz="1500" dirty="0" smtClean="0"/>
              <a:t>обогащение активного словаря;</a:t>
            </a:r>
          </a:p>
          <a:p>
            <a:pPr lvl="0"/>
            <a:r>
              <a:rPr lang="ru-RU" sz="1500" dirty="0" smtClean="0"/>
              <a:t>развитие связной, грамматически правильной диалогической и монологической речи;</a:t>
            </a:r>
          </a:p>
          <a:p>
            <a:pPr lvl="0"/>
            <a:r>
              <a:rPr lang="ru-RU" sz="1500" dirty="0" smtClean="0"/>
              <a:t>развитие речевого творчества; </a:t>
            </a:r>
          </a:p>
          <a:p>
            <a:pPr lvl="0"/>
            <a:r>
              <a:rPr lang="ru-RU" sz="1500" dirty="0" smtClean="0"/>
              <a:t>развитие звуковой и интонационной культуры речи, фонематического слуха; </a:t>
            </a:r>
          </a:p>
          <a:p>
            <a:pPr lvl="0"/>
            <a:r>
              <a:rPr lang="ru-RU" sz="1500" dirty="0" smtClean="0"/>
              <a:t>знакомство с книжной культурой, детской литературой, понимание на слух текстов различных жанров детской литературы; </a:t>
            </a:r>
          </a:p>
          <a:p>
            <a:pPr lvl="0"/>
            <a:r>
              <a:rPr lang="ru-RU" sz="1500" dirty="0" smtClean="0"/>
              <a:t>формирование звуковой аналитико-синтетической активности как предпосылки обучения грамоте.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7239000" cy="602713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4800" dirty="0" smtClean="0"/>
              <a:t>      Связная речь неотделима от мира мыслей: связность речи – это связность мыслей. В связной речи отражается логика мышления ребенка, его умение осмысливать воспринимаемое и выразить его в правильной, четкой, логической речи. По тому, как ребёнок умеет строить свое высказывание, можно судить об уровне его речевого развития.</a:t>
            </a:r>
          </a:p>
          <a:p>
            <a:pPr>
              <a:buNone/>
            </a:pPr>
            <a:r>
              <a:rPr lang="ru-RU" sz="4800" dirty="0" smtClean="0"/>
              <a:t>	Успешность обучения детей в школе во многом зависит от уровня овладения им связной речью. Восприятие и воспроизведение текстовых учебных материалов, умение давать развёрнутые ответы на вопросы, самостоятельно излагать свои суждения – все эти и другие учебные действия требуют достаточного уровня развития связной речи.</a:t>
            </a:r>
          </a:p>
          <a:p>
            <a:pPr>
              <a:buNone/>
            </a:pPr>
            <a:r>
              <a:rPr lang="ru-RU" sz="4800" dirty="0" smtClean="0"/>
              <a:t>	Умение рассказывать помогает ребёнку быть общительным, преодолевать молчаливость и застенчивость, развивает уверенность в своих силах.</a:t>
            </a:r>
          </a:p>
          <a:p>
            <a:pPr>
              <a:buNone/>
            </a:pPr>
            <a:r>
              <a:rPr lang="ru-RU" sz="4800" dirty="0" smtClean="0"/>
              <a:t>	Под </a:t>
            </a:r>
            <a:r>
              <a:rPr lang="ru-RU" sz="4800" b="1" dirty="0" smtClean="0"/>
              <a:t>связной речью</a:t>
            </a:r>
            <a:r>
              <a:rPr lang="ru-RU" sz="4800" dirty="0" smtClean="0"/>
              <a:t> понимается развёрнутое изложение определённого содержания, которое осуществляется логично, последовательно и точно, грамматически правильно и образно.</a:t>
            </a:r>
          </a:p>
          <a:p>
            <a:pPr>
              <a:buNone/>
            </a:pPr>
            <a:r>
              <a:rPr lang="ru-RU" sz="4800" b="1" dirty="0" smtClean="0"/>
              <a:t>	Связная речь</a:t>
            </a:r>
            <a:r>
              <a:rPr lang="ru-RU" sz="4800" dirty="0" smtClean="0"/>
              <a:t> – это единое смысловое и структурное целое, включающее связанные между собой и тематически объединенные, законченные отрезки.</a:t>
            </a:r>
          </a:p>
          <a:p>
            <a:pPr>
              <a:buNone/>
            </a:pPr>
            <a:r>
              <a:rPr lang="ru-RU" sz="4800" b="1" dirty="0" smtClean="0"/>
              <a:t>	Связная речь</a:t>
            </a:r>
            <a:r>
              <a:rPr lang="ru-RU" sz="4800" dirty="0" smtClean="0"/>
              <a:t> – это не просто последовательность слов и предложений,  это последовательность связанных друг с другом мыслей, которые выражены точными словами в правильно построенных предложениях.</a:t>
            </a:r>
          </a:p>
          <a:p>
            <a:pPr>
              <a:buNone/>
            </a:pPr>
            <a:r>
              <a:rPr lang="ru-RU" sz="4800" dirty="0" smtClean="0"/>
              <a:t>	Понятие "связная речь" относится как к диалогической, так и к монологической формам речи. Каждая из них имеет свои особенности.     </a:t>
            </a:r>
          </a:p>
          <a:p>
            <a:pPr>
              <a:buNone/>
            </a:pPr>
            <a:r>
              <a:rPr lang="ru-RU" sz="4800" dirty="0" smtClean="0"/>
              <a:t>	Форма протекания </a:t>
            </a:r>
            <a:r>
              <a:rPr lang="ru-RU" sz="4800" b="1" dirty="0" smtClean="0"/>
              <a:t>диалогической речи</a:t>
            </a:r>
            <a:r>
              <a:rPr lang="ru-RU" sz="4800" dirty="0" smtClean="0"/>
              <a:t> побуждает к неполным, односложным ответам. Неполное предложение, восклицание, междометие, яркая интонационная выразительность, жест, мимика и т.п. – основные черты диалогической речи. Для диалогической речи особенно важно умение сформулировать и задать вопрос, в соответствии с заданным вопросом строить ответ, подать нужную реплику, дополнить и исправить собеседника, рассуждать, спорить, более или менее мотивированно отстаивать свое мнение.    </a:t>
            </a:r>
          </a:p>
          <a:p>
            <a:pPr>
              <a:buNone/>
            </a:pPr>
            <a:r>
              <a:rPr lang="ru-RU" sz="4800" b="1" dirty="0" smtClean="0"/>
              <a:t>	Монологическая речь</a:t>
            </a:r>
            <a:r>
              <a:rPr lang="ru-RU" sz="4800" dirty="0" smtClean="0"/>
              <a:t> как речь одного лица требует развёрнутости, полноты, четкости и взаимосвязи отдельных звеньев повествования. Монолог, рассказ, объяснение требуют умения сосредоточить свою мысль на главном, не увлекаться деталями и в тоже время говорить эмоционально, живо, образно.</a:t>
            </a:r>
          </a:p>
          <a:p>
            <a:pPr>
              <a:buNone/>
            </a:pPr>
            <a:r>
              <a:rPr lang="ru-RU" sz="4800" b="1" dirty="0" smtClean="0"/>
              <a:t>	Основные характеристики связного развёрнутого высказывания</a:t>
            </a:r>
            <a:r>
              <a:rPr lang="ru-RU" sz="4800" dirty="0" smtClean="0"/>
              <a:t>:</a:t>
            </a:r>
          </a:p>
          <a:p>
            <a:pPr>
              <a:buNone/>
            </a:pPr>
            <a:r>
              <a:rPr lang="ru-RU" sz="4800" dirty="0" smtClean="0"/>
              <a:t>	- тематическое и структурное единство;</a:t>
            </a:r>
            <a:br>
              <a:rPr lang="ru-RU" sz="4800" dirty="0" smtClean="0"/>
            </a:br>
            <a:r>
              <a:rPr lang="ru-RU" sz="4800" dirty="0" smtClean="0"/>
              <a:t>- адекватность содержания поставленной коммуникативной задаче;</a:t>
            </a:r>
            <a:br>
              <a:rPr lang="ru-RU" sz="4800" dirty="0" smtClean="0"/>
            </a:br>
            <a:r>
              <a:rPr lang="ru-RU" sz="4800" dirty="0" smtClean="0"/>
              <a:t>- произвольность, плановость и конспективность изложения;</a:t>
            </a:r>
            <a:br>
              <a:rPr lang="ru-RU" sz="4800" dirty="0" smtClean="0"/>
            </a:br>
            <a:r>
              <a:rPr lang="ru-RU" sz="4800" dirty="0" smtClean="0"/>
              <a:t>- логическая завершенность;</a:t>
            </a:r>
            <a:br>
              <a:rPr lang="ru-RU" sz="4800" dirty="0" smtClean="0"/>
            </a:br>
            <a:r>
              <a:rPr lang="ru-RU" sz="4800" dirty="0" smtClean="0"/>
              <a:t>- грамматическая связность;</a:t>
            </a:r>
            <a:br>
              <a:rPr lang="ru-RU" sz="4800" dirty="0" smtClean="0"/>
            </a:br>
            <a:r>
              <a:rPr lang="ru-RU" sz="4800" dirty="0" smtClean="0"/>
              <a:t>- понятность для собеседника.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142852"/>
            <a:ext cx="8143900" cy="39087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76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Цель технологии: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создание благоприятных условий для полноценного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развития детей </a:t>
            </a:r>
          </a:p>
          <a:p>
            <a:pPr marL="0" marR="0" lvl="0" indent="4476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дошкольного возраста, обеспечивающих яркость и выразительность речи через </a:t>
            </a:r>
          </a:p>
          <a:p>
            <a:pPr marL="0" marR="0" lvl="0" indent="4476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различные виды детской деятельности.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76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Задачи</a:t>
            </a:r>
            <a:r>
              <a:rPr kumimoji="0" lang="ru-RU" sz="1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технологии: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76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>
              <a:buFont typeface="Wingdings" pitchFamily="2" charset="2"/>
              <a:buChar char="Ø"/>
            </a:pPr>
            <a:r>
              <a:rPr lang="ru-RU" sz="1200" dirty="0" smtClean="0"/>
              <a:t>	Обеспечить познавательно – речевое развитие воспитанников МАДОУ</a:t>
            </a:r>
          </a:p>
          <a:p>
            <a:pPr algn="just"/>
            <a:endParaRPr lang="ru-RU" sz="1200" dirty="0" smtClean="0"/>
          </a:p>
          <a:p>
            <a:pPr lvl="0" algn="just">
              <a:buFont typeface="Wingdings" pitchFamily="2" charset="2"/>
              <a:buChar char="Ø"/>
            </a:pPr>
            <a:r>
              <a:rPr lang="ru-RU" sz="1200" dirty="0" smtClean="0"/>
              <a:t>	Совершенствовать диалогическую форму речи.</a:t>
            </a:r>
          </a:p>
          <a:p>
            <a:pPr algn="just"/>
            <a:r>
              <a:rPr lang="ru-RU" sz="1200" dirty="0" smtClean="0"/>
              <a:t> 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1200" dirty="0" smtClean="0"/>
              <a:t>	Развивать монологическую форму речи.</a:t>
            </a:r>
          </a:p>
          <a:p>
            <a:pPr algn="just"/>
            <a:r>
              <a:rPr lang="ru-RU" sz="1200" dirty="0" smtClean="0"/>
              <a:t> 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1200" dirty="0" smtClean="0"/>
              <a:t>	Учить связно, последовательно и выразительно пересказывать небольшие сказки, 	рассказы; (по плану или образцу) рассказывать о предмете, содержании 	сюжетной картины, 	составлять рассказ по картинкам с последовательно 	развивающимся действием.</a:t>
            </a:r>
          </a:p>
          <a:p>
            <a:pPr algn="just"/>
            <a:r>
              <a:rPr lang="ru-RU" sz="1200" dirty="0" smtClean="0"/>
              <a:t> 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1200" dirty="0" smtClean="0"/>
              <a:t>	Развивать умение поддерживать беседу, составлять рассказы о событиях из 	личного 	опыта</a:t>
            </a:r>
          </a:p>
          <a:p>
            <a:pPr lvl="0" algn="just"/>
            <a:endParaRPr lang="ru-RU" sz="1200" dirty="0" smtClean="0"/>
          </a:p>
          <a:p>
            <a:pPr marL="0" marR="0" lvl="0" indent="4476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76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20" y="3500436"/>
          <a:ext cx="7572428" cy="30684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72428"/>
              </a:tblGrid>
              <a:tr h="589364">
                <a:tc>
                  <a:txBody>
                    <a:bodyPr/>
                    <a:lstStyle/>
                    <a:p>
                      <a:r>
                        <a:rPr kumimoji="0"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 разработку технологии «Развитие связной речи дошкольников» О.С. Ушаковой положены три основных направления развития речи дошкольников и совершенствования содержания и методов обучения родному языку: </a:t>
                      </a:r>
                      <a:endParaRPr lang="ru-RU" sz="1600" dirty="0"/>
                    </a:p>
                  </a:txBody>
                  <a:tcPr/>
                </a:tc>
              </a:tr>
              <a:tr h="589364"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структурное (формирование разных структурных уровней системы языка — фонетического, лексического, грамматического);</a:t>
                      </a:r>
                      <a:endParaRPr lang="ru-RU" sz="1600" dirty="0"/>
                    </a:p>
                  </a:txBody>
                  <a:tcPr/>
                </a:tc>
              </a:tr>
              <a:tr h="589364"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функциональное (формирование навыков владения языком в его коммуникативной функции — развитие связной речи и речевого общения); </a:t>
                      </a:r>
                      <a:endParaRPr lang="ru-RU" sz="1600" dirty="0"/>
                    </a:p>
                  </a:txBody>
                  <a:tcPr/>
                </a:tc>
              </a:tr>
              <a:tr h="589364"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когнитивное — познавательное (формирование способности к элементарному осознанию языковых и речевых явлений).</a:t>
                      </a:r>
                    </a:p>
                    <a:p>
                      <a:r>
                        <a:rPr lang="ru-RU" sz="1600" dirty="0" smtClean="0"/>
                        <a:t>Все три направления взаимосвязаны.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7239000" cy="85725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Пути реализации:</a:t>
            </a:r>
            <a:br>
              <a:rPr lang="ru-RU" sz="2400" dirty="0" smtClean="0"/>
            </a:br>
            <a:endParaRPr lang="ru-RU" sz="24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428736"/>
          <a:ext cx="7239000" cy="52252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39000"/>
              </a:tblGrid>
              <a:tr h="18913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Начальный этап: 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изучение,</a:t>
                      </a:r>
                      <a:r>
                        <a:rPr kumimoji="0" lang="ru-RU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подбор и подготовка необходимого дидактического</a:t>
                      </a:r>
                      <a:r>
                        <a:rPr kumimoji="0" lang="ru-RU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материала; совершенствование развивающей предметно-пространственной среды. Разработка перспективного плана, составление конспектов занятий, включающих различные дидактические игры с учётом возрастных особенностей детей в ходе режимных моментов.</a:t>
                      </a:r>
                    </a:p>
                    <a:p>
                      <a:endParaRPr lang="ru-RU" sz="1800" dirty="0"/>
                    </a:p>
                  </a:txBody>
                  <a:tcPr/>
                </a:tc>
              </a:tr>
              <a:tr h="1550281">
                <a:tc>
                  <a:txBody>
                    <a:bodyPr/>
                    <a:lstStyle/>
                    <a:p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Промежуточный этап: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разработано перспективное планирование,</a:t>
                      </a:r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конспекты НОД, консультации для родителей.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Используются следующие методы работы: составление описательных рассказов, рассказов по сюжетным картинкам, пересказы небольших литературных произведений, наглядное моделирование.</a:t>
                      </a:r>
                    </a:p>
                  </a:txBody>
                  <a:tcPr/>
                </a:tc>
              </a:tr>
              <a:tr h="1201846">
                <a:tc>
                  <a:txBody>
                    <a:bodyPr/>
                    <a:lstStyle/>
                    <a:p>
                      <a:r>
                        <a:rPr kumimoji="0" lang="ru-RU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Заключительный этап: подготовлены дидактические игры, картотеки, подобран иллюстративный материал, пальчиковая гимнастика. Ведётся работа с родителями. </a:t>
                      </a:r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7239000" cy="53437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Особенности технологии: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	 </a:t>
            </a:r>
            <a:r>
              <a:rPr lang="ru-RU" dirty="0" smtClean="0"/>
              <a:t>преемственность лучших традиций отечественного и зарубежного опыта в обновлении содержания образовательного процесса; интегрированный подход введения педагогов в образовательный процесс;  развитие коммуникативных умений детей; воспитание культуры общения и речи; личностно-ориентированное взаимодействие с ребенком; реализация принципа взаимосвязи познавательного и речевого развития детей; организация активной речевой практики каждого ребенка в разных видах деятельности с учетом его возрастных и индивидуальных особенностей.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7239000" cy="609857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Деятельность в рамках технологии:</a:t>
            </a:r>
            <a:endParaRPr lang="ru-RU" dirty="0" smtClean="0"/>
          </a:p>
          <a:p>
            <a:pPr lvl="0"/>
            <a:r>
              <a:rPr lang="ru-RU" dirty="0" smtClean="0"/>
              <a:t>Обсуждение проблем организации работы на педагогических советах, конференциях.</a:t>
            </a:r>
          </a:p>
          <a:p>
            <a:pPr lvl="0"/>
            <a:r>
              <a:rPr lang="ru-RU" dirty="0" smtClean="0"/>
              <a:t>Создание консультативной службы для оказания помощи молодым специалистам.</a:t>
            </a:r>
          </a:p>
          <a:p>
            <a:pPr lvl="0"/>
            <a:r>
              <a:rPr lang="ru-RU" dirty="0" smtClean="0"/>
              <a:t>Повышение квалификации педагогов по внедрению современных педагогических технологий.</a:t>
            </a:r>
          </a:p>
          <a:p>
            <a:pPr>
              <a:buNone/>
            </a:pPr>
            <a:r>
              <a:rPr lang="ru-RU" b="1" dirty="0" smtClean="0"/>
              <a:t>Работа по данной технологии позволяет:</a:t>
            </a:r>
            <a:endParaRPr lang="ru-RU" dirty="0" smtClean="0"/>
          </a:p>
          <a:p>
            <a:pPr lvl="0"/>
            <a:r>
              <a:rPr lang="ru-RU" dirty="0" smtClean="0"/>
              <a:t>повысить профессиональную культуру педагогов;</a:t>
            </a:r>
          </a:p>
          <a:p>
            <a:pPr lvl="0"/>
            <a:r>
              <a:rPr lang="ru-RU" dirty="0" smtClean="0"/>
              <a:t>создать позитивное отношение к применению и освоению нововведений, способствующих обновлению содержания дошкольного образования;</a:t>
            </a:r>
          </a:p>
          <a:p>
            <a:pPr>
              <a:buNone/>
            </a:pPr>
            <a:r>
              <a:rPr lang="ru-RU" b="1" dirty="0" smtClean="0"/>
              <a:t>Принципы организации работы по речевому развитию:</a:t>
            </a:r>
            <a:r>
              <a:rPr lang="ru-RU" dirty="0" smtClean="0"/>
              <a:t> </a:t>
            </a:r>
          </a:p>
          <a:p>
            <a:pPr lvl="0"/>
            <a:r>
              <a:rPr lang="ru-RU" dirty="0" smtClean="0"/>
              <a:t>Реализация всех задач речевого развития в их взаимосвязи. </a:t>
            </a:r>
          </a:p>
          <a:p>
            <a:pPr lvl="0"/>
            <a:r>
              <a:rPr lang="ru-RU" dirty="0" err="1" smtClean="0"/>
              <a:t>Деятельностный</a:t>
            </a:r>
            <a:r>
              <a:rPr lang="ru-RU" dirty="0" smtClean="0"/>
              <a:t> подход к планированию работы (активная, разносторонняя, самостоятельная деятельность ребенка).</a:t>
            </a:r>
          </a:p>
          <a:p>
            <a:pPr lvl="0"/>
            <a:r>
              <a:rPr lang="ru-RU" dirty="0" smtClean="0"/>
              <a:t>Последовательное нарастание требований к речи детей. </a:t>
            </a:r>
          </a:p>
          <a:p>
            <a:pPr lvl="0"/>
            <a:r>
              <a:rPr lang="ru-RU" dirty="0" smtClean="0"/>
              <a:t>Индивидуальный подход к детям. </a:t>
            </a:r>
          </a:p>
          <a:p>
            <a:pPr lvl="0"/>
            <a:r>
              <a:rPr lang="ru-RU" dirty="0" smtClean="0"/>
              <a:t>Учет конкретных условий. </a:t>
            </a:r>
          </a:p>
          <a:p>
            <a:pPr lvl="0"/>
            <a:r>
              <a:rPr lang="ru-RU" dirty="0" smtClean="0"/>
              <a:t>Систематичность педагогического воздействия на речь.</a:t>
            </a:r>
          </a:p>
          <a:p>
            <a:pPr lvl="0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7239000" cy="67724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Условия работы: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Для реализации поставленных задач ведётся перспективный - динамический процесс, который нуждается в постоянной корректировке в связи с конкретными результатами. Основная задача – обеспечить научно-обоснованный подход к образовательному процессу и такую его организацию, которая позволила бы вести систематическую работу.</a:t>
            </a:r>
          </a:p>
          <a:p>
            <a:pPr lvl="0"/>
            <a:r>
              <a:rPr lang="ru-RU" dirty="0" smtClean="0"/>
              <a:t>календарный - ведется с учетом времени года.</a:t>
            </a:r>
          </a:p>
          <a:p>
            <a:pPr lvl="0"/>
            <a:r>
              <a:rPr lang="ru-RU" dirty="0" smtClean="0"/>
              <a:t>календарно-перспективный - синтез календарного и перспективного планов. Удобно использовать картотеки занятий, наблюдений, игр, дидактических речевых упражнений, развлечений, фольклорных текстов и т.д.</a:t>
            </a:r>
          </a:p>
          <a:p>
            <a:r>
              <a:rPr lang="ru-RU" b="1" i="1" dirty="0" smtClean="0"/>
              <a:t>Календарно-перспективный план отражает все разделы речевого развития дошкольников:</a:t>
            </a:r>
            <a:endParaRPr lang="ru-RU" dirty="0" smtClean="0"/>
          </a:p>
          <a:p>
            <a:r>
              <a:rPr lang="ru-RU" dirty="0" smtClean="0"/>
              <a:t>1) совместная деятельность педагога и детей (игры, занятия по теме),</a:t>
            </a:r>
          </a:p>
          <a:p>
            <a:r>
              <a:rPr lang="ru-RU" dirty="0" smtClean="0"/>
              <a:t>2) совместная творческая, речевая деятельность детей (общение, игры),</a:t>
            </a:r>
          </a:p>
          <a:p>
            <a:r>
              <a:rPr lang="ru-RU" dirty="0" smtClean="0"/>
              <a:t>3) работа с родителями по развитию речи детей,</a:t>
            </a:r>
          </a:p>
          <a:p>
            <a:r>
              <a:rPr lang="ru-RU" dirty="0" smtClean="0"/>
              <a:t>4) результаты усвоения темы в виде условных обозначений: овладел (+), недостаточно овладел (А), не овладел (-),</a:t>
            </a:r>
          </a:p>
          <a:p>
            <a:r>
              <a:rPr lang="ru-RU" dirty="0" smtClean="0"/>
              <a:t>5) индивидуальная работа с детьми по развитию речи.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559</TotalTime>
  <Words>1199</Words>
  <Application>Microsoft Office PowerPoint</Application>
  <PresentationFormat>Экран (4:3)</PresentationFormat>
  <Paragraphs>198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Изящная</vt:lpstr>
      <vt:lpstr>  Педагогическая технология   «Технология развития связной речи детей дошкольного возраста»   (О.С. Ушакова) </vt:lpstr>
      <vt:lpstr>Пояснительная записка</vt:lpstr>
      <vt:lpstr>Актуальность </vt:lpstr>
      <vt:lpstr>Слайд 4</vt:lpstr>
      <vt:lpstr>Слайд 5</vt:lpstr>
      <vt:lpstr>Пути реализации: </vt:lpstr>
      <vt:lpstr>Особенности технологии:</vt:lpstr>
      <vt:lpstr>Слайд 8</vt:lpstr>
      <vt:lpstr>Условия работы:</vt:lpstr>
      <vt:lpstr>Основные задачи развития связной речи детей: </vt:lpstr>
      <vt:lpstr> методы и приёмы: </vt:lpstr>
      <vt:lpstr>Технология опыта</vt:lpstr>
      <vt:lpstr>Слайд 13</vt:lpstr>
      <vt:lpstr>Слайд 14</vt:lpstr>
      <vt:lpstr>вывод</vt:lpstr>
      <vt:lpstr>Слайд 16</vt:lpstr>
      <vt:lpstr>Динамика изменения применения педагогической технологии «Технология развития связной речи детей дошкольного возраста» за 2017-2018 учебный год </vt:lpstr>
      <vt:lpstr>Динамика изменения применения педагогической технологии «Технология развития связной речи детей дошкольного возраста» за 2018-2019 учебный год </vt:lpstr>
      <vt:lpstr>Слайд 19</vt:lpstr>
      <vt:lpstr>Динамика позитивных изменений  детей по развитию связной речи детей старшего дошкольного возраста за 2017-2020 г.г.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Педагогическая технология   «Технология развития связной речи детей   дошкольного возраста»   (О.С. Ушакова)</dc:title>
  <dc:creator>ASUS</dc:creator>
  <cp:lastModifiedBy>ASUS</cp:lastModifiedBy>
  <cp:revision>84</cp:revision>
  <dcterms:created xsi:type="dcterms:W3CDTF">2020-10-14T17:01:47Z</dcterms:created>
  <dcterms:modified xsi:type="dcterms:W3CDTF">2020-11-25T06:40:37Z</dcterms:modified>
</cp:coreProperties>
</file>