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5" r:id="rId2"/>
    <p:sldId id="256" r:id="rId3"/>
    <p:sldId id="262" r:id="rId4"/>
    <p:sldId id="266" r:id="rId5"/>
    <p:sldId id="267" r:id="rId6"/>
    <p:sldId id="268" r:id="rId7"/>
    <p:sldId id="269" r:id="rId8"/>
    <p:sldId id="258" r:id="rId9"/>
    <p:sldId id="260" r:id="rId10"/>
    <p:sldId id="261" r:id="rId11"/>
    <p:sldId id="263" r:id="rId12"/>
    <p:sldId id="270"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05" autoAdjust="0"/>
  </p:normalViewPr>
  <p:slideViewPr>
    <p:cSldViewPr>
      <p:cViewPr varScale="1">
        <p:scale>
          <a:sx n="87" d="100"/>
          <a:sy n="87" d="100"/>
        </p:scale>
        <p:origin x="149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4D391E0-D2B2-44AE-9875-E7CC64E29EA1}" type="datetimeFigureOut">
              <a:rPr lang="ru-RU" smtClean="0"/>
              <a:pPr/>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4339E9-158A-4820-A5ED-1A5A8640E7A6}" type="slidenum">
              <a:rPr lang="ru-RU" smtClean="0"/>
              <a:pPr/>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D391E0-D2B2-44AE-9875-E7CC64E29EA1}" type="datetimeFigureOut">
              <a:rPr lang="ru-RU" smtClean="0"/>
              <a:pPr/>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4339E9-158A-4820-A5ED-1A5A8640E7A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D391E0-D2B2-44AE-9875-E7CC64E29EA1}" type="datetimeFigureOut">
              <a:rPr lang="ru-RU" smtClean="0"/>
              <a:pPr/>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4339E9-158A-4820-A5ED-1A5A8640E7A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D391E0-D2B2-44AE-9875-E7CC64E29EA1}" type="datetimeFigureOut">
              <a:rPr lang="ru-RU" smtClean="0"/>
              <a:pPr/>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4339E9-158A-4820-A5ED-1A5A8640E7A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4D391E0-D2B2-44AE-9875-E7CC64E29EA1}" type="datetimeFigureOut">
              <a:rPr lang="ru-RU" smtClean="0"/>
              <a:pPr/>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F4339E9-158A-4820-A5ED-1A5A8640E7A6}" type="slidenum">
              <a:rPr lang="ru-RU" smtClean="0"/>
              <a:pPr/>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C4D391E0-D2B2-44AE-9875-E7CC64E29EA1}" type="datetimeFigureOut">
              <a:rPr lang="ru-RU" smtClean="0"/>
              <a:pPr/>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F4339E9-158A-4820-A5ED-1A5A8640E7A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C4D391E0-D2B2-44AE-9875-E7CC64E29EA1}" type="datetimeFigureOut">
              <a:rPr lang="ru-RU" smtClean="0"/>
              <a:pPr/>
              <a:t>25.11.2020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F4339E9-158A-4820-A5ED-1A5A8640E7A6}" type="slidenum">
              <a:rPr lang="ru-RU" smtClean="0"/>
              <a:pPr/>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4D391E0-D2B2-44AE-9875-E7CC64E29EA1}" type="datetimeFigureOut">
              <a:rPr lang="ru-RU" smtClean="0"/>
              <a:pPr/>
              <a:t>25.11.2020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F4339E9-158A-4820-A5ED-1A5A8640E7A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D391E0-D2B2-44AE-9875-E7CC64E29EA1}" type="datetimeFigureOut">
              <a:rPr lang="ru-RU" smtClean="0"/>
              <a:pPr/>
              <a:t>25.11.2020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F4339E9-158A-4820-A5ED-1A5A8640E7A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D391E0-D2B2-44AE-9875-E7CC64E29EA1}" type="datetimeFigureOut">
              <a:rPr lang="ru-RU" smtClean="0"/>
              <a:pPr/>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F4339E9-158A-4820-A5ED-1A5A8640E7A6}" type="slidenum">
              <a:rPr lang="ru-RU" smtClean="0"/>
              <a:pPr/>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D391E0-D2B2-44AE-9875-E7CC64E29EA1}" type="datetimeFigureOut">
              <a:rPr lang="ru-RU" smtClean="0"/>
              <a:pPr/>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F4339E9-158A-4820-A5ED-1A5A8640E7A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C4D391E0-D2B2-44AE-9875-E7CC64E29EA1}" type="datetimeFigureOut">
              <a:rPr lang="ru-RU" smtClean="0"/>
              <a:pPr/>
              <a:t>25.11.2020</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CF4339E9-158A-4820-A5ED-1A5A8640E7A6}" type="slidenum">
              <a:rPr lang="ru-RU" smtClean="0"/>
              <a:pPr/>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571480"/>
            <a:ext cx="6781800" cy="2357454"/>
          </a:xfrm>
        </p:spPr>
        <p:txBody>
          <a:bodyPr>
            <a:noAutofit/>
          </a:bodyPr>
          <a:lstStyle/>
          <a:p>
            <a:pPr algn="ctr"/>
            <a:r>
              <a:rPr lang="en-US" b="1" dirty="0" smtClean="0">
                <a:solidFill>
                  <a:srgbClr val="C00000"/>
                </a:solidFill>
                <a:effectLst>
                  <a:outerShdw blurRad="38100" dist="38100" dir="2700000" algn="tl">
                    <a:srgbClr val="000000">
                      <a:alpha val="43137"/>
                    </a:srgbClr>
                  </a:outerShdw>
                </a:effectLst>
                <a:latin typeface="Comic Sans MS" pitchFamily="66" charset="0"/>
              </a:rPr>
              <a:t>Traditions of English-speaking countries</a:t>
            </a:r>
            <a:endParaRPr lang="ru-RU" b="1" dirty="0">
              <a:solidFill>
                <a:srgbClr val="C00000"/>
              </a:solidFill>
              <a:effectLst>
                <a:outerShdw blurRad="38100" dist="38100" dir="2700000" algn="tl">
                  <a:srgbClr val="000000">
                    <a:alpha val="43137"/>
                  </a:srgbClr>
                </a:outerShdw>
              </a:effectLst>
              <a:latin typeface="Comic Sans MS" pitchFamily="66" charset="0"/>
            </a:endParaRPr>
          </a:p>
        </p:txBody>
      </p:sp>
      <p:sp>
        <p:nvSpPr>
          <p:cNvPr id="4" name="AutoShape 2" descr="Традиции англоговорящих стран доклад"/>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Традиции англоговорящих стран доклад"/>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3140968"/>
            <a:ext cx="5496024" cy="3008772"/>
          </a:xfrm>
          <a:prstGeom prst="rect">
            <a:avLst/>
          </a:prstGeom>
        </p:spPr>
      </p:pic>
    </p:spTree>
    <p:extLst>
      <p:ext uri="{BB962C8B-B14F-4D97-AF65-F5344CB8AC3E}">
        <p14:creationId xmlns:p14="http://schemas.microsoft.com/office/powerpoint/2010/main" val="36791588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pPr algn="ctr"/>
            <a:r>
              <a:rPr lang="en-US" b="1" dirty="0" smtClean="0">
                <a:solidFill>
                  <a:srgbClr val="FF0000"/>
                </a:solidFill>
                <a:effectLst>
                  <a:outerShdw blurRad="38100" dist="38100" dir="2700000" algn="tl">
                    <a:srgbClr val="000000">
                      <a:alpha val="43137"/>
                    </a:srgbClr>
                  </a:outerShdw>
                </a:effectLst>
                <a:latin typeface="Bookman Old Style" pitchFamily="18" charset="0"/>
              </a:rPr>
              <a:t>Thanksgiving Day</a:t>
            </a:r>
            <a:endParaRPr lang="ru-RU" b="1"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3" name="Объект 2"/>
          <p:cNvSpPr>
            <a:spLocks noGrp="1"/>
          </p:cNvSpPr>
          <p:nvPr>
            <p:ph idx="1"/>
          </p:nvPr>
        </p:nvSpPr>
        <p:spPr>
          <a:xfrm>
            <a:off x="142844" y="571480"/>
            <a:ext cx="8858312" cy="4441697"/>
          </a:xfrm>
        </p:spPr>
        <p:txBody>
          <a:bodyPr>
            <a:normAutofit lnSpcReduction="10000"/>
          </a:bodyPr>
          <a:lstStyle/>
          <a:p>
            <a:pPr marL="0" indent="0">
              <a:buNone/>
            </a:pPr>
            <a:r>
              <a:rPr lang="en-US" sz="1400" dirty="0">
                <a:latin typeface="Times New Roman" pitchFamily="18" charset="0"/>
                <a:cs typeface="Times New Roman" pitchFamily="18" charset="0"/>
              </a:rPr>
              <a:t> </a:t>
            </a:r>
            <a:endParaRPr lang="ru-RU" sz="1400" dirty="0">
              <a:latin typeface="Times New Roman" pitchFamily="18" charset="0"/>
              <a:cs typeface="Times New Roman" pitchFamily="18" charset="0"/>
            </a:endParaRPr>
          </a:p>
          <a:p>
            <a:pPr marL="0" indent="0" algn="just">
              <a:buNone/>
            </a:pPr>
            <a:r>
              <a:rPr lang="en-US" sz="1800" b="1" dirty="0" smtClean="0">
                <a:solidFill>
                  <a:schemeClr val="tx1"/>
                </a:solidFill>
                <a:latin typeface="Bookman Old Style" pitchFamily="18" charset="0"/>
                <a:cs typeface="Times New Roman" pitchFamily="18" charset="0"/>
              </a:rPr>
              <a:t>In </a:t>
            </a:r>
            <a:r>
              <a:rPr lang="en-US" sz="1800" b="1" dirty="0">
                <a:solidFill>
                  <a:schemeClr val="tx1"/>
                </a:solidFill>
                <a:latin typeface="Bookman Old Style" pitchFamily="18" charset="0"/>
                <a:cs typeface="Times New Roman" pitchFamily="18" charset="0"/>
              </a:rPr>
              <a:t>1620, a religious community sailed across the Atlantic Ocean to settle in the New World. They settled in what is now known as the state of </a:t>
            </a:r>
            <a:r>
              <a:rPr lang="en-US" sz="1800" b="1" dirty="0" smtClean="0">
                <a:solidFill>
                  <a:schemeClr val="tx1"/>
                </a:solidFill>
                <a:latin typeface="Bookman Old Style" pitchFamily="18" charset="0"/>
                <a:cs typeface="Times New Roman" pitchFamily="18" charset="0"/>
              </a:rPr>
              <a:t>Massachusetts. </a:t>
            </a:r>
            <a:r>
              <a:rPr lang="en-US" sz="1800" b="1" dirty="0">
                <a:solidFill>
                  <a:schemeClr val="tx1"/>
                </a:solidFill>
                <a:latin typeface="Bookman Old Style" pitchFamily="18" charset="0"/>
                <a:cs typeface="Times New Roman" pitchFamily="18" charset="0"/>
              </a:rPr>
              <a:t>Their first winter in America was difficult. They arrived too late to grow a rich harvest. Moreover, half the colony died  from </a:t>
            </a:r>
            <a:r>
              <a:rPr lang="en-US" sz="1800" b="1" dirty="0" smtClean="0">
                <a:solidFill>
                  <a:schemeClr val="tx1"/>
                </a:solidFill>
                <a:latin typeface="Bookman Old Style" pitchFamily="18" charset="0"/>
                <a:cs typeface="Times New Roman" pitchFamily="18" charset="0"/>
              </a:rPr>
              <a:t>diseases. </a:t>
            </a:r>
            <a:r>
              <a:rPr lang="en-US" sz="1800" b="1" dirty="0">
                <a:solidFill>
                  <a:schemeClr val="tx1"/>
                </a:solidFill>
                <a:latin typeface="Bookman Old Style" pitchFamily="18" charset="0"/>
                <a:cs typeface="Times New Roman" pitchFamily="18" charset="0"/>
              </a:rPr>
              <a:t>The following spring </a:t>
            </a:r>
            <a:r>
              <a:rPr lang="en-US" sz="1800" b="1" dirty="0" smtClean="0">
                <a:solidFill>
                  <a:schemeClr val="tx1"/>
                </a:solidFill>
                <a:latin typeface="Bookman Old Style" pitchFamily="18" charset="0"/>
                <a:cs typeface="Times New Roman" pitchFamily="18" charset="0"/>
              </a:rPr>
              <a:t>the Indians taught </a:t>
            </a:r>
            <a:r>
              <a:rPr lang="en-US" sz="1800" b="1" dirty="0">
                <a:solidFill>
                  <a:schemeClr val="tx1"/>
                </a:solidFill>
                <a:latin typeface="Bookman Old Style" pitchFamily="18" charset="0"/>
                <a:cs typeface="Times New Roman" pitchFamily="18" charset="0"/>
              </a:rPr>
              <a:t>them </a:t>
            </a:r>
            <a:r>
              <a:rPr lang="en-US" sz="1800" b="1" dirty="0" smtClean="0">
                <a:solidFill>
                  <a:schemeClr val="tx1"/>
                </a:solidFill>
                <a:latin typeface="Bookman Old Style" pitchFamily="18" charset="0"/>
                <a:cs typeface="Times New Roman" pitchFamily="18" charset="0"/>
              </a:rPr>
              <a:t>how </a:t>
            </a:r>
            <a:r>
              <a:rPr lang="en-US" sz="1800" b="1" dirty="0">
                <a:solidFill>
                  <a:schemeClr val="tx1"/>
                </a:solidFill>
                <a:latin typeface="Bookman Old Style" pitchFamily="18" charset="0"/>
                <a:cs typeface="Times New Roman" pitchFamily="18" charset="0"/>
              </a:rPr>
              <a:t>to grow </a:t>
            </a:r>
            <a:r>
              <a:rPr lang="en-US" sz="1800" b="1" dirty="0" smtClean="0">
                <a:solidFill>
                  <a:schemeClr val="tx1"/>
                </a:solidFill>
                <a:latin typeface="Bookman Old Style" pitchFamily="18" charset="0"/>
                <a:cs typeface="Times New Roman" pitchFamily="18" charset="0"/>
              </a:rPr>
              <a:t> </a:t>
            </a:r>
            <a:r>
              <a:rPr lang="en-US" sz="1800" b="1" dirty="0">
                <a:solidFill>
                  <a:schemeClr val="tx1"/>
                </a:solidFill>
                <a:latin typeface="Bookman Old Style" pitchFamily="18" charset="0"/>
                <a:cs typeface="Times New Roman" pitchFamily="18" charset="0"/>
              </a:rPr>
              <a:t>crops and how to hunt and fish.</a:t>
            </a:r>
            <a:endParaRPr lang="ru-RU" sz="1800" b="1" dirty="0">
              <a:solidFill>
                <a:schemeClr val="tx1"/>
              </a:solidFill>
              <a:latin typeface="Bookman Old Style" pitchFamily="18" charset="0"/>
              <a:cs typeface="Times New Roman" pitchFamily="18" charset="0"/>
            </a:endParaRPr>
          </a:p>
          <a:p>
            <a:pPr marL="0" indent="0" algn="just">
              <a:buNone/>
            </a:pPr>
            <a:r>
              <a:rPr lang="en-US" sz="1800" b="1" dirty="0" smtClean="0">
                <a:solidFill>
                  <a:schemeClr val="tx1"/>
                </a:solidFill>
                <a:latin typeface="Bookman Old Style" pitchFamily="18" charset="0"/>
                <a:cs typeface="Times New Roman" pitchFamily="18" charset="0"/>
              </a:rPr>
              <a:t>In autumn </a:t>
            </a:r>
            <a:r>
              <a:rPr lang="en-US" sz="1800" b="1" dirty="0">
                <a:solidFill>
                  <a:schemeClr val="tx1"/>
                </a:solidFill>
                <a:latin typeface="Bookman Old Style" pitchFamily="18" charset="0"/>
                <a:cs typeface="Times New Roman" pitchFamily="18" charset="0"/>
              </a:rPr>
              <a:t>of 1621 they got a </a:t>
            </a:r>
            <a:r>
              <a:rPr lang="en-US" sz="1800" b="1" dirty="0" smtClean="0">
                <a:solidFill>
                  <a:schemeClr val="tx1"/>
                </a:solidFill>
                <a:latin typeface="Bookman Old Style" pitchFamily="18" charset="0"/>
                <a:cs typeface="Times New Roman" pitchFamily="18" charset="0"/>
              </a:rPr>
              <a:t>rich harvest. The following </a:t>
            </a:r>
            <a:r>
              <a:rPr lang="en-US" sz="1800" b="1" dirty="0">
                <a:solidFill>
                  <a:schemeClr val="tx1"/>
                </a:solidFill>
                <a:latin typeface="Bookman Old Style" pitchFamily="18" charset="0"/>
                <a:cs typeface="Times New Roman" pitchFamily="18" charset="0"/>
              </a:rPr>
              <a:t>years many of the colonists celebrated the harvest with a feast of thanks. </a:t>
            </a:r>
            <a:endParaRPr lang="ru-RU" sz="1800" b="1" dirty="0">
              <a:solidFill>
                <a:schemeClr val="tx1"/>
              </a:solidFill>
              <a:latin typeface="Bookman Old Style" pitchFamily="18" charset="0"/>
              <a:cs typeface="Times New Roman" pitchFamily="18" charset="0"/>
            </a:endParaRPr>
          </a:p>
          <a:p>
            <a:pPr marL="0" indent="0" algn="just">
              <a:buNone/>
            </a:pPr>
            <a:r>
              <a:rPr lang="en-US" sz="1800" b="1" dirty="0">
                <a:solidFill>
                  <a:schemeClr val="tx1"/>
                </a:solidFill>
                <a:latin typeface="Bookman Old Style" pitchFamily="18" charset="0"/>
                <a:cs typeface="Times New Roman" pitchFamily="18" charset="0"/>
              </a:rPr>
              <a:t>On Thanksgiving Day, </a:t>
            </a:r>
            <a:r>
              <a:rPr lang="en-US" sz="1800" b="1" dirty="0" smtClean="0">
                <a:solidFill>
                  <a:schemeClr val="tx1"/>
                </a:solidFill>
                <a:latin typeface="Bookman Old Style" pitchFamily="18" charset="0"/>
                <a:cs typeface="Times New Roman" pitchFamily="18" charset="0"/>
              </a:rPr>
              <a:t>the last Thursday in November, family </a:t>
            </a:r>
            <a:r>
              <a:rPr lang="en-US" sz="1800" b="1" dirty="0">
                <a:solidFill>
                  <a:schemeClr val="tx1"/>
                </a:solidFill>
                <a:latin typeface="Bookman Old Style" pitchFamily="18" charset="0"/>
                <a:cs typeface="Times New Roman" pitchFamily="18" charset="0"/>
              </a:rPr>
              <a:t>members gather at the house of an older relative, even if they far away. All give thanks for everything good they have. Charitable organizations offer traditional meal to homeless.</a:t>
            </a:r>
            <a:endParaRPr lang="ru-RU" sz="1800" b="1" dirty="0">
              <a:solidFill>
                <a:schemeClr val="tx1"/>
              </a:solidFill>
              <a:latin typeface="Bookman Old Style" pitchFamily="18" charset="0"/>
              <a:cs typeface="Times New Roman" pitchFamily="18" charset="0"/>
            </a:endParaRPr>
          </a:p>
          <a:p>
            <a:pPr marL="0" indent="0" algn="just">
              <a:buNone/>
            </a:pPr>
            <a:r>
              <a:rPr lang="en-US" sz="1800" b="1" dirty="0">
                <a:solidFill>
                  <a:schemeClr val="tx1"/>
                </a:solidFill>
                <a:latin typeface="Bookman Old Style" pitchFamily="18" charset="0"/>
                <a:cs typeface="Times New Roman" pitchFamily="18" charset="0"/>
              </a:rPr>
              <a:t>Foods, eaten at the first thanksgiving, have become traditional. The traditional thanksgiving meal consists of roast turkey stuffed with </a:t>
            </a:r>
            <a:r>
              <a:rPr lang="en-US" sz="1800" b="1" dirty="0" smtClean="0">
                <a:solidFill>
                  <a:schemeClr val="tx1"/>
                </a:solidFill>
                <a:latin typeface="Bookman Old Style" pitchFamily="18" charset="0"/>
                <a:cs typeface="Times New Roman" pitchFamily="18" charset="0"/>
              </a:rPr>
              <a:t>bread</a:t>
            </a:r>
            <a:r>
              <a:rPr lang="en-US" sz="1800" b="1" dirty="0">
                <a:solidFill>
                  <a:schemeClr val="tx1"/>
                </a:solidFill>
                <a:latin typeface="Bookman Old Style" pitchFamily="18" charset="0"/>
                <a:cs typeface="Times New Roman" pitchFamily="18" charset="0"/>
              </a:rPr>
              <a:t>, cranberry jelly, mashed potatoes, pumpkin pie. </a:t>
            </a:r>
            <a:endParaRPr lang="ru-RU" sz="1800" b="1" dirty="0">
              <a:solidFill>
                <a:schemeClr val="tx1"/>
              </a:solidFill>
              <a:latin typeface="Bookman Old Style" pitchFamily="18" charset="0"/>
              <a:cs typeface="Times New Roman"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71802" y="4929198"/>
            <a:ext cx="2376264" cy="1831551"/>
          </a:xfrm>
          <a:prstGeom prst="rect">
            <a:avLst/>
          </a:prstGeom>
        </p:spPr>
      </p:pic>
    </p:spTree>
    <p:extLst>
      <p:ext uri="{BB962C8B-B14F-4D97-AF65-F5344CB8AC3E}">
        <p14:creationId xmlns:p14="http://schemas.microsoft.com/office/powerpoint/2010/main" val="823756414"/>
      </p:ext>
    </p:extLst>
  </p:cSld>
  <p:clrMapOvr>
    <a:masterClrMapping/>
  </p:clrMapOvr>
  <p:transition>
    <p:pull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696" y="341168"/>
            <a:ext cx="6781800" cy="1600200"/>
          </a:xfrm>
        </p:spPr>
        <p:txBody>
          <a:bodyPr>
            <a:normAutofit fontScale="90000"/>
          </a:bodyPr>
          <a:lstStyle/>
          <a:p>
            <a:pPr algn="ctr"/>
            <a:r>
              <a:rPr lang="en-US" b="1" dirty="0">
                <a:solidFill>
                  <a:srgbClr val="FF0000"/>
                </a:solidFill>
                <a:effectLst>
                  <a:outerShdw blurRad="38100" dist="38100" dir="2700000" algn="tl">
                    <a:srgbClr val="000000">
                      <a:alpha val="43137"/>
                    </a:srgbClr>
                  </a:outerShdw>
                </a:effectLst>
                <a:latin typeface="Bookman Old Style" pitchFamily="18" charset="0"/>
              </a:rPr>
              <a:t>Valentine’s Day</a:t>
            </a:r>
            <a:r>
              <a:rPr lang="ru-RU" b="1" dirty="0">
                <a:solidFill>
                  <a:srgbClr val="FF0000"/>
                </a:solidFill>
                <a:effectLst>
                  <a:outerShdw blurRad="38100" dist="38100" dir="2700000" algn="tl">
                    <a:srgbClr val="000000">
                      <a:alpha val="43137"/>
                    </a:srgbClr>
                  </a:outerShdw>
                </a:effectLst>
                <a:latin typeface="Bookman Old Style" pitchFamily="18" charset="0"/>
              </a:rPr>
              <a:t/>
            </a:r>
            <a:br>
              <a:rPr lang="ru-RU" b="1" dirty="0">
                <a:solidFill>
                  <a:srgbClr val="FF0000"/>
                </a:solidFill>
                <a:effectLst>
                  <a:outerShdw blurRad="38100" dist="38100" dir="2700000" algn="tl">
                    <a:srgbClr val="000000">
                      <a:alpha val="43137"/>
                    </a:srgbClr>
                  </a:outerShdw>
                </a:effectLst>
                <a:latin typeface="Bookman Old Style" pitchFamily="18" charset="0"/>
              </a:rPr>
            </a:br>
            <a:endParaRPr lang="ru-RU"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3" name="Объект 2"/>
          <p:cNvSpPr>
            <a:spLocks noGrp="1"/>
          </p:cNvSpPr>
          <p:nvPr>
            <p:ph idx="1"/>
          </p:nvPr>
        </p:nvSpPr>
        <p:spPr>
          <a:xfrm>
            <a:off x="214282" y="928670"/>
            <a:ext cx="8786874" cy="4525963"/>
          </a:xfrm>
        </p:spPr>
        <p:txBody>
          <a:bodyPr>
            <a:normAutofit/>
          </a:bodyPr>
          <a:lstStyle/>
          <a:p>
            <a:pPr marL="0" indent="0" algn="just">
              <a:buNone/>
            </a:pPr>
            <a:r>
              <a:rPr lang="en-US" sz="2000" b="1" dirty="0">
                <a:latin typeface="Bookman Old Style" pitchFamily="18" charset="0"/>
                <a:cs typeface="Times New Roman" pitchFamily="18" charset="0"/>
              </a:rPr>
              <a:t>There are several legends about St. Valentine’s Day. </a:t>
            </a:r>
            <a:endParaRPr lang="ru-RU" sz="2000" b="1" dirty="0">
              <a:latin typeface="Bookman Old Style" pitchFamily="18" charset="0"/>
              <a:cs typeface="Times New Roman" pitchFamily="18" charset="0"/>
            </a:endParaRPr>
          </a:p>
          <a:p>
            <a:pPr marL="0" indent="0" algn="just">
              <a:buNone/>
            </a:pPr>
            <a:r>
              <a:rPr lang="en-US" sz="2000" b="1" dirty="0">
                <a:latin typeface="Bookman Old Style" pitchFamily="18" charset="0"/>
                <a:cs typeface="Times New Roman" pitchFamily="18" charset="0"/>
              </a:rPr>
              <a:t>According to </a:t>
            </a:r>
            <a:r>
              <a:rPr lang="en-US" sz="2000" b="1" dirty="0" smtClean="0">
                <a:latin typeface="Bookman Old Style" pitchFamily="18" charset="0"/>
                <a:cs typeface="Times New Roman" pitchFamily="18" charset="0"/>
              </a:rPr>
              <a:t>a </a:t>
            </a:r>
            <a:r>
              <a:rPr lang="en-US" sz="2000" b="1" dirty="0">
                <a:latin typeface="Bookman Old Style" pitchFamily="18" charset="0"/>
                <a:cs typeface="Times New Roman" pitchFamily="18" charset="0"/>
              </a:rPr>
              <a:t>legend, Valentine was an Italian bishop who lived at about </a:t>
            </a:r>
            <a:r>
              <a:rPr lang="en-US" sz="2000" b="1" dirty="0" smtClean="0">
                <a:latin typeface="Bookman Old Style" pitchFamily="18" charset="0"/>
                <a:cs typeface="Times New Roman" pitchFamily="18" charset="0"/>
              </a:rPr>
              <a:t>3 century A.D. </a:t>
            </a:r>
            <a:r>
              <a:rPr lang="en-US" sz="2000" b="1" dirty="0">
                <a:latin typeface="Bookman Old Style" pitchFamily="18" charset="0"/>
                <a:cs typeface="Times New Roman" pitchFamily="18" charset="0"/>
              </a:rPr>
              <a:t>He was thrown into prison because he secretly married couples, contrary to the laws of the Roman Empire. </a:t>
            </a:r>
            <a:endParaRPr lang="ru-RU" sz="2000" b="1" dirty="0">
              <a:latin typeface="Bookman Old Style" pitchFamily="18" charset="0"/>
              <a:cs typeface="Times New Roman" pitchFamily="18" charset="0"/>
            </a:endParaRPr>
          </a:p>
          <a:p>
            <a:pPr marL="0" indent="0" algn="just">
              <a:buNone/>
            </a:pPr>
            <a:r>
              <a:rPr lang="en-US" sz="2000" b="1" dirty="0" smtClean="0">
                <a:latin typeface="Bookman Old Style" pitchFamily="18" charset="0"/>
                <a:cs typeface="Times New Roman" pitchFamily="18" charset="0"/>
              </a:rPr>
              <a:t>Now</a:t>
            </a:r>
            <a:r>
              <a:rPr lang="en-US" sz="2000" b="1" dirty="0">
                <a:latin typeface="Bookman Old Style" pitchFamily="18" charset="0"/>
                <a:cs typeface="Times New Roman" pitchFamily="18" charset="0"/>
              </a:rPr>
              <a:t>, St. Valentine’s Day </a:t>
            </a:r>
            <a:r>
              <a:rPr lang="en-US" sz="2000" b="1" dirty="0" smtClean="0">
                <a:latin typeface="Bookman Old Style" pitchFamily="18" charset="0"/>
                <a:cs typeface="Times New Roman" pitchFamily="18" charset="0"/>
              </a:rPr>
              <a:t>celebrated on 14 November is </a:t>
            </a:r>
            <a:r>
              <a:rPr lang="en-US" sz="2000" b="1" dirty="0">
                <a:latin typeface="Bookman Old Style" pitchFamily="18" charset="0"/>
                <a:cs typeface="Times New Roman" pitchFamily="18" charset="0"/>
              </a:rPr>
              <a:t>the day of sweethearts. On this day, people show their </a:t>
            </a:r>
            <a:r>
              <a:rPr lang="en-US" sz="2000" b="1" dirty="0" smtClean="0">
                <a:latin typeface="Bookman Old Style" pitchFamily="18" charset="0"/>
                <a:cs typeface="Times New Roman" pitchFamily="18" charset="0"/>
              </a:rPr>
              <a:t>friends, </a:t>
            </a:r>
            <a:r>
              <a:rPr lang="en-US" sz="2000" b="1" dirty="0">
                <a:latin typeface="Bookman Old Style" pitchFamily="18" charset="0"/>
                <a:cs typeface="Times New Roman" pitchFamily="18" charset="0"/>
              </a:rPr>
              <a:t>relatives and loved ones that they care. </a:t>
            </a:r>
            <a:r>
              <a:rPr lang="en-US" sz="2000" b="1" dirty="0" smtClean="0">
                <a:latin typeface="Bookman Old Style" pitchFamily="18" charset="0"/>
                <a:cs typeface="Times New Roman" pitchFamily="18" charset="0"/>
              </a:rPr>
              <a:t>Most </a:t>
            </a:r>
            <a:r>
              <a:rPr lang="en-US" sz="2000" b="1" dirty="0">
                <a:latin typeface="Bookman Old Style" pitchFamily="18" charset="0"/>
                <a:cs typeface="Times New Roman" pitchFamily="18" charset="0"/>
              </a:rPr>
              <a:t>people send </a:t>
            </a:r>
            <a:r>
              <a:rPr lang="en-US" sz="2000" b="1" dirty="0" smtClean="0">
                <a:latin typeface="Bookman Old Style" pitchFamily="18" charset="0"/>
                <a:cs typeface="Times New Roman" pitchFamily="18" charset="0"/>
              </a:rPr>
              <a:t>greeting cards, “valentines”. Valentines </a:t>
            </a:r>
            <a:r>
              <a:rPr lang="en-US" sz="2000" b="1" dirty="0">
                <a:latin typeface="Bookman Old Style" pitchFamily="18" charset="0"/>
                <a:cs typeface="Times New Roman" pitchFamily="18" charset="0"/>
              </a:rPr>
              <a:t>can be sentimental and romantic, or funny and friendly. Valentines can be anonymous. Valentines can be </a:t>
            </a:r>
            <a:r>
              <a:rPr lang="en-US" sz="2000" b="1" dirty="0" smtClean="0">
                <a:latin typeface="Bookman Old Style" pitchFamily="18" charset="0"/>
                <a:cs typeface="Times New Roman" pitchFamily="18" charset="0"/>
              </a:rPr>
              <a:t>heart-shaped </a:t>
            </a:r>
            <a:r>
              <a:rPr lang="en-US" sz="2000" b="1" dirty="0">
                <a:latin typeface="Bookman Old Style" pitchFamily="18" charset="0"/>
                <a:cs typeface="Times New Roman" pitchFamily="18" charset="0"/>
              </a:rPr>
              <a:t>or can carry hearts on them. People buy valentines or make them themselves. </a:t>
            </a:r>
            <a:endParaRPr lang="ru-RU" sz="2000" b="1" dirty="0">
              <a:latin typeface="Bookman Old Style" pitchFamily="18" charset="0"/>
              <a:cs typeface="Times New Roman" pitchFamily="18" charset="0"/>
            </a:endParaRPr>
          </a:p>
          <a:p>
            <a:pPr marL="0" indent="0">
              <a:buNone/>
            </a:pPr>
            <a:endParaRPr lang="ru-RU" sz="1400" dirty="0">
              <a:latin typeface="Times New Roman" pitchFamily="18" charset="0"/>
              <a:cs typeface="Times New Roman"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43306" y="5000636"/>
            <a:ext cx="2285984" cy="1714488"/>
          </a:xfrm>
          <a:prstGeom prst="rect">
            <a:avLst/>
          </a:prstGeom>
        </p:spPr>
      </p:pic>
    </p:spTree>
    <p:extLst>
      <p:ext uri="{BB962C8B-B14F-4D97-AF65-F5344CB8AC3E}">
        <p14:creationId xmlns:p14="http://schemas.microsoft.com/office/powerpoint/2010/main" val="3605846439"/>
      </p:ext>
    </p:extLst>
  </p:cSld>
  <p:clrMapOvr>
    <a:masterClrMapping/>
  </p:clrMapOvr>
  <p:transition>
    <p:pull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 name="Объект 5"/>
          <p:cNvPicPr>
            <a:picLocks noGrp="1" noChangeAspect="1"/>
          </p:cNvPicPr>
          <p:nvPr>
            <p:ph idx="1"/>
          </p:nvPr>
        </p:nvPicPr>
        <p:blipFill>
          <a:blip r:embed="rId2"/>
          <a:stretch>
            <a:fillRect/>
          </a:stretch>
        </p:blipFill>
        <p:spPr>
          <a:xfrm>
            <a:off x="107504" y="476672"/>
            <a:ext cx="8856984" cy="6244132"/>
          </a:xfrm>
          <a:prstGeom prst="rect">
            <a:avLst/>
          </a:prstGeom>
        </p:spPr>
      </p:pic>
    </p:spTree>
    <p:extLst>
      <p:ext uri="{BB962C8B-B14F-4D97-AF65-F5344CB8AC3E}">
        <p14:creationId xmlns:p14="http://schemas.microsoft.com/office/powerpoint/2010/main" val="678533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idx="1"/>
          </p:nvPr>
        </p:nvSpPr>
        <p:spPr>
          <a:xfrm>
            <a:off x="623449" y="2276872"/>
            <a:ext cx="7543800" cy="3886200"/>
          </a:xfrm>
        </p:spPr>
        <p:txBody>
          <a:bodyPr>
            <a:normAutofit/>
          </a:bodyPr>
          <a:lstStyle/>
          <a:p>
            <a:pPr marL="0" indent="0">
              <a:buNone/>
            </a:pPr>
            <a:endParaRPr lang="ru-RU" dirty="0" smtClean="0">
              <a:solidFill>
                <a:schemeClr val="tx1"/>
              </a:solidFill>
              <a:latin typeface="Times New Roman" pitchFamily="18" charset="0"/>
              <a:cs typeface="Times New Roman" pitchFamily="18" charset="0"/>
            </a:endParaRPr>
          </a:p>
          <a:p>
            <a:pPr marL="0" indent="0">
              <a:buNone/>
            </a:pPr>
            <a:endParaRPr lang="ru-RU" dirty="0">
              <a:solidFill>
                <a:schemeClr val="tx1"/>
              </a:solidFill>
              <a:latin typeface="Times New Roman" pitchFamily="18" charset="0"/>
              <a:cs typeface="Times New Roman" pitchFamily="18" charset="0"/>
            </a:endParaRPr>
          </a:p>
        </p:txBody>
      </p:sp>
      <p:sp>
        <p:nvSpPr>
          <p:cNvPr id="4" name="AutoShape 2" descr="About Us Cotton Tree Toys For Kids In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About Us Cotton Tree Toys For Kids In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Прямоугольник 5"/>
          <p:cNvSpPr/>
          <p:nvPr/>
        </p:nvSpPr>
        <p:spPr>
          <a:xfrm>
            <a:off x="2577228" y="310536"/>
            <a:ext cx="477246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solidFill>
                  <a:srgbClr val="FF0000"/>
                </a:solidFill>
                <a:effectLst>
                  <a:outerShdw blurRad="50800" dist="39000" dir="5460000" algn="tl">
                    <a:srgbClr val="000000">
                      <a:alpha val="38000"/>
                    </a:srgbClr>
                  </a:outerShdw>
                </a:effectLst>
                <a:latin typeface="Bookman Old Style" pitchFamily="18" charset="0"/>
              </a:rPr>
              <a:t>Introduction</a:t>
            </a:r>
            <a:endParaRPr lang="ru-RU" sz="5400" b="1" cap="none" spc="0" dirty="0">
              <a:ln w="11430"/>
              <a:solidFill>
                <a:srgbClr val="FF0000"/>
              </a:solidFill>
              <a:effectLst>
                <a:outerShdw blurRad="50800" dist="39000" dir="5460000" algn="tl">
                  <a:srgbClr val="000000">
                    <a:alpha val="38000"/>
                  </a:srgbClr>
                </a:outerShdw>
              </a:effectLst>
              <a:latin typeface="Bookman Old Style" pitchFamily="18" charset="0"/>
            </a:endParaRPr>
          </a:p>
        </p:txBody>
      </p:sp>
      <p:sp>
        <p:nvSpPr>
          <p:cNvPr id="11" name="TextBox 10"/>
          <p:cNvSpPr txBox="1"/>
          <p:nvPr/>
        </p:nvSpPr>
        <p:spPr>
          <a:xfrm>
            <a:off x="142844" y="1142984"/>
            <a:ext cx="9001156" cy="5139869"/>
          </a:xfrm>
          <a:prstGeom prst="rect">
            <a:avLst/>
          </a:prstGeom>
          <a:noFill/>
        </p:spPr>
        <p:txBody>
          <a:bodyPr wrap="square" rtlCol="0">
            <a:spAutoFit/>
          </a:bodyPr>
          <a:lstStyle/>
          <a:p>
            <a:pPr lvl="0" algn="ctr" fontAlgn="base">
              <a:spcBef>
                <a:spcPct val="0"/>
              </a:spcBef>
              <a:spcAft>
                <a:spcPct val="0"/>
              </a:spcAft>
            </a:pPr>
            <a:r>
              <a:rPr lang="en-US" sz="3200" b="1" dirty="0" smtClean="0">
                <a:solidFill>
                  <a:srgbClr val="C00000"/>
                </a:solidFill>
                <a:latin typeface="Bookman Old Style" pitchFamily="18" charset="0"/>
                <a:ea typeface="Times New Roman" pitchFamily="18" charset="0"/>
                <a:cs typeface="Arial" pitchFamily="34" charset="0"/>
              </a:rPr>
              <a:t>PUBLIC HOLIDAYS AND CELEBRATIONS </a:t>
            </a:r>
          </a:p>
          <a:p>
            <a:pPr algn="just" eaLnBrk="0" fontAlgn="base" hangingPunct="0">
              <a:spcBef>
                <a:spcPct val="0"/>
              </a:spcBef>
              <a:spcAft>
                <a:spcPct val="0"/>
              </a:spcAft>
            </a:pPr>
            <a:r>
              <a:rPr lang="en-US" sz="3200" b="1" dirty="0" smtClean="0">
                <a:solidFill>
                  <a:srgbClr val="000000"/>
                </a:solidFill>
                <a:latin typeface="Bookman Old Style" pitchFamily="18" charset="0"/>
                <a:ea typeface="Times New Roman" pitchFamily="18" charset="0"/>
                <a:cs typeface="Arial" pitchFamily="34" charset="0"/>
              </a:rPr>
              <a:t>There are some public holidays. They are: Christmas Day, Boxing Day, Good Friday, Easter Monday, Spring Bank Holiday and Late Summer Bank Holiday. </a:t>
            </a:r>
            <a:r>
              <a:rPr lang="en-US" sz="3200" b="1" dirty="0" smtClean="0">
                <a:latin typeface="Bookman Old Style" pitchFamily="18" charset="0"/>
              </a:rPr>
              <a:t>Most of these holidays are of religious origin. There are other festivals, for example Pancake Day and Bonfire Night, but they are ordinary working days.</a:t>
            </a:r>
            <a:endParaRPr lang="ru-RU" sz="3200" b="1" dirty="0" smtClean="0">
              <a:latin typeface="Bookman Old Style" pitchFamily="18" charset="0"/>
            </a:endParaRPr>
          </a:p>
          <a:p>
            <a:pPr lvl="0" eaLnBrk="0" fontAlgn="base" hangingPunct="0">
              <a:spcBef>
                <a:spcPct val="0"/>
              </a:spcBef>
              <a:spcAft>
                <a:spcPct val="0"/>
              </a:spcAft>
            </a:pPr>
            <a:endParaRPr lang="en-US" sz="4000" dirty="0" smtClean="0">
              <a:latin typeface="Arial" pitchFamily="34" charset="0"/>
              <a:cs typeface="Arial" pitchFamily="34" charset="0"/>
            </a:endParaRPr>
          </a:p>
        </p:txBody>
      </p:sp>
    </p:spTree>
    <p:extLst>
      <p:ext uri="{BB962C8B-B14F-4D97-AF65-F5344CB8AC3E}">
        <p14:creationId xmlns:p14="http://schemas.microsoft.com/office/powerpoint/2010/main" val="3678794892"/>
      </p:ext>
    </p:extLst>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902"/>
            <a:ext cx="8229600" cy="1143000"/>
          </a:xfrm>
        </p:spPr>
        <p:txBody>
          <a:bodyPr/>
          <a:lstStyle/>
          <a:p>
            <a:pPr algn="ctr"/>
            <a:r>
              <a:rPr lang="en-US" b="1" dirty="0" smtClean="0">
                <a:solidFill>
                  <a:srgbClr val="FF0000"/>
                </a:solidFill>
                <a:effectLst>
                  <a:outerShdw blurRad="38100" dist="38100" dir="2700000" algn="tl">
                    <a:srgbClr val="000000">
                      <a:alpha val="43137"/>
                    </a:srgbClr>
                  </a:outerShdw>
                </a:effectLst>
                <a:latin typeface="Bookman Old Style" pitchFamily="18" charset="0"/>
              </a:rPr>
              <a:t>Christmas</a:t>
            </a:r>
            <a:endParaRPr lang="ru-RU" b="1"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3" name="Объект 2"/>
          <p:cNvSpPr>
            <a:spLocks noGrp="1"/>
          </p:cNvSpPr>
          <p:nvPr>
            <p:ph idx="1"/>
          </p:nvPr>
        </p:nvSpPr>
        <p:spPr>
          <a:xfrm>
            <a:off x="142844" y="357166"/>
            <a:ext cx="8858312" cy="5293541"/>
          </a:xfrm>
        </p:spPr>
        <p:txBody>
          <a:bodyPr>
            <a:normAutofit/>
          </a:bodyPr>
          <a:lstStyle/>
          <a:p>
            <a:pPr marL="0" indent="0">
              <a:buNone/>
            </a:pPr>
            <a:r>
              <a:rPr lang="en-US" sz="1800" b="1" dirty="0">
                <a:latin typeface="Bookman Old Style" pitchFamily="18" charset="0"/>
                <a:cs typeface="Times New Roman" pitchFamily="18" charset="0"/>
              </a:rPr>
              <a:t>Christmas is </a:t>
            </a:r>
            <a:r>
              <a:rPr lang="en-US" sz="1800" b="1" dirty="0" smtClean="0">
                <a:latin typeface="Bookman Old Style" pitchFamily="18" charset="0"/>
                <a:cs typeface="Times New Roman" pitchFamily="18" charset="0"/>
              </a:rPr>
              <a:t>a Christian </a:t>
            </a:r>
            <a:r>
              <a:rPr lang="en-US" sz="1800" b="1" dirty="0">
                <a:latin typeface="Bookman Old Style" pitchFamily="18" charset="0"/>
                <a:cs typeface="Times New Roman" pitchFamily="18" charset="0"/>
              </a:rPr>
              <a:t>holiday that celebrates the birth of Jesus Christ. </a:t>
            </a:r>
            <a:r>
              <a:rPr lang="en-US" sz="1800" b="1" dirty="0" smtClean="0">
                <a:latin typeface="Bookman Old Style" pitchFamily="18" charset="0"/>
                <a:cs typeface="Times New Roman" pitchFamily="18" charset="0"/>
              </a:rPr>
              <a:t>Most </a:t>
            </a:r>
            <a:r>
              <a:rPr lang="en-US" sz="1800" b="1" dirty="0">
                <a:latin typeface="Bookman Old Style" pitchFamily="18" charset="0"/>
                <a:cs typeface="Times New Roman" pitchFamily="18" charset="0"/>
              </a:rPr>
              <a:t>Christians celebrate Christmas on December </a:t>
            </a:r>
            <a:r>
              <a:rPr lang="en-US" sz="1800" b="1" dirty="0" smtClean="0">
                <a:latin typeface="Bookman Old Style" pitchFamily="18" charset="0"/>
                <a:cs typeface="Times New Roman" pitchFamily="18" charset="0"/>
              </a:rPr>
              <a:t>25. People </a:t>
            </a:r>
            <a:r>
              <a:rPr lang="en-US" sz="1800" b="1" dirty="0">
                <a:latin typeface="Bookman Old Style" pitchFamily="18" charset="0"/>
                <a:cs typeface="Times New Roman" pitchFamily="18" charset="0"/>
              </a:rPr>
              <a:t>in the United States and Canada decorate their homes with Christmas trees, wreaths and ornaments. City streets are filled with colored lights; the sound of bells and Christmas carols can be heard everywhere.</a:t>
            </a:r>
            <a:endParaRPr lang="ru-RU" sz="1800" b="1" dirty="0">
              <a:latin typeface="Bookman Old Style" pitchFamily="18" charset="0"/>
              <a:cs typeface="Times New Roman" pitchFamily="18" charset="0"/>
            </a:endParaRPr>
          </a:p>
          <a:p>
            <a:pPr marL="0" indent="0">
              <a:buNone/>
            </a:pPr>
            <a:r>
              <a:rPr lang="en-US" sz="1800" b="1" dirty="0">
                <a:latin typeface="Bookman Old Style" pitchFamily="18" charset="0"/>
                <a:cs typeface="Times New Roman" pitchFamily="18" charset="0"/>
              </a:rPr>
              <a:t>Children write letters to Santa Claus and tell him what presents they would like to get. </a:t>
            </a:r>
            <a:r>
              <a:rPr lang="en-US" sz="1800" b="1" dirty="0" smtClean="0">
                <a:latin typeface="Bookman Old Style" pitchFamily="18" charset="0"/>
                <a:cs typeface="Times New Roman" pitchFamily="18" charset="0"/>
              </a:rPr>
              <a:t>People </a:t>
            </a:r>
            <a:r>
              <a:rPr lang="en-US" sz="1800" b="1" dirty="0">
                <a:latin typeface="Bookman Old Style" pitchFamily="18" charset="0"/>
                <a:cs typeface="Times New Roman" pitchFamily="18" charset="0"/>
              </a:rPr>
              <a:t>send Christmas cards to relatives and friends. Many companies give presents to their employees.</a:t>
            </a:r>
            <a:endParaRPr lang="ru-RU" sz="1800" b="1" dirty="0">
              <a:latin typeface="Bookman Old Style" pitchFamily="18" charset="0"/>
              <a:cs typeface="Times New Roman" pitchFamily="18" charset="0"/>
            </a:endParaRPr>
          </a:p>
          <a:p>
            <a:pPr marL="0" indent="0">
              <a:buNone/>
            </a:pPr>
            <a:r>
              <a:rPr lang="en-US" sz="1800" b="1" dirty="0">
                <a:latin typeface="Bookman Old Style" pitchFamily="18" charset="0"/>
                <a:cs typeface="Times New Roman" pitchFamily="18" charset="0"/>
              </a:rPr>
              <a:t>A Christmas tree is one of the main symbols of Christmas in most homes. </a:t>
            </a:r>
            <a:r>
              <a:rPr lang="en-US" sz="1800" b="1" dirty="0" smtClean="0">
                <a:latin typeface="Bookman Old Style" pitchFamily="18" charset="0"/>
                <a:cs typeface="Times New Roman" pitchFamily="18" charset="0"/>
              </a:rPr>
              <a:t>Presents </a:t>
            </a:r>
            <a:r>
              <a:rPr lang="en-US" sz="1800" b="1" dirty="0">
                <a:latin typeface="Bookman Old Style" pitchFamily="18" charset="0"/>
                <a:cs typeface="Times New Roman" pitchFamily="18" charset="0"/>
              </a:rPr>
              <a:t>are placed under the </a:t>
            </a:r>
            <a:r>
              <a:rPr lang="en-US" sz="1800" b="1" dirty="0" smtClean="0">
                <a:latin typeface="Bookman Old Style" pitchFamily="18" charset="0"/>
                <a:cs typeface="Times New Roman" pitchFamily="18" charset="0"/>
              </a:rPr>
              <a:t>Christmas tree</a:t>
            </a:r>
            <a:r>
              <a:rPr lang="en-US" sz="1800" b="1" dirty="0">
                <a:latin typeface="Bookman Old Style" pitchFamily="18" charset="0"/>
                <a:cs typeface="Times New Roman" pitchFamily="18" charset="0"/>
              </a:rPr>
              <a:t>. On Christmas Eve or Christmas morning, families open their presents. </a:t>
            </a:r>
            <a:r>
              <a:rPr lang="en-US" sz="1800" b="1" dirty="0" smtClean="0">
                <a:latin typeface="Bookman Old Style" pitchFamily="18" charset="0"/>
                <a:cs typeface="Times New Roman" pitchFamily="18" charset="0"/>
              </a:rPr>
              <a:t>Some </a:t>
            </a:r>
            <a:r>
              <a:rPr lang="en-US" sz="1800" b="1" dirty="0">
                <a:latin typeface="Bookman Old Style" pitchFamily="18" charset="0"/>
                <a:cs typeface="Times New Roman" pitchFamily="18" charset="0"/>
              </a:rPr>
              <a:t>children hang up stockings so Santa Claus can fill them with candy, fruits and other small gifts.</a:t>
            </a:r>
            <a:endParaRPr lang="ru-RU" sz="1800" b="1" dirty="0">
              <a:latin typeface="Bookman Old Style" pitchFamily="18" charset="0"/>
              <a:cs typeface="Times New Roman" pitchFamily="18" charset="0"/>
            </a:endParaRPr>
          </a:p>
          <a:p>
            <a:pPr marL="0" indent="0">
              <a:buNone/>
            </a:pPr>
            <a:endParaRPr lang="ru-RU" sz="1200" dirty="0">
              <a:latin typeface="Times New Roman" pitchFamily="18" charset="0"/>
              <a:cs typeface="Times New Roman"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7356" y="4572008"/>
            <a:ext cx="2858948" cy="214314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3504" y="4572008"/>
            <a:ext cx="2890980" cy="2143140"/>
          </a:xfrm>
          <a:prstGeom prst="rect">
            <a:avLst/>
          </a:prstGeom>
        </p:spPr>
      </p:pic>
    </p:spTree>
    <p:extLst>
      <p:ext uri="{BB962C8B-B14F-4D97-AF65-F5344CB8AC3E}">
        <p14:creationId xmlns:p14="http://schemas.microsoft.com/office/powerpoint/2010/main" val="507935588"/>
      </p:ext>
    </p:extLst>
  </p:cSld>
  <p:clrMapOvr>
    <a:masterClrMapping/>
  </p:clrMapOvr>
  <p:transition>
    <p:cut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0" y="428604"/>
            <a:ext cx="9001156" cy="4143396"/>
          </a:xfrm>
        </p:spPr>
        <p:txBody>
          <a:bodyPr>
            <a:normAutofit fontScale="77500" lnSpcReduction="20000"/>
          </a:bodyPr>
          <a:lstStyle/>
          <a:p>
            <a:pPr algn="ctr">
              <a:buNone/>
            </a:pPr>
            <a:r>
              <a:rPr lang="en-US" sz="8600" b="1" dirty="0" smtClean="0">
                <a:solidFill>
                  <a:srgbClr val="FF0000"/>
                </a:solidFill>
                <a:effectLst>
                  <a:outerShdw blurRad="38100" dist="38100" dir="2700000" algn="tl">
                    <a:srgbClr val="000000">
                      <a:alpha val="43137"/>
                    </a:srgbClr>
                  </a:outerShdw>
                </a:effectLst>
                <a:latin typeface="Bookman Old Style" pitchFamily="18" charset="0"/>
              </a:rPr>
              <a:t>Boxing Day</a:t>
            </a:r>
            <a:endParaRPr lang="ru-RU" sz="8600" b="1" dirty="0" smtClean="0">
              <a:solidFill>
                <a:srgbClr val="FF0000"/>
              </a:solidFill>
              <a:effectLst>
                <a:outerShdw blurRad="38100" dist="38100" dir="2700000" algn="tl">
                  <a:srgbClr val="000000">
                    <a:alpha val="43137"/>
                  </a:srgbClr>
                </a:outerShdw>
              </a:effectLst>
              <a:latin typeface="Bookman Old Style" pitchFamily="18" charset="0"/>
            </a:endParaRPr>
          </a:p>
          <a:p>
            <a:pPr algn="just">
              <a:buNone/>
            </a:pPr>
            <a:r>
              <a:rPr lang="en-US" b="1" dirty="0" smtClean="0">
                <a:latin typeface="Bookman Old Style" pitchFamily="18" charset="0"/>
              </a:rPr>
              <a:t>    </a:t>
            </a:r>
            <a:r>
              <a:rPr lang="en-US" sz="2800" b="1" dirty="0" smtClean="0">
                <a:latin typeface="Bookman Old Style" pitchFamily="18" charset="0"/>
              </a:rPr>
              <a:t>Boxing Day in the United Kingdom is the day after Christmas Day and falls on December 26. Traditionally, it was a day when employers distributed money, food, cloth (material) or other valuable goods to their employees. In modern times, it is an important day for sporting events and the start of the post-Christmas sales. </a:t>
            </a:r>
          </a:p>
          <a:p>
            <a:pPr algn="just">
              <a:buNone/>
            </a:pPr>
            <a:r>
              <a:rPr lang="en-US" sz="2800" b="1" dirty="0" smtClean="0">
                <a:latin typeface="Bookman Old Style" pitchFamily="18" charset="0"/>
              </a:rPr>
              <a:t>   Traditionally, fox hunting was a popular sport in the upper class. Nowadays, fox hunting is outlawed. Horse racing and football (soccer) are now popular sports.</a:t>
            </a:r>
          </a:p>
          <a:p>
            <a:pPr algn="just">
              <a:buNone/>
            </a:pPr>
            <a:r>
              <a:rPr lang="en-US" sz="2800" b="1" dirty="0" smtClean="0">
                <a:latin typeface="Bookman Old Style" pitchFamily="18" charset="0"/>
              </a:rPr>
              <a:t>   For many people Boxing Day is an opportunity to spend time with family, friends, and </a:t>
            </a:r>
            <a:r>
              <a:rPr lang="en-US" sz="2800" b="1" dirty="0" err="1" smtClean="0">
                <a:latin typeface="Bookman Old Style" pitchFamily="18" charset="0"/>
              </a:rPr>
              <a:t>neighbours</a:t>
            </a:r>
            <a:r>
              <a:rPr lang="en-US" sz="2800" b="1" dirty="0" smtClean="0">
                <a:latin typeface="Bookman Old Style" pitchFamily="18" charset="0"/>
              </a:rPr>
              <a:t>.</a:t>
            </a:r>
          </a:p>
          <a:p>
            <a:pPr>
              <a:buNone/>
            </a:pPr>
            <a:endParaRPr lang="ru-RU" dirty="0"/>
          </a:p>
        </p:txBody>
      </p:sp>
      <p:pic>
        <p:nvPicPr>
          <p:cNvPr id="1026" name="Picture 2" descr="C:\Users\Администратор\Desktop\семья-с-по-арками-на-рож-ество-по-еревом-46446842.jpg"/>
          <p:cNvPicPr>
            <a:picLocks noChangeAspect="1" noChangeArrowheads="1"/>
          </p:cNvPicPr>
          <p:nvPr/>
        </p:nvPicPr>
        <p:blipFill>
          <a:blip r:embed="rId2" cstate="print"/>
          <a:srcRect/>
          <a:stretch>
            <a:fillRect/>
          </a:stretch>
        </p:blipFill>
        <p:spPr bwMode="auto">
          <a:xfrm>
            <a:off x="2714612" y="4429131"/>
            <a:ext cx="3390896" cy="2315023"/>
          </a:xfrm>
          <a:prstGeom prst="rect">
            <a:avLst/>
          </a:prstGeom>
          <a:noFill/>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762000" y="0"/>
            <a:ext cx="7543800" cy="4572000"/>
          </a:xfrm>
        </p:spPr>
        <p:txBody>
          <a:bodyPr/>
          <a:lstStyle/>
          <a:p>
            <a:pPr>
              <a:buNone/>
            </a:pPr>
            <a:endParaRPr lang="ru-RU" dirty="0"/>
          </a:p>
        </p:txBody>
      </p:sp>
      <p:sp>
        <p:nvSpPr>
          <p:cNvPr id="4" name="Прямоугольник 3"/>
          <p:cNvSpPr/>
          <p:nvPr/>
        </p:nvSpPr>
        <p:spPr>
          <a:xfrm>
            <a:off x="142844" y="214290"/>
            <a:ext cx="8605620" cy="3508653"/>
          </a:xfrm>
          <a:prstGeom prst="rect">
            <a:avLst/>
          </a:prstGeom>
        </p:spPr>
        <p:txBody>
          <a:bodyPr wrap="square">
            <a:spAutoFit/>
          </a:bodyPr>
          <a:lstStyle/>
          <a:p>
            <a:pPr algn="just"/>
            <a:endParaRPr lang="en-US" sz="2400" b="1" dirty="0" smtClean="0">
              <a:latin typeface="Bookman Old Style" pitchFamily="18" charset="0"/>
            </a:endParaRPr>
          </a:p>
          <a:p>
            <a:pPr algn="just"/>
            <a:endParaRPr lang="en-US" sz="2400" b="1" dirty="0" smtClean="0">
              <a:latin typeface="Bookman Old Style" pitchFamily="18" charset="0"/>
            </a:endParaRPr>
          </a:p>
          <a:p>
            <a:pPr algn="just"/>
            <a:r>
              <a:rPr lang="en-US" sz="4800" b="1" dirty="0" smtClean="0">
                <a:solidFill>
                  <a:srgbClr val="FF0000"/>
                </a:solidFill>
                <a:effectLst>
                  <a:outerShdw blurRad="38100" dist="38100" dir="2700000" algn="tl">
                    <a:srgbClr val="000000">
                      <a:alpha val="43137"/>
                    </a:srgbClr>
                  </a:outerShdw>
                </a:effectLst>
                <a:latin typeface="Bookman Old Style" pitchFamily="18" charset="0"/>
              </a:rPr>
              <a:t>New Year’s Eve</a:t>
            </a:r>
            <a:r>
              <a:rPr lang="en-US" sz="3600" b="1" dirty="0" smtClean="0">
                <a:solidFill>
                  <a:srgbClr val="FF0000"/>
                </a:solidFill>
                <a:effectLst>
                  <a:outerShdw blurRad="38100" dist="38100" dir="2700000" algn="tl">
                    <a:srgbClr val="000000">
                      <a:alpha val="43137"/>
                    </a:srgbClr>
                  </a:outerShdw>
                </a:effectLst>
                <a:latin typeface="Bookman Old Style" pitchFamily="18" charset="0"/>
              </a:rPr>
              <a:t> </a:t>
            </a:r>
            <a:r>
              <a:rPr lang="en-US" sz="2400" b="1" dirty="0" smtClean="0">
                <a:latin typeface="Bookman Old Style" pitchFamily="18" charset="0"/>
              </a:rPr>
              <a:t>(December 31st) is more special for Scottish people, who celebrate it with their families. At midnight Scottish people hold their hands in a large circle and sing the song “Auld </a:t>
            </a:r>
            <a:r>
              <a:rPr lang="en-US" sz="2400" b="1" dirty="0" err="1" smtClean="0">
                <a:latin typeface="Bookman Old Style" pitchFamily="18" charset="0"/>
              </a:rPr>
              <a:t>lang</a:t>
            </a:r>
            <a:r>
              <a:rPr lang="en-US" sz="2400" b="1" dirty="0" smtClean="0">
                <a:latin typeface="Bookman Old Style" pitchFamily="18" charset="0"/>
              </a:rPr>
              <a:t> </a:t>
            </a:r>
            <a:r>
              <a:rPr lang="en-US" sz="2400" b="1" dirty="0" err="1" smtClean="0">
                <a:latin typeface="Bookman Old Style" pitchFamily="18" charset="0"/>
              </a:rPr>
              <a:t>syne</a:t>
            </a:r>
            <a:r>
              <a:rPr lang="en-US" sz="2400" b="1" dirty="0" smtClean="0">
                <a:latin typeface="Bookman Old Style" pitchFamily="18" charset="0"/>
              </a:rPr>
              <a:t>” by Robert Burns. That is how they celebrate the coming of a new year.</a:t>
            </a:r>
          </a:p>
        </p:txBody>
      </p:sp>
      <p:pic>
        <p:nvPicPr>
          <p:cNvPr id="1026" name="Picture 2" descr="C:\Users\Администратор\Desktop\678957827.jpg"/>
          <p:cNvPicPr>
            <a:picLocks noChangeAspect="1" noChangeArrowheads="1"/>
          </p:cNvPicPr>
          <p:nvPr/>
        </p:nvPicPr>
        <p:blipFill>
          <a:blip r:embed="rId2"/>
          <a:srcRect/>
          <a:stretch>
            <a:fillRect/>
          </a:stretch>
        </p:blipFill>
        <p:spPr bwMode="auto">
          <a:xfrm>
            <a:off x="2285984" y="3643314"/>
            <a:ext cx="3929089" cy="2500064"/>
          </a:xfrm>
          <a:prstGeom prst="rect">
            <a:avLst/>
          </a:prstGeom>
          <a:noFill/>
        </p:spPr>
      </p:pic>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142844" y="1214422"/>
            <a:ext cx="8162956" cy="3357578"/>
          </a:xfrm>
        </p:spPr>
        <p:txBody>
          <a:bodyPr>
            <a:noAutofit/>
          </a:bodyPr>
          <a:lstStyle/>
          <a:p>
            <a:pPr>
              <a:buNone/>
            </a:pPr>
            <a:r>
              <a:rPr lang="en-US" sz="2000" b="1" dirty="0" smtClean="0">
                <a:latin typeface="Bookman Old Style" pitchFamily="18" charset="0"/>
              </a:rPr>
              <a:t>Friday before Easter is called </a:t>
            </a:r>
            <a:r>
              <a:rPr lang="en-US" sz="2000" b="1" dirty="0" smtClean="0">
                <a:solidFill>
                  <a:srgbClr val="FF0000"/>
                </a:solidFill>
                <a:latin typeface="Bookman Old Style" pitchFamily="18" charset="0"/>
              </a:rPr>
              <a:t>“Good Friday”. </a:t>
            </a:r>
            <a:r>
              <a:rPr lang="en-US" sz="2000" b="1" dirty="0" smtClean="0">
                <a:latin typeface="Bookman Old Style" pitchFamily="18" charset="0"/>
              </a:rPr>
              <a:t>People usually make special buns with a cross on top. On this day the Church marks Jesus Christ’s death.</a:t>
            </a:r>
          </a:p>
          <a:p>
            <a:pPr>
              <a:buNone/>
            </a:pPr>
            <a:r>
              <a:rPr lang="en-US" sz="2000" b="1" dirty="0" smtClean="0">
                <a:solidFill>
                  <a:srgbClr val="FF0000"/>
                </a:solidFill>
                <a:latin typeface="Bookman Old Style" pitchFamily="18" charset="0"/>
              </a:rPr>
              <a:t>Easter Monday </a:t>
            </a:r>
            <a:r>
              <a:rPr lang="en-US" sz="2000" b="1" dirty="0" smtClean="0">
                <a:latin typeface="Bookman Old Style" pitchFamily="18" charset="0"/>
              </a:rPr>
              <a:t>is the first Monday after Easter Day.</a:t>
            </a:r>
          </a:p>
          <a:p>
            <a:pPr>
              <a:buNone/>
            </a:pPr>
            <a:r>
              <a:rPr lang="en-US" sz="2000" b="1" dirty="0" smtClean="0">
                <a:solidFill>
                  <a:srgbClr val="FF0000"/>
                </a:solidFill>
                <a:latin typeface="Bookman Old Style" pitchFamily="18" charset="0"/>
              </a:rPr>
              <a:t>May Day Bank Holiday </a:t>
            </a:r>
            <a:r>
              <a:rPr lang="en-US" sz="2000" b="1" dirty="0" smtClean="0">
                <a:latin typeface="Bookman Old Style" pitchFamily="18" charset="0"/>
              </a:rPr>
              <a:t>is celebrated on the first Monday after May Day (May 1st). People celebrate the coming of spring. They also select the most beautiful girl on this day, who becomes May Queen. Sometimes May poles are constructed with long </a:t>
            </a:r>
            <a:r>
              <a:rPr lang="en-US" sz="2000" b="1" dirty="0" err="1" smtClean="0">
                <a:latin typeface="Bookman Old Style" pitchFamily="18" charset="0"/>
              </a:rPr>
              <a:t>coloured</a:t>
            </a:r>
            <a:r>
              <a:rPr lang="en-US" sz="2000" b="1" dirty="0" smtClean="0">
                <a:latin typeface="Bookman Old Style" pitchFamily="18" charset="0"/>
              </a:rPr>
              <a:t> ribbons and children dance around these poles holding the ends of these ribbons.</a:t>
            </a:r>
          </a:p>
          <a:p>
            <a:pPr>
              <a:buNone/>
            </a:pPr>
            <a:r>
              <a:rPr lang="en-US" sz="2000" b="1" dirty="0" smtClean="0">
                <a:solidFill>
                  <a:srgbClr val="FF0000"/>
                </a:solidFill>
                <a:latin typeface="Bookman Old Style" pitchFamily="18" charset="0"/>
              </a:rPr>
              <a:t>Spring Bank Holiday </a:t>
            </a:r>
            <a:r>
              <a:rPr lang="en-US" sz="2000" b="1" dirty="0" smtClean="0">
                <a:latin typeface="Bookman Old Style" pitchFamily="18" charset="0"/>
              </a:rPr>
              <a:t>is marked on the last Monday in May.</a:t>
            </a:r>
          </a:p>
          <a:p>
            <a:pPr>
              <a:buNone/>
            </a:pPr>
            <a:r>
              <a:rPr lang="en-US" sz="2000" b="1" dirty="0" smtClean="0">
                <a:solidFill>
                  <a:srgbClr val="FF0000"/>
                </a:solidFill>
                <a:latin typeface="Bookman Old Style" pitchFamily="18" charset="0"/>
              </a:rPr>
              <a:t>August Bank Holiday </a:t>
            </a:r>
            <a:r>
              <a:rPr lang="en-US" sz="2000" b="1" dirty="0" smtClean="0">
                <a:latin typeface="Bookman Old Style" pitchFamily="18" charset="0"/>
              </a:rPr>
              <a:t>is the last Monday in August. British people usually go on picnics on spring and summer bank holidays.</a:t>
            </a:r>
          </a:p>
          <a:p>
            <a:endParaRPr lang="ru-RU" sz="2000" b="1" dirty="0">
              <a:latin typeface="Bookman Old Style" pitchFamily="18" charset="0"/>
            </a:endParaRPr>
          </a:p>
        </p:txBody>
      </p:sp>
      <p:pic>
        <p:nvPicPr>
          <p:cNvPr id="2050" name="Picture 2" descr="C:\Users\Администратор\Desktop\Maypole_dancing_at_the_Downton_Cuckoo_Fair_-_geograph.org_.uk_-_160418.jpg"/>
          <p:cNvPicPr>
            <a:picLocks noChangeAspect="1" noChangeArrowheads="1"/>
          </p:cNvPicPr>
          <p:nvPr/>
        </p:nvPicPr>
        <p:blipFill>
          <a:blip r:embed="rId2"/>
          <a:srcRect/>
          <a:stretch>
            <a:fillRect/>
          </a:stretch>
        </p:blipFill>
        <p:spPr bwMode="auto">
          <a:xfrm>
            <a:off x="3071802" y="4786322"/>
            <a:ext cx="2849554" cy="1896734"/>
          </a:xfrm>
          <a:prstGeom prst="rect">
            <a:avLst/>
          </a:prstGeom>
          <a:noFill/>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142844" y="357166"/>
            <a:ext cx="8858312" cy="4214834"/>
          </a:xfrm>
        </p:spPr>
        <p:txBody>
          <a:bodyPr>
            <a:normAutofit/>
          </a:bodyPr>
          <a:lstStyle/>
          <a:p>
            <a:pPr algn="just">
              <a:buNone/>
            </a:pPr>
            <a:r>
              <a:rPr lang="en-US" b="1" dirty="0" smtClean="0">
                <a:solidFill>
                  <a:srgbClr val="FF0000"/>
                </a:solidFill>
                <a:latin typeface="Bookman Old Style" pitchFamily="18" charset="0"/>
              </a:rPr>
              <a:t>Mothering Sunday </a:t>
            </a:r>
            <a:r>
              <a:rPr lang="en-US" b="1" dirty="0" smtClean="0">
                <a:latin typeface="Bookman Old Style" pitchFamily="18" charset="0"/>
              </a:rPr>
              <a:t>is not a fixed day because it is always the middle Sunday in </a:t>
            </a:r>
            <a:r>
              <a:rPr lang="en-US" b="1" dirty="0" smtClean="0">
                <a:latin typeface="Bookman Old Style" pitchFamily="18" charset="0"/>
              </a:rPr>
              <a:t>Lent</a:t>
            </a:r>
            <a:r>
              <a:rPr lang="ru-RU" b="1" dirty="0" smtClean="0">
                <a:latin typeface="Bookman Old Style" pitchFamily="18" charset="0"/>
              </a:rPr>
              <a:t> </a:t>
            </a:r>
            <a:r>
              <a:rPr lang="en-US" b="1" dirty="0" smtClean="0">
                <a:latin typeface="Bookman Old Style" pitchFamily="18" charset="0"/>
              </a:rPr>
              <a:t>means </a:t>
            </a:r>
            <a:r>
              <a:rPr lang="en-US" b="1" dirty="0" smtClean="0">
                <a:latin typeface="Bookman Old Style" pitchFamily="18" charset="0"/>
              </a:rPr>
              <a:t>that Mother's Day in the UK will fall on different dates.</a:t>
            </a:r>
          </a:p>
          <a:p>
            <a:pPr algn="just">
              <a:buNone/>
            </a:pPr>
            <a:r>
              <a:rPr lang="en-US" b="1" dirty="0" smtClean="0">
                <a:latin typeface="Bookman Old Style" pitchFamily="18" charset="0"/>
              </a:rPr>
              <a:t>Mothering Sunday is also sometimes known as </a:t>
            </a:r>
            <a:r>
              <a:rPr lang="en-US" b="1" dirty="0" err="1" smtClean="0">
                <a:latin typeface="Bookman Old Style" pitchFamily="18" charset="0"/>
              </a:rPr>
              <a:t>Simnel</a:t>
            </a:r>
            <a:r>
              <a:rPr lang="en-US" b="1" dirty="0" smtClean="0">
                <a:latin typeface="Bookman Old Style" pitchFamily="18" charset="0"/>
              </a:rPr>
              <a:t> Sunday because of the tradition of baking </a:t>
            </a:r>
            <a:r>
              <a:rPr lang="en-US" b="1" dirty="0" err="1" smtClean="0">
                <a:latin typeface="Bookman Old Style" pitchFamily="18" charset="0"/>
              </a:rPr>
              <a:t>Simnel</a:t>
            </a:r>
            <a:r>
              <a:rPr lang="en-US" b="1" dirty="0" smtClean="0">
                <a:latin typeface="Bookman Old Style" pitchFamily="18" charset="0"/>
              </a:rPr>
              <a:t> cakes. The </a:t>
            </a:r>
            <a:r>
              <a:rPr lang="en-US" b="1" dirty="0" err="1" smtClean="0">
                <a:latin typeface="Bookman Old Style" pitchFamily="18" charset="0"/>
              </a:rPr>
              <a:t>Simnel</a:t>
            </a:r>
            <a:r>
              <a:rPr lang="en-US" b="1" dirty="0" smtClean="0">
                <a:latin typeface="Bookman Old Style" pitchFamily="18" charset="0"/>
              </a:rPr>
              <a:t> cake is a fruit cake. 11 marzipan balls representing the 12 apostles minus Judas, who betrayed Christ.</a:t>
            </a:r>
            <a:endParaRPr lang="en-US" b="1" dirty="0">
              <a:latin typeface="Bookman Old Style" pitchFamily="18" charset="0"/>
            </a:endParaRPr>
          </a:p>
        </p:txBody>
      </p:sp>
      <p:pic>
        <p:nvPicPr>
          <p:cNvPr id="3074" name="Picture 2" descr="C:\Users\Администратор\Desktop\presentation-mothers-day-in-gb-2012-6-638.jpg"/>
          <p:cNvPicPr>
            <a:picLocks noChangeAspect="1" noChangeArrowheads="1"/>
          </p:cNvPicPr>
          <p:nvPr/>
        </p:nvPicPr>
        <p:blipFill>
          <a:blip r:embed="rId2"/>
          <a:srcRect/>
          <a:stretch>
            <a:fillRect/>
          </a:stretch>
        </p:blipFill>
        <p:spPr bwMode="auto">
          <a:xfrm>
            <a:off x="4643438" y="3929066"/>
            <a:ext cx="4219562" cy="2577999"/>
          </a:xfrm>
          <a:prstGeom prst="rect">
            <a:avLst/>
          </a:prstGeom>
          <a:noFill/>
        </p:spPr>
      </p:pic>
      <p:pic>
        <p:nvPicPr>
          <p:cNvPr id="1026" name="Picture 2" descr="C:\Users\Администратор\Desktop\eastr 063.jpg"/>
          <p:cNvPicPr>
            <a:picLocks noChangeAspect="1" noChangeArrowheads="1"/>
          </p:cNvPicPr>
          <p:nvPr/>
        </p:nvPicPr>
        <p:blipFill>
          <a:blip r:embed="rId3"/>
          <a:srcRect/>
          <a:stretch>
            <a:fillRect/>
          </a:stretch>
        </p:blipFill>
        <p:spPr bwMode="auto">
          <a:xfrm>
            <a:off x="428596" y="3996247"/>
            <a:ext cx="3500462" cy="2504587"/>
          </a:xfrm>
          <a:prstGeom prst="rect">
            <a:avLst/>
          </a:prstGeom>
          <a:noFill/>
        </p:spPr>
      </p:pic>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37084" y="260648"/>
            <a:ext cx="6781800" cy="1600200"/>
          </a:xfrm>
        </p:spPr>
        <p:txBody>
          <a:bodyPr>
            <a:noAutofit/>
          </a:bodyPr>
          <a:lstStyle/>
          <a:p>
            <a:pPr algn="ctr"/>
            <a:r>
              <a:rPr lang="en-US" b="1" dirty="0">
                <a:solidFill>
                  <a:srgbClr val="FF0000"/>
                </a:solidFill>
                <a:effectLst>
                  <a:outerShdw blurRad="38100" dist="38100" dir="2700000" algn="tl">
                    <a:srgbClr val="000000">
                      <a:alpha val="43137"/>
                    </a:srgbClr>
                  </a:outerShdw>
                </a:effectLst>
                <a:latin typeface="Bookman Old Style" pitchFamily="18" charset="0"/>
              </a:rPr>
              <a:t>Independence Day</a:t>
            </a:r>
            <a:r>
              <a:rPr lang="ru-RU" b="1" dirty="0">
                <a:solidFill>
                  <a:srgbClr val="FF0000"/>
                </a:solidFill>
                <a:effectLst>
                  <a:outerShdw blurRad="38100" dist="38100" dir="2700000" algn="tl">
                    <a:srgbClr val="000000">
                      <a:alpha val="43137"/>
                    </a:srgbClr>
                  </a:outerShdw>
                </a:effectLst>
                <a:latin typeface="Bookman Old Style" pitchFamily="18" charset="0"/>
              </a:rPr>
              <a:t/>
            </a:r>
            <a:br>
              <a:rPr lang="ru-RU" b="1" dirty="0">
                <a:solidFill>
                  <a:srgbClr val="FF0000"/>
                </a:solidFill>
                <a:effectLst>
                  <a:outerShdw blurRad="38100" dist="38100" dir="2700000" algn="tl">
                    <a:srgbClr val="000000">
                      <a:alpha val="43137"/>
                    </a:srgbClr>
                  </a:outerShdw>
                </a:effectLst>
                <a:latin typeface="Bookman Old Style" pitchFamily="18" charset="0"/>
              </a:rPr>
            </a:br>
            <a:endParaRPr lang="ru-RU"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3" name="Объект 2"/>
          <p:cNvSpPr>
            <a:spLocks noGrp="1"/>
          </p:cNvSpPr>
          <p:nvPr>
            <p:ph idx="1"/>
          </p:nvPr>
        </p:nvSpPr>
        <p:spPr>
          <a:xfrm>
            <a:off x="467544" y="1428736"/>
            <a:ext cx="8229600" cy="3933939"/>
          </a:xfrm>
        </p:spPr>
        <p:txBody>
          <a:bodyPr>
            <a:noAutofit/>
          </a:bodyPr>
          <a:lstStyle/>
          <a:p>
            <a:pPr marL="0" indent="0" algn="just">
              <a:buNone/>
            </a:pPr>
            <a:r>
              <a:rPr lang="en-US" sz="2600" b="1" dirty="0">
                <a:latin typeface="Bookman Old Style" pitchFamily="18" charset="0"/>
                <a:cs typeface="Times New Roman" pitchFamily="18" charset="0"/>
              </a:rPr>
              <a:t>On July 4 the Americans celebrate their national </a:t>
            </a:r>
            <a:r>
              <a:rPr lang="en-US" sz="2600" b="1" dirty="0" smtClean="0">
                <a:latin typeface="Bookman Old Style" pitchFamily="18" charset="0"/>
                <a:cs typeface="Times New Roman" pitchFamily="18" charset="0"/>
              </a:rPr>
              <a:t>holiday-Independence </a:t>
            </a:r>
            <a:r>
              <a:rPr lang="en-US" sz="2600" b="1" dirty="0">
                <a:latin typeface="Bookman Old Style" pitchFamily="18" charset="0"/>
                <a:cs typeface="Times New Roman" pitchFamily="18" charset="0"/>
              </a:rPr>
              <a:t>Day. </a:t>
            </a:r>
            <a:r>
              <a:rPr lang="en-US" sz="2600" b="1" dirty="0" smtClean="0">
                <a:latin typeface="Bookman Old Style" pitchFamily="18" charset="0"/>
                <a:cs typeface="Times New Roman" pitchFamily="18" charset="0"/>
              </a:rPr>
              <a:t>In </a:t>
            </a:r>
            <a:r>
              <a:rPr lang="en-US" sz="2600" b="1" dirty="0">
                <a:latin typeface="Bookman Old Style" pitchFamily="18" charset="0"/>
                <a:cs typeface="Times New Roman" pitchFamily="18" charset="0"/>
              </a:rPr>
              <a:t>1755, the Revolutionary War </a:t>
            </a:r>
            <a:r>
              <a:rPr lang="en-US" sz="2600" b="1" dirty="0" smtClean="0">
                <a:latin typeface="Bookman Old Style" pitchFamily="18" charset="0"/>
                <a:cs typeface="Times New Roman" pitchFamily="18" charset="0"/>
              </a:rPr>
              <a:t>against British rule began</a:t>
            </a:r>
            <a:r>
              <a:rPr lang="en-US" sz="2600" b="1" dirty="0">
                <a:latin typeface="Bookman Old Style" pitchFamily="18" charset="0"/>
                <a:cs typeface="Times New Roman" pitchFamily="18" charset="0"/>
              </a:rPr>
              <a:t>. </a:t>
            </a:r>
            <a:r>
              <a:rPr lang="en-US" sz="2600" b="1" dirty="0" smtClean="0">
                <a:latin typeface="Bookman Old Style" pitchFamily="18" charset="0"/>
                <a:cs typeface="Times New Roman" pitchFamily="18" charset="0"/>
              </a:rPr>
              <a:t>On </a:t>
            </a:r>
            <a:r>
              <a:rPr lang="en-US" sz="2600" b="1" dirty="0">
                <a:latin typeface="Bookman Old Style" pitchFamily="18" charset="0"/>
                <a:cs typeface="Times New Roman" pitchFamily="18" charset="0"/>
              </a:rPr>
              <a:t>July </a:t>
            </a:r>
            <a:r>
              <a:rPr lang="en-US" sz="2600" b="1" dirty="0" smtClean="0">
                <a:latin typeface="Bookman Old Style" pitchFamily="18" charset="0"/>
                <a:cs typeface="Times New Roman" pitchFamily="18" charset="0"/>
              </a:rPr>
              <a:t>4, 1776 the </a:t>
            </a:r>
            <a:r>
              <a:rPr lang="en-US" sz="2600" b="1" dirty="0">
                <a:latin typeface="Bookman Old Style" pitchFamily="18" charset="0"/>
                <a:cs typeface="Times New Roman" pitchFamily="18" charset="0"/>
              </a:rPr>
              <a:t>Continental Congress approved the declaration of Independence. </a:t>
            </a:r>
            <a:r>
              <a:rPr lang="en-US" sz="2600" b="1" dirty="0" smtClean="0">
                <a:latin typeface="Bookman Old Style" pitchFamily="18" charset="0"/>
                <a:cs typeface="Times New Roman" pitchFamily="18" charset="0"/>
              </a:rPr>
              <a:t>People </a:t>
            </a:r>
            <a:r>
              <a:rPr lang="en-US" sz="2600" b="1" dirty="0">
                <a:latin typeface="Bookman Old Style" pitchFamily="18" charset="0"/>
                <a:cs typeface="Times New Roman" pitchFamily="18" charset="0"/>
              </a:rPr>
              <a:t>have </a:t>
            </a:r>
            <a:r>
              <a:rPr lang="en-US" sz="2600" b="1" dirty="0" smtClean="0">
                <a:latin typeface="Bookman Old Style" pitchFamily="18" charset="0"/>
                <a:cs typeface="Times New Roman" pitchFamily="18" charset="0"/>
              </a:rPr>
              <a:t>a day-long </a:t>
            </a:r>
            <a:r>
              <a:rPr lang="en-US" sz="2600" b="1" dirty="0">
                <a:latin typeface="Bookman Old Style" pitchFamily="18" charset="0"/>
                <a:cs typeface="Times New Roman" pitchFamily="18" charset="0"/>
              </a:rPr>
              <a:t>picnic with </a:t>
            </a:r>
            <a:r>
              <a:rPr lang="en-US" sz="2600" b="1" dirty="0" err="1" smtClean="0">
                <a:latin typeface="Bookman Old Style" pitchFamily="18" charset="0"/>
                <a:cs typeface="Times New Roman" pitchFamily="18" charset="0"/>
              </a:rPr>
              <a:t>favourite</a:t>
            </a:r>
            <a:r>
              <a:rPr lang="en-US" sz="2600" b="1" dirty="0" smtClean="0">
                <a:latin typeface="Bookman Old Style" pitchFamily="18" charset="0"/>
                <a:cs typeface="Times New Roman" pitchFamily="18" charset="0"/>
              </a:rPr>
              <a:t> </a:t>
            </a:r>
            <a:r>
              <a:rPr lang="en-US" sz="2600" b="1" dirty="0">
                <a:latin typeface="Bookman Old Style" pitchFamily="18" charset="0"/>
                <a:cs typeface="Times New Roman" pitchFamily="18" charset="0"/>
              </a:rPr>
              <a:t>foods like hot dog, hamburgers, potato salad, baked beans. Lively music is heard everywhere. </a:t>
            </a:r>
            <a:r>
              <a:rPr lang="en-US" sz="2600" b="1" dirty="0" smtClean="0">
                <a:latin typeface="Bookman Old Style" pitchFamily="18" charset="0"/>
                <a:cs typeface="Times New Roman" pitchFamily="18" charset="0"/>
              </a:rPr>
              <a:t>Some </a:t>
            </a:r>
            <a:r>
              <a:rPr lang="en-US" sz="2600" b="1" dirty="0">
                <a:latin typeface="Bookman Old Style" pitchFamily="18" charset="0"/>
                <a:cs typeface="Times New Roman" pitchFamily="18" charset="0"/>
              </a:rPr>
              <a:t>cities have </a:t>
            </a:r>
            <a:r>
              <a:rPr lang="en-US" sz="2600" b="1" dirty="0" smtClean="0">
                <a:latin typeface="Bookman Old Style" pitchFamily="18" charset="0"/>
                <a:cs typeface="Times New Roman" pitchFamily="18" charset="0"/>
              </a:rPr>
              <a:t>parades. In </a:t>
            </a:r>
            <a:r>
              <a:rPr lang="en-US" sz="2600" b="1" dirty="0">
                <a:latin typeface="Bookman Old Style" pitchFamily="18" charset="0"/>
                <a:cs typeface="Times New Roman" pitchFamily="18" charset="0"/>
              </a:rPr>
              <a:t>the evening people gather to watch </a:t>
            </a:r>
            <a:r>
              <a:rPr lang="en-US" sz="2600" b="1" dirty="0" smtClean="0">
                <a:latin typeface="Bookman Old Style" pitchFamily="18" charset="0"/>
                <a:cs typeface="Times New Roman" pitchFamily="18" charset="0"/>
              </a:rPr>
              <a:t>fireworks</a:t>
            </a:r>
            <a:r>
              <a:rPr lang="en-US" sz="2600" b="1" dirty="0">
                <a:latin typeface="Bookman Old Style" pitchFamily="18" charset="0"/>
                <a:cs typeface="Times New Roman" pitchFamily="18" charset="0"/>
              </a:rPr>
              <a:t>. </a:t>
            </a:r>
            <a:endParaRPr lang="ru-RU" sz="2600" dirty="0">
              <a:latin typeface="Times New Roman" pitchFamily="18" charset="0"/>
              <a:cs typeface="Times New Roman"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14810" y="5214950"/>
            <a:ext cx="3000396" cy="1537346"/>
          </a:xfrm>
          <a:prstGeom prst="rect">
            <a:avLst/>
          </a:prstGeom>
        </p:spPr>
      </p:pic>
    </p:spTree>
    <p:extLst>
      <p:ext uri="{BB962C8B-B14F-4D97-AF65-F5344CB8AC3E}">
        <p14:creationId xmlns:p14="http://schemas.microsoft.com/office/powerpoint/2010/main" val="3870323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9063"/>
            <a:ext cx="8229600" cy="1143000"/>
          </a:xfrm>
        </p:spPr>
        <p:txBody>
          <a:bodyPr/>
          <a:lstStyle/>
          <a:p>
            <a:pPr algn="ctr"/>
            <a:r>
              <a:rPr lang="en-US" b="1" dirty="0" smtClean="0">
                <a:solidFill>
                  <a:srgbClr val="FF0000"/>
                </a:solidFill>
                <a:effectLst>
                  <a:outerShdw blurRad="38100" dist="38100" dir="2700000" algn="tl">
                    <a:srgbClr val="000000">
                      <a:alpha val="43137"/>
                    </a:srgbClr>
                  </a:outerShdw>
                </a:effectLst>
                <a:latin typeface="Bookman Old Style" pitchFamily="18" charset="0"/>
              </a:rPr>
              <a:t>Halloween</a:t>
            </a:r>
            <a:endParaRPr lang="ru-RU" b="1"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3" name="Объект 2"/>
          <p:cNvSpPr>
            <a:spLocks noGrp="1"/>
          </p:cNvSpPr>
          <p:nvPr>
            <p:ph idx="1"/>
          </p:nvPr>
        </p:nvSpPr>
        <p:spPr>
          <a:xfrm>
            <a:off x="142844" y="1000108"/>
            <a:ext cx="8858312" cy="4578591"/>
          </a:xfrm>
        </p:spPr>
        <p:txBody>
          <a:bodyPr>
            <a:normAutofit fontScale="77500" lnSpcReduction="20000"/>
          </a:bodyPr>
          <a:lstStyle/>
          <a:p>
            <a:pPr marL="0" indent="0">
              <a:buNone/>
            </a:pPr>
            <a:r>
              <a:rPr lang="en-US" dirty="0">
                <a:latin typeface="Times New Roman" pitchFamily="18" charset="0"/>
                <a:cs typeface="Times New Roman" pitchFamily="18" charset="0"/>
              </a:rPr>
              <a:t> </a:t>
            </a:r>
            <a:endParaRPr lang="ru-RU" dirty="0">
              <a:latin typeface="Times New Roman" pitchFamily="18" charset="0"/>
              <a:cs typeface="Times New Roman" pitchFamily="18" charset="0"/>
            </a:endParaRPr>
          </a:p>
          <a:p>
            <a:pPr marL="0" indent="0">
              <a:buNone/>
            </a:pPr>
            <a:r>
              <a:rPr lang="en-US" sz="2700" b="1" dirty="0">
                <a:latin typeface="Bookman Old Style" pitchFamily="18" charset="0"/>
                <a:cs typeface="Times New Roman" pitchFamily="18" charset="0"/>
              </a:rPr>
              <a:t>Halloween is a festival that takes place on October 31. </a:t>
            </a:r>
            <a:endParaRPr lang="en-US" sz="2700" b="1" dirty="0" smtClean="0">
              <a:latin typeface="Bookman Old Style" pitchFamily="18" charset="0"/>
              <a:cs typeface="Times New Roman" pitchFamily="18" charset="0"/>
            </a:endParaRPr>
          </a:p>
          <a:p>
            <a:pPr marL="0" indent="0">
              <a:buNone/>
            </a:pPr>
            <a:r>
              <a:rPr lang="en-US" sz="2700" b="1" dirty="0" smtClean="0">
                <a:latin typeface="Bookman Old Style" pitchFamily="18" charset="0"/>
                <a:cs typeface="Times New Roman" pitchFamily="18" charset="0"/>
              </a:rPr>
              <a:t>Children </a:t>
            </a:r>
            <a:r>
              <a:rPr lang="en-US" sz="2700" b="1" dirty="0">
                <a:latin typeface="Bookman Old Style" pitchFamily="18" charset="0"/>
                <a:cs typeface="Times New Roman" pitchFamily="18" charset="0"/>
              </a:rPr>
              <a:t>dress in costumes and masks and go from door to door saying “trick or treat”. The neighbors give children such treats as candy, fruit and pennies so that children do not play tricks on them.</a:t>
            </a:r>
            <a:endParaRPr lang="ru-RU" sz="2700" b="1" dirty="0">
              <a:latin typeface="Bookman Old Style" pitchFamily="18" charset="0"/>
              <a:cs typeface="Times New Roman" pitchFamily="18" charset="0"/>
            </a:endParaRPr>
          </a:p>
          <a:p>
            <a:pPr marL="0" indent="0">
              <a:buNone/>
            </a:pPr>
            <a:r>
              <a:rPr lang="en-US" sz="2700" b="1" dirty="0">
                <a:latin typeface="Bookman Old Style" pitchFamily="18" charset="0"/>
                <a:cs typeface="Times New Roman" pitchFamily="18" charset="0"/>
              </a:rPr>
              <a:t>Jack-o’-lanterns are </a:t>
            </a:r>
            <a:r>
              <a:rPr lang="en-US" sz="2700" b="1" dirty="0" smtClean="0">
                <a:latin typeface="Bookman Old Style" pitchFamily="18" charset="0"/>
                <a:cs typeface="Times New Roman" pitchFamily="18" charset="0"/>
              </a:rPr>
              <a:t>pumpkins </a:t>
            </a:r>
            <a:r>
              <a:rPr lang="en-US" sz="2700" b="1" dirty="0">
                <a:latin typeface="Bookman Old Style" pitchFamily="18" charset="0"/>
                <a:cs typeface="Times New Roman" pitchFamily="18" charset="0"/>
              </a:rPr>
              <a:t>with </a:t>
            </a:r>
            <a:r>
              <a:rPr lang="en-US" sz="2700" b="1" dirty="0" smtClean="0">
                <a:latin typeface="Bookman Old Style" pitchFamily="18" charset="0"/>
                <a:cs typeface="Times New Roman" pitchFamily="18" charset="0"/>
              </a:rPr>
              <a:t>a face </a:t>
            </a:r>
            <a:r>
              <a:rPr lang="en-US" sz="2700" b="1" dirty="0">
                <a:latin typeface="Bookman Old Style" pitchFamily="18" charset="0"/>
                <a:cs typeface="Times New Roman" pitchFamily="18" charset="0"/>
              </a:rPr>
              <a:t>carved into one side. Most jack-o-lanterns contain a </a:t>
            </a:r>
            <a:r>
              <a:rPr lang="en-US" sz="2700" b="1" dirty="0" smtClean="0">
                <a:latin typeface="Bookman Old Style" pitchFamily="18" charset="0"/>
                <a:cs typeface="Times New Roman" pitchFamily="18" charset="0"/>
              </a:rPr>
              <a:t>candle </a:t>
            </a:r>
            <a:r>
              <a:rPr lang="en-US" sz="2700" b="1" dirty="0">
                <a:latin typeface="Bookman Old Style" pitchFamily="18" charset="0"/>
                <a:cs typeface="Times New Roman" pitchFamily="18" charset="0"/>
              </a:rPr>
              <a:t>inside. </a:t>
            </a:r>
            <a:endParaRPr lang="ru-RU" sz="2700" b="1" dirty="0">
              <a:latin typeface="Bookman Old Style" pitchFamily="18" charset="0"/>
              <a:cs typeface="Times New Roman" pitchFamily="18" charset="0"/>
            </a:endParaRPr>
          </a:p>
          <a:p>
            <a:pPr marL="0" indent="0">
              <a:buNone/>
            </a:pPr>
            <a:r>
              <a:rPr lang="en-US" sz="2700" b="1" dirty="0">
                <a:latin typeface="Bookman Old Style" pitchFamily="18" charset="0"/>
                <a:cs typeface="Times New Roman" pitchFamily="18" charset="0"/>
              </a:rPr>
              <a:t>Fortunetelling </a:t>
            </a:r>
            <a:r>
              <a:rPr lang="en-US" sz="2700" b="1" dirty="0" smtClean="0">
                <a:latin typeface="Bookman Old Style" pitchFamily="18" charset="0"/>
                <a:cs typeface="Times New Roman" pitchFamily="18" charset="0"/>
              </a:rPr>
              <a:t>is an </a:t>
            </a:r>
            <a:r>
              <a:rPr lang="en-US" sz="2700" b="1" dirty="0">
                <a:latin typeface="Bookman Old Style" pitchFamily="18" charset="0"/>
                <a:cs typeface="Times New Roman" pitchFamily="18" charset="0"/>
              </a:rPr>
              <a:t>important part of Halloween. For example, a coin, a </a:t>
            </a:r>
            <a:r>
              <a:rPr lang="en-US" sz="2700" b="1" dirty="0" smtClean="0">
                <a:latin typeface="Bookman Old Style" pitchFamily="18" charset="0"/>
                <a:cs typeface="Times New Roman" pitchFamily="18" charset="0"/>
              </a:rPr>
              <a:t>ring were </a:t>
            </a:r>
            <a:r>
              <a:rPr lang="en-US" sz="2700" b="1" dirty="0">
                <a:latin typeface="Bookman Old Style" pitchFamily="18" charset="0"/>
                <a:cs typeface="Times New Roman" pitchFamily="18" charset="0"/>
              </a:rPr>
              <a:t>baked into a cake. It was believed that the person who found the ring would marry soon. </a:t>
            </a:r>
            <a:endParaRPr lang="ru-RU" sz="2700" b="1" dirty="0">
              <a:latin typeface="Bookman Old Style" pitchFamily="18" charset="0"/>
              <a:cs typeface="Times New Roman" pitchFamily="18" charset="0"/>
            </a:endParaRPr>
          </a:p>
          <a:p>
            <a:pPr marL="0" indent="0">
              <a:buNone/>
            </a:pPr>
            <a:r>
              <a:rPr lang="en-US" sz="2700" b="1" dirty="0">
                <a:latin typeface="Bookman Old Style" pitchFamily="18" charset="0"/>
                <a:cs typeface="Times New Roman" pitchFamily="18" charset="0"/>
              </a:rPr>
              <a:t>People once believed that there were many ghosts and witches on the Earth and that they met on October 31 to worship the devil. Today, people do not believe in ghosts and witches but they like to tell stories about them on Halloween.</a:t>
            </a:r>
            <a:endParaRPr lang="ru-RU" sz="2700" b="1" dirty="0">
              <a:latin typeface="Bookman Old Style" pitchFamily="18" charset="0"/>
              <a:cs typeface="Times New Roman" pitchFamily="18" charset="0"/>
            </a:endParaRPr>
          </a:p>
          <a:p>
            <a:pPr marL="0" indent="0">
              <a:buNone/>
            </a:pPr>
            <a:r>
              <a:rPr lang="en-US" sz="2700" dirty="0">
                <a:latin typeface="Times New Roman" pitchFamily="18" charset="0"/>
                <a:cs typeface="Times New Roman" pitchFamily="18" charset="0"/>
              </a:rPr>
              <a:t> </a:t>
            </a:r>
            <a:endParaRPr lang="ru-RU" sz="2700" dirty="0">
              <a:latin typeface="Times New Roman" pitchFamily="18" charset="0"/>
              <a:cs typeface="Times New Roman" pitchFamily="18" charset="0"/>
            </a:endParaRPr>
          </a:p>
          <a:p>
            <a:pPr marL="0" indent="0">
              <a:buNone/>
            </a:pPr>
            <a:endParaRPr lang="ru-RU" dirty="0">
              <a:latin typeface="Times New Roman" pitchFamily="18" charset="0"/>
              <a:cs typeface="Times New Roman"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57290" y="5072074"/>
            <a:ext cx="1944216" cy="1571636"/>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7818" y="5072074"/>
            <a:ext cx="1905000" cy="1574214"/>
          </a:xfrm>
          <a:prstGeom prst="rect">
            <a:avLst/>
          </a:prstGeom>
        </p:spPr>
      </p:pic>
    </p:spTree>
    <p:extLst>
      <p:ext uri="{BB962C8B-B14F-4D97-AF65-F5344CB8AC3E}">
        <p14:creationId xmlns:p14="http://schemas.microsoft.com/office/powerpoint/2010/main" val="538994332"/>
      </p:ext>
    </p:extLst>
  </p:cSld>
  <p:clrMapOvr>
    <a:masterClrMapping/>
  </p:clrMapOvr>
  <p:transition>
    <p:pull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188</TotalTime>
  <Words>808</Words>
  <Application>Microsoft Office PowerPoint</Application>
  <PresentationFormat>Экран (4:3)</PresentationFormat>
  <Paragraphs>42</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Bookman Old Style</vt:lpstr>
      <vt:lpstr>Comic Sans MS</vt:lpstr>
      <vt:lpstr>Impact</vt:lpstr>
      <vt:lpstr>Times New Roman</vt:lpstr>
      <vt:lpstr>NewsPrint</vt:lpstr>
      <vt:lpstr>Traditions of English-speaking countries</vt:lpstr>
      <vt:lpstr>Презентация PowerPoint</vt:lpstr>
      <vt:lpstr>Christmas</vt:lpstr>
      <vt:lpstr>Презентация PowerPoint</vt:lpstr>
      <vt:lpstr>Презентация PowerPoint</vt:lpstr>
      <vt:lpstr>Презентация PowerPoint</vt:lpstr>
      <vt:lpstr>Презентация PowerPoint</vt:lpstr>
      <vt:lpstr>Independence Day </vt:lpstr>
      <vt:lpstr>Halloween</vt:lpstr>
      <vt:lpstr>Thanksgiving Day</vt:lpstr>
      <vt:lpstr>Valentine’s Day </vt:lpstr>
      <vt:lpstr>Презентация PowerPoint</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Артём</dc:creator>
  <cp:lastModifiedBy>Admin</cp:lastModifiedBy>
  <cp:revision>24</cp:revision>
  <dcterms:created xsi:type="dcterms:W3CDTF">2015-05-16T21:05:24Z</dcterms:created>
  <dcterms:modified xsi:type="dcterms:W3CDTF">2020-11-24T21:29:23Z</dcterms:modified>
</cp:coreProperties>
</file>