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6" r:id="rId4"/>
    <p:sldId id="257" r:id="rId5"/>
    <p:sldId id="261" r:id="rId6"/>
    <p:sldId id="262" r:id="rId7"/>
    <p:sldId id="277" r:id="rId8"/>
    <p:sldId id="270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894" y="5157192"/>
            <a:ext cx="1862137" cy="18621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DD44B-6850-414F-88CD-EF0D34AE8D3D}" type="datetimeFigureOut">
              <a:rPr lang="ru-RU"/>
              <a:pPr>
                <a:defRPr/>
              </a:pPr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9FCDD-7B86-4720-BBDF-3B99B13D2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552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D8503-F3BE-414A-A947-0DB6355A521B}" type="datetimeFigureOut">
              <a:rPr lang="ru-RU"/>
              <a:pPr>
                <a:defRPr/>
              </a:pPr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EC5CF-C41E-4AC7-AB8B-51D8DC1FD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186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DC14B-8FED-42D2-BE9B-455653C8F752}" type="datetimeFigureOut">
              <a:rPr lang="ru-RU"/>
              <a:pPr>
                <a:defRPr/>
              </a:pPr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F7472-9013-4D43-89E0-9CD239544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013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pattFill prst="pct60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79512" y="188640"/>
            <a:ext cx="8784976" cy="648838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4437063"/>
            <a:ext cx="1570037" cy="223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41B85-232E-4A7B-9252-1D97C2FA5581}" type="datetimeFigureOut">
              <a:rPr lang="ru-RU"/>
              <a:pPr>
                <a:defRPr/>
              </a:pPr>
              <a:t>04.11.2019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421F2-D47A-4AED-A314-18735FED2F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92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AD660-9249-4EB1-BEA9-6B6A654CDD92}" type="datetimeFigureOut">
              <a:rPr lang="ru-RU"/>
              <a:pPr>
                <a:defRPr/>
              </a:pPr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92A39-B451-4317-8ABA-E4C7F00FF1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977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6E44E-C40D-4370-A97F-A02AA84376CA}" type="datetimeFigureOut">
              <a:rPr lang="ru-RU"/>
              <a:pPr>
                <a:defRPr/>
              </a:pPr>
              <a:t>04.11.2019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60CA1-30F8-46C4-97E3-C1907B82EE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539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E6788-F61E-44D7-AE26-DEA0E0652A64}" type="datetimeFigureOut">
              <a:rPr lang="ru-RU"/>
              <a:pPr>
                <a:defRPr/>
              </a:pPr>
              <a:t>04.11.2019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D21A0-FB70-48D9-81F4-8C5D6DEE8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001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5B111-EC2A-48BD-A6DE-EA71B9CCDFB4}" type="datetimeFigureOut">
              <a:rPr lang="ru-RU"/>
              <a:pPr>
                <a:defRPr/>
              </a:pPr>
              <a:t>04.11.2019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D7C3-1806-44CC-BC0C-E1766E464D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31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62B3C-24A7-4906-BF7E-9B8FC3F4D801}" type="datetimeFigureOut">
              <a:rPr lang="ru-RU"/>
              <a:pPr>
                <a:defRPr/>
              </a:pPr>
              <a:t>04.11.2019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9C511-9508-4190-A5CB-7C40646E34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492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F98BA-22FE-4C5D-A9FD-4A3D3A50E5A5}" type="datetimeFigureOut">
              <a:rPr lang="ru-RU"/>
              <a:pPr>
                <a:defRPr/>
              </a:pPr>
              <a:t>04.11.2019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B7B82-4DB2-4493-9FB4-4B047C10D0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346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69A8D-9A70-4F33-8571-BE19775B4891}" type="datetimeFigureOut">
              <a:rPr lang="ru-RU"/>
              <a:pPr>
                <a:defRPr/>
              </a:pPr>
              <a:t>04.11.2019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7778E-F388-4C97-99DE-824865C777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136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010BE9-580D-4A5F-AACB-A57A30605153}" type="datetimeFigureOut">
              <a:rPr lang="ru-RU"/>
              <a:pPr>
                <a:defRPr/>
              </a:pPr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0D43094-06FC-4819-BC25-B46334A992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b="1" i="1" dirty="0" err="1" smtClean="0"/>
              <a:t>Завьяловский</a:t>
            </a:r>
            <a:r>
              <a:rPr lang="ru-RU" b="1" i="1" dirty="0" smtClean="0"/>
              <a:t> район</a:t>
            </a:r>
            <a:endParaRPr lang="ru-RU" b="1" i="1" dirty="0"/>
          </a:p>
        </p:txBody>
      </p:sp>
      <p:pic>
        <p:nvPicPr>
          <p:cNvPr id="1026" name="Picture 2" descr="C:\Users\нр\Downloads\Без имени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524998" cy="533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60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Физминутка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12776"/>
            <a:ext cx="8075240" cy="4713387"/>
          </a:xfrm>
        </p:spPr>
        <p:txBody>
          <a:bodyPr/>
          <a:lstStyle/>
          <a:p>
            <a:pPr marL="0" indent="0">
              <a:buNone/>
            </a:pPr>
            <a:r>
              <a:rPr lang="ru-RU" i="1" dirty="0"/>
              <a:t>Вверх рука, вниз рука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Потянулись мы слегка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Быстро поменяли руки,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Нам сегодня не до скуки.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Крутим-вертим головой.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Разминаем шею… стой.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А теперь встряхнулись лихо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И на стул садимся тихо.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863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уравнения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440024811"/>
                  </p:ext>
                </p:extLst>
              </p:nvPr>
            </p:nvGraphicFramePr>
            <p:xfrm>
              <a:off x="971600" y="1700808"/>
              <a:ext cx="7416824" cy="272701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708412"/>
                    <a:gridCol w="3708412"/>
                  </a:tblGrid>
                  <a:tr h="6817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30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Вариант 1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30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Вариант 2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8175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300"/>
                            </a:spcAft>
                          </a:pPr>
                          <a:r>
                            <a:rPr lang="ru-RU" sz="320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1) </a:t>
                          </a:r>
                          <a14:m>
                            <m:oMath xmlns:m="http://schemas.openxmlformats.org/officeDocument/2006/math"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𝑥</m:t>
                              </m:r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+11=26</m:t>
                              </m:r>
                            </m:oMath>
                          </a14:m>
                          <a:r>
                            <a:rPr lang="en-US" sz="32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;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300"/>
                            </a:spcAft>
                          </a:pPr>
                          <a:r>
                            <a:rPr lang="ru-RU" sz="32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1) </a:t>
                          </a:r>
                          <a14:m>
                            <m:oMath xmlns:m="http://schemas.openxmlformats.org/officeDocument/2006/math">
                              <m:r>
                                <a:rPr lang="en-US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15 + </m:t>
                              </m:r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𝑥</m:t>
                              </m:r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=50</m:t>
                              </m:r>
                            </m:oMath>
                          </a14:m>
                          <a:r>
                            <a:rPr lang="en-US" sz="32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;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8175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300"/>
                            </a:spcAft>
                          </a:pPr>
                          <a:r>
                            <a:rPr lang="ru-RU" sz="320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2) </a:t>
                          </a:r>
                          <a14:m>
                            <m:oMath xmlns:m="http://schemas.openxmlformats.org/officeDocument/2006/math">
                              <m:r>
                                <a:rPr lang="en-US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40− </m:t>
                              </m:r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𝑥</m:t>
                              </m:r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=13</m:t>
                              </m:r>
                            </m:oMath>
                          </a14:m>
                          <a:r>
                            <a:rPr lang="en-US" sz="32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;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300"/>
                            </a:spcAft>
                          </a:pPr>
                          <a:r>
                            <a:rPr lang="ru-RU" sz="32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2) </a:t>
                          </a:r>
                          <a14:m>
                            <m:oMath xmlns:m="http://schemas.openxmlformats.org/officeDocument/2006/math"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𝑥</m:t>
                              </m:r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−5=27</m:t>
                              </m:r>
                            </m:oMath>
                          </a14:m>
                          <a:r>
                            <a:rPr lang="en-US" sz="32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;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8175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300"/>
                            </a:spcAft>
                          </a:pPr>
                          <a:r>
                            <a:rPr lang="ru-RU" sz="320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3)</a:t>
                          </a:r>
                          <a14:m>
                            <m:oMath xmlns:m="http://schemas.openxmlformats.org/officeDocument/2006/math"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 </m:t>
                              </m:r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𝑥</m:t>
                              </m:r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−140=110</m:t>
                              </m:r>
                            </m:oMath>
                          </a14:m>
                          <a:r>
                            <a:rPr lang="en-US" sz="32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. 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300"/>
                            </a:spcAft>
                          </a:pPr>
                          <a:r>
                            <a:rPr lang="ru-RU" sz="32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3) </a:t>
                          </a:r>
                          <a14:m>
                            <m:oMath xmlns:m="http://schemas.openxmlformats.org/officeDocument/2006/math">
                              <m:r>
                                <a:rPr lang="en-US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220− </m:t>
                              </m:r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𝑥</m:t>
                              </m:r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=178</m:t>
                              </m:r>
                            </m:oMath>
                          </a14:m>
                          <a:r>
                            <a:rPr lang="ru-RU" sz="32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.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440024811"/>
                  </p:ext>
                </p:extLst>
              </p:nvPr>
            </p:nvGraphicFramePr>
            <p:xfrm>
              <a:off x="971600" y="1700808"/>
              <a:ext cx="7416824" cy="272701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708412"/>
                    <a:gridCol w="3708412"/>
                  </a:tblGrid>
                  <a:tr h="68175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30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Вариант 1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30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Вариант 2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8175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114286" r="-100000" b="-2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0164" t="-114286" r="-164" b="-210714"/>
                          </a:stretch>
                        </a:blipFill>
                      </a:tcPr>
                    </a:tc>
                  </a:tr>
                  <a:tr h="68175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216216" r="-100000" b="-1126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0164" t="-216216" r="-164" b="-112613"/>
                          </a:stretch>
                        </a:blipFill>
                      </a:tcPr>
                    </a:tc>
                  </a:tr>
                  <a:tr h="68175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313393" r="-100000" b="-116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0164" t="-313393" r="-164" b="-1160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2683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«Найди ошибку»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1)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344 + </m:t>
                    </m:r>
                    <m:r>
                      <a:rPr lang="ru-RU" i="1">
                        <a:latin typeface="Cambria Math"/>
                      </a:rPr>
                      <m:t>𝑥</m:t>
                    </m:r>
                    <m:r>
                      <a:rPr lang="ru-RU" i="1">
                        <a:latin typeface="Cambria Math"/>
                      </a:rPr>
                      <m:t>=370;</m:t>
                    </m:r>
                  </m:oMath>
                </a14:m>
                <a:r>
                  <a:rPr lang="ru-RU" dirty="0" smtClean="0"/>
                  <a:t>              </a:t>
                </a:r>
                <a:r>
                  <a:rPr lang="ru-RU" dirty="0"/>
                  <a:t>3) 250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− </m:t>
                    </m:r>
                    <m:r>
                      <a:rPr lang="ru-RU" i="1">
                        <a:latin typeface="Cambria Math"/>
                      </a:rPr>
                      <m:t>𝑥</m:t>
                    </m:r>
                    <m:r>
                      <a:rPr lang="ru-RU" i="1">
                        <a:latin typeface="Cambria Math"/>
                      </a:rPr>
                      <m:t>=205</m:t>
                    </m:r>
                  </m:oMath>
                </a14:m>
                <a:r>
                  <a:rPr lang="ru-RU" dirty="0" smtClean="0"/>
                  <a:t>;</a:t>
                </a:r>
                <a:endParaRPr lang="ru-RU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     </m:t>
                    </m:r>
                    <m:r>
                      <a:rPr lang="ru-RU" i="1">
                        <a:latin typeface="Cambria Math"/>
                      </a:rPr>
                      <m:t>𝑥</m:t>
                    </m:r>
                    <m:r>
                      <a:rPr lang="ru-RU" i="1">
                        <a:latin typeface="Cambria Math"/>
                      </a:rPr>
                      <m:t>=370−344</m:t>
                    </m:r>
                  </m:oMath>
                </a14:m>
                <a:r>
                  <a:rPr lang="ru-RU" dirty="0" smtClean="0"/>
                  <a:t>;            </a:t>
                </a:r>
                <a14:m>
                  <m:oMath xmlns:m="http://schemas.openxmlformats.org/officeDocument/2006/math">
                    <m:r>
                      <a:rPr lang="ru-RU" b="0" i="0" smtClean="0">
                        <a:latin typeface="Cambria Math"/>
                      </a:rPr>
                      <m:t>        </m:t>
                    </m:r>
                    <m:r>
                      <a:rPr lang="ru-RU" i="1">
                        <a:latin typeface="Cambria Math"/>
                      </a:rPr>
                      <m:t>𝑥</m:t>
                    </m:r>
                    <m:r>
                      <a:rPr lang="ru-RU" i="1">
                        <a:latin typeface="Cambria Math"/>
                      </a:rPr>
                      <m:t>=250+205; </m:t>
                    </m:r>
                  </m:oMath>
                </a14:m>
                <a:r>
                  <a:rPr lang="ru-RU" i="1" dirty="0" smtClean="0">
                    <a:latin typeface="Cambria Math"/>
                  </a:rPr>
                  <a:t/>
                </a:r>
                <a:br>
                  <a:rPr lang="ru-RU" i="1" dirty="0" smtClean="0">
                    <a:latin typeface="Cambria Math"/>
                  </a:rPr>
                </a:br>
                <a:r>
                  <a:rPr lang="ru-RU" i="1" dirty="0" smtClean="0">
                    <a:latin typeface="Cambria Math"/>
                  </a:rPr>
                  <a:t>  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𝑥</m:t>
                    </m:r>
                    <m:r>
                      <a:rPr lang="ru-RU" i="1">
                        <a:latin typeface="Cambria Math"/>
                      </a:rPr>
                      <m:t>=26.</m:t>
                    </m:r>
                  </m:oMath>
                </a14:m>
                <a:r>
                  <a:rPr lang="ru-RU" dirty="0" smtClean="0"/>
                  <a:t>                                  </a:t>
                </a:r>
                <a14:m>
                  <m:oMath xmlns:m="http://schemas.openxmlformats.org/officeDocument/2006/math">
                    <m:r>
                      <a:rPr lang="ru-RU" b="0" i="0" smtClean="0">
                        <a:latin typeface="Cambria Math"/>
                      </a:rPr>
                      <m:t> </m:t>
                    </m:r>
                    <m:r>
                      <a:rPr lang="ru-RU" i="1">
                        <a:latin typeface="Cambria Math"/>
                      </a:rPr>
                      <m:t>𝑥</m:t>
                    </m:r>
                    <m:r>
                      <a:rPr lang="ru-RU" i="1">
                        <a:latin typeface="Cambria Math"/>
                      </a:rPr>
                      <m:t>=455.       </m:t>
                    </m:r>
                    <m:r>
                      <a:rPr lang="ru-RU" b="0" i="1" smtClean="0">
                        <a:latin typeface="Cambria Math"/>
                      </a:rPr>
                      <m:t> </m:t>
                    </m:r>
                  </m:oMath>
                </a14:m>
                <a:endParaRPr lang="ru-RU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                  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2)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𝑥</m:t>
                    </m:r>
                    <m:r>
                      <a:rPr lang="ru-RU" i="1">
                        <a:latin typeface="Cambria Math"/>
                      </a:rPr>
                      <m:t>−230= 20;</m:t>
                    </m:r>
                  </m:oMath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 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𝑥</m:t>
                    </m:r>
                    <m:r>
                      <a:rPr lang="ru-RU" i="1">
                        <a:latin typeface="Cambria Math"/>
                      </a:rPr>
                      <m:t>=230−20;</m:t>
                    </m:r>
                  </m:oMath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 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𝑥</m:t>
                    </m:r>
                    <m:r>
                      <a:rPr lang="ru-RU" i="1">
                        <a:latin typeface="Cambria Math"/>
                      </a:rPr>
                      <m:t>=210.</m:t>
                    </m:r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6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75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u="sng" dirty="0" smtClean="0"/>
              <a:t>На оценку «3»:</a:t>
            </a:r>
          </a:p>
          <a:p>
            <a:pPr marL="400050" lvl="1" indent="0">
              <a:buNone/>
            </a:pPr>
            <a:r>
              <a:rPr lang="ru-RU" sz="3200" i="1" dirty="0" smtClean="0"/>
              <a:t>п</a:t>
            </a:r>
            <a:r>
              <a:rPr lang="ru-RU" sz="3200" i="1" dirty="0"/>
              <a:t>. </a:t>
            </a:r>
            <a:r>
              <a:rPr lang="ru-RU" sz="3200" i="1" dirty="0" smtClean="0"/>
              <a:t>10, с. 69, </a:t>
            </a:r>
            <a:r>
              <a:rPr lang="ru-RU" sz="3200" i="1" dirty="0"/>
              <a:t>№ 268, 270.</a:t>
            </a:r>
            <a:endParaRPr lang="ru-RU" sz="3200" dirty="0"/>
          </a:p>
          <a:p>
            <a:pPr marL="0" indent="0">
              <a:buNone/>
            </a:pPr>
            <a:r>
              <a:rPr lang="ru-RU" u="sng" dirty="0" smtClean="0"/>
              <a:t>На оценку «4», «5»: </a:t>
            </a:r>
          </a:p>
          <a:p>
            <a:pPr marL="400050" lvl="1" indent="0">
              <a:buNone/>
            </a:pPr>
            <a:r>
              <a:rPr lang="ru-RU" i="1" dirty="0"/>
              <a:t>п. 10, с. 69, № </a:t>
            </a:r>
            <a:r>
              <a:rPr lang="ru-RU" i="1" dirty="0" smtClean="0"/>
              <a:t>270, </a:t>
            </a:r>
            <a:r>
              <a:rPr lang="ru-RU" i="1" dirty="0"/>
              <a:t>Составить задачу на тему </a:t>
            </a:r>
            <a:r>
              <a:rPr lang="ru-RU" i="1" dirty="0" smtClean="0"/>
              <a:t>«</a:t>
            </a:r>
            <a:r>
              <a:rPr lang="ru-RU" i="1" dirty="0" err="1" smtClean="0"/>
              <a:t>Завьяловский</a:t>
            </a:r>
            <a:r>
              <a:rPr lang="ru-RU" i="1" dirty="0" smtClean="0"/>
              <a:t> район», </a:t>
            </a:r>
            <a:r>
              <a:rPr lang="ru-RU" i="1" dirty="0"/>
              <a:t>которая должна </a:t>
            </a:r>
            <a:r>
              <a:rPr lang="ru-RU" i="1" dirty="0" smtClean="0"/>
              <a:t>решаться </a:t>
            </a:r>
            <a:r>
              <a:rPr lang="ru-RU" i="1" dirty="0"/>
              <a:t>с помощью уравнения.</a:t>
            </a:r>
            <a:endParaRPr lang="ru-RU" dirty="0"/>
          </a:p>
          <a:p>
            <a:pPr marL="400050" lvl="1" indent="0">
              <a:buNone/>
            </a:pPr>
            <a:endParaRPr lang="ru-RU" dirty="0"/>
          </a:p>
          <a:p>
            <a:pPr marL="400050" lvl="1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212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Самооценка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Если ты набрал (ла):</a:t>
            </a:r>
            <a:endParaRPr lang="ru-RU" sz="2400" dirty="0">
              <a:ea typeface="Calibri"/>
              <a:cs typeface="Times New Roman"/>
            </a:endParaRPr>
          </a:p>
          <a:p>
            <a:pPr marL="400050" lvl="1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13 – 11 баллов – «5»</a:t>
            </a:r>
            <a:endParaRPr lang="ru-RU" sz="3200" dirty="0">
              <a:ea typeface="Calibri"/>
              <a:cs typeface="Times New Roman"/>
            </a:endParaRPr>
          </a:p>
          <a:p>
            <a:pPr marL="400050" lvl="1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10 – 8 баллов – «4»</a:t>
            </a:r>
            <a:endParaRPr lang="ru-RU" sz="3200" dirty="0">
              <a:ea typeface="Calibri"/>
              <a:cs typeface="Times New Roman"/>
            </a:endParaRPr>
          </a:p>
          <a:p>
            <a:pPr marL="400050" lvl="1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7 – 6 баллов – «3»</a:t>
            </a:r>
            <a:endParaRPr lang="ru-RU" sz="32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658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Разгадайте ребус: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88840"/>
            <a:ext cx="5524500" cy="2019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11760" y="4206279"/>
            <a:ext cx="13644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Муравей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914141" y="4206278"/>
            <a:ext cx="9797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Веник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54049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899592" y="2564904"/>
            <a:ext cx="7772400" cy="1470025"/>
          </a:xfrm>
        </p:spPr>
        <p:txBody>
          <a:bodyPr/>
          <a:lstStyle/>
          <a:p>
            <a:r>
              <a:rPr lang="ru-RU" sz="6600" b="1" dirty="0" smtClean="0">
                <a:solidFill>
                  <a:srgbClr val="00B050"/>
                </a:solidFill>
              </a:rPr>
              <a:t>Уравнение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путешествия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Что называет уравнением?</a:t>
            </a:r>
          </a:p>
          <a:p>
            <a:pPr marL="514350" indent="-514350">
              <a:buAutoNum type="arabicPeriod"/>
            </a:pPr>
            <a:r>
              <a:rPr lang="ru-RU" dirty="0" smtClean="0"/>
              <a:t>Что значит «корень уравнения»?</a:t>
            </a:r>
          </a:p>
          <a:p>
            <a:pPr marL="514350" indent="-514350">
              <a:buAutoNum type="arabicPeriod"/>
            </a:pPr>
            <a:r>
              <a:rPr lang="ru-RU" dirty="0" smtClean="0"/>
              <a:t>Что значит «решить уравнение»?</a:t>
            </a:r>
          </a:p>
          <a:p>
            <a:pPr marL="514350" indent="-514350">
              <a:buAutoNum type="arabicPeriod"/>
            </a:pPr>
            <a:r>
              <a:rPr lang="ru-RU" dirty="0" smtClean="0"/>
              <a:t>Решать уравнения.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84784"/>
            <a:ext cx="6684243" cy="25922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87624" y="4338786"/>
            <a:ext cx="2448272" cy="19442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Запишите формулы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4437112"/>
            <a:ext cx="1656184" cy="168905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А = ?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В = ?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С = 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528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87624" y="4338786"/>
            <a:ext cx="2448272" cy="19442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Запишите формулы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1" y="4476253"/>
            <a:ext cx="2448273" cy="176105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 = ?</a:t>
            </a:r>
          </a:p>
          <a:p>
            <a:pPr marL="0" indent="0">
              <a:buNone/>
            </a:pPr>
            <a:r>
              <a:rPr lang="ru-RU" dirty="0" smtClean="0"/>
              <a:t>В = ?</a:t>
            </a:r>
          </a:p>
          <a:p>
            <a:pPr marL="0" indent="0">
              <a:buNone/>
            </a:pPr>
            <a:r>
              <a:rPr lang="ru-RU" dirty="0" smtClean="0"/>
              <a:t>? = ?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61" y="1484784"/>
            <a:ext cx="6912768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25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87624" y="4338786"/>
            <a:ext cx="2448272" cy="19442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Запишите формулы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1" y="4476253"/>
            <a:ext cx="2448273" cy="176105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 = ?</a:t>
            </a:r>
          </a:p>
          <a:p>
            <a:pPr marL="0" indent="0">
              <a:buNone/>
            </a:pPr>
            <a:r>
              <a:rPr lang="ru-RU" dirty="0" smtClean="0"/>
              <a:t>В = ?</a:t>
            </a:r>
          </a:p>
          <a:p>
            <a:pPr marL="0" indent="0">
              <a:buNone/>
            </a:pPr>
            <a:r>
              <a:rPr lang="en-US" dirty="0"/>
              <a:t>x</a:t>
            </a:r>
            <a:r>
              <a:rPr lang="ru-RU" dirty="0" smtClean="0"/>
              <a:t> = ?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61" y="1484784"/>
            <a:ext cx="6912768" cy="25922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43045" y="1628800"/>
            <a:ext cx="31771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x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5006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Корень уравнения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Являются ли числа 5, 13 корнем уравнения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x</a:t>
            </a:r>
            <a:r>
              <a:rPr lang="ru-RU" dirty="0" smtClean="0"/>
              <a:t> </a:t>
            </a:r>
            <a:r>
              <a:rPr lang="ru-RU" dirty="0"/>
              <a:t>+ 32 = 45?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537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Запишите номера уравнений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723264565"/>
                  </p:ext>
                </p:extLst>
              </p:nvPr>
            </p:nvGraphicFramePr>
            <p:xfrm>
              <a:off x="971600" y="1700808"/>
              <a:ext cx="7416824" cy="338437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708412"/>
                    <a:gridCol w="3708412"/>
                  </a:tblGrid>
                  <a:tr h="846094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300"/>
                            </a:spcAft>
                          </a:pPr>
                          <a:r>
                            <a:rPr lang="ru-RU" sz="32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1) </a:t>
                          </a:r>
                          <a14:m>
                            <m:oMath xmlns:m="http://schemas.openxmlformats.org/officeDocument/2006/math"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𝑥</m:t>
                              </m:r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+11=26</m:t>
                              </m:r>
                            </m:oMath>
                          </a14:m>
                          <a:r>
                            <a:rPr lang="en-US" sz="32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;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300"/>
                            </a:spcAft>
                          </a:pPr>
                          <a:r>
                            <a:rPr lang="ru-RU" sz="32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5) </a:t>
                          </a:r>
                          <a14:m>
                            <m:oMath xmlns:m="http://schemas.openxmlformats.org/officeDocument/2006/math"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𝑥</m:t>
                              </m:r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−5=27</m:t>
                              </m:r>
                            </m:oMath>
                          </a14:m>
                          <a:r>
                            <a:rPr lang="en-US" sz="32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;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46094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300"/>
                            </a:spcAft>
                          </a:pPr>
                          <a:r>
                            <a:rPr lang="ru-RU" sz="320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2) </a:t>
                          </a:r>
                          <a14:m>
                            <m:oMath xmlns:m="http://schemas.openxmlformats.org/officeDocument/2006/math">
                              <m:r>
                                <a:rPr lang="en-US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15 + </m:t>
                              </m:r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𝑥</m:t>
                              </m:r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=50</m:t>
                              </m:r>
                            </m:oMath>
                          </a14:m>
                          <a:r>
                            <a:rPr lang="en-US" sz="32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;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300"/>
                            </a:spcAft>
                          </a:pPr>
                          <a:r>
                            <a:rPr lang="ru-RU" sz="32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6) </a:t>
                          </a:r>
                          <a14:m>
                            <m:oMath xmlns:m="http://schemas.openxmlformats.org/officeDocument/2006/math">
                              <m:r>
                                <a:rPr lang="en-US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40− </m:t>
                              </m:r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𝑥</m:t>
                              </m:r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=13</m:t>
                              </m:r>
                            </m:oMath>
                          </a14:m>
                          <a:r>
                            <a:rPr lang="en-US" sz="32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;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46094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300"/>
                            </a:spcAft>
                          </a:pPr>
                          <a:r>
                            <a:rPr lang="ru-RU" sz="320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3) </a:t>
                          </a:r>
                          <a14:m>
                            <m:oMath xmlns:m="http://schemas.openxmlformats.org/officeDocument/2006/math"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𝑥</m:t>
                              </m:r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+ 211=260</m:t>
                              </m:r>
                            </m:oMath>
                          </a14:m>
                          <a:r>
                            <a:rPr lang="en-US" sz="32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;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300"/>
                            </a:spcAft>
                          </a:pPr>
                          <a:r>
                            <a:rPr lang="ru-RU" sz="32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7) </a:t>
                          </a:r>
                          <a14:m>
                            <m:oMath xmlns:m="http://schemas.openxmlformats.org/officeDocument/2006/math">
                              <m:r>
                                <a:rPr lang="en-US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220− </m:t>
                              </m:r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𝑥</m:t>
                              </m:r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=178</m:t>
                              </m:r>
                            </m:oMath>
                          </a14:m>
                          <a:r>
                            <a:rPr lang="en-US" sz="32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;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46094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300"/>
                            </a:spcAft>
                          </a:pPr>
                          <a:r>
                            <a:rPr lang="ru-RU" sz="320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4) </a:t>
                          </a:r>
                          <a14:m>
                            <m:oMath xmlns:m="http://schemas.openxmlformats.org/officeDocument/2006/math">
                              <m:r>
                                <a:rPr lang="en-US" sz="320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344 </m:t>
                              </m:r>
                              <m:r>
                                <a:rPr lang="en-US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+ </m:t>
                              </m:r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𝑥</m:t>
                              </m:r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=370</m:t>
                              </m:r>
                            </m:oMath>
                          </a14:m>
                          <a:r>
                            <a:rPr lang="en-US" sz="32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;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300"/>
                            </a:spcAft>
                          </a:pPr>
                          <a:r>
                            <a:rPr lang="ru-RU" sz="32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8) </a:t>
                          </a:r>
                          <a14:m>
                            <m:oMath xmlns:m="http://schemas.openxmlformats.org/officeDocument/2006/math"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𝑥</m:t>
                              </m:r>
                              <m:r>
                                <a:rPr lang="ru-RU" sz="32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−140=110</m:t>
                              </m:r>
                            </m:oMath>
                          </a14:m>
                          <a:r>
                            <a:rPr lang="en-US" sz="32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.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723264565"/>
                  </p:ext>
                </p:extLst>
              </p:nvPr>
            </p:nvGraphicFramePr>
            <p:xfrm>
              <a:off x="971600" y="1700808"/>
              <a:ext cx="7416824" cy="338437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708412"/>
                    <a:gridCol w="3708412"/>
                  </a:tblGrid>
                  <a:tr h="84609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r="-100000" b="-3057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0164" r="-164" b="-305755"/>
                          </a:stretch>
                        </a:blipFill>
                      </a:tcPr>
                    </a:tc>
                  </a:tr>
                  <a:tr h="84609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100000" r="-100000" b="-2057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0164" t="-100000" r="-164" b="-205755"/>
                          </a:stretch>
                        </a:blipFill>
                      </a:tcPr>
                    </a:tc>
                  </a:tr>
                  <a:tr h="84609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201449" r="-100000" b="-1072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0164" t="-201449" r="-164" b="-107246"/>
                          </a:stretch>
                        </a:blipFill>
                      </a:tcPr>
                    </a:tc>
                  </a:tr>
                  <a:tr h="84609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299281" r="-100000" b="-6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0164" t="-299281" r="-164" b="-647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41556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83a1b692d88cf15b151893e2f43bd68e62573b7"/>
</p:tagLst>
</file>

<file path=ppt/theme/theme1.xml><?xml version="1.0" encoding="utf-8"?>
<a:theme xmlns:a="http://schemas.openxmlformats.org/drawingml/2006/main" name="математи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</Template>
  <TotalTime>46</TotalTime>
  <Words>337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математика</vt:lpstr>
      <vt:lpstr>Завьяловский район</vt:lpstr>
      <vt:lpstr>Разгадайте ребус: </vt:lpstr>
      <vt:lpstr>Уравнение</vt:lpstr>
      <vt:lpstr>План путешествия</vt:lpstr>
      <vt:lpstr>Запишите формулы</vt:lpstr>
      <vt:lpstr>Запишите формулы</vt:lpstr>
      <vt:lpstr>Запишите формулы</vt:lpstr>
      <vt:lpstr>Корень уравнения</vt:lpstr>
      <vt:lpstr>Запишите номера уравнений</vt:lpstr>
      <vt:lpstr>Физминутка:</vt:lpstr>
      <vt:lpstr>Решите уравнения</vt:lpstr>
      <vt:lpstr>«Найди ошибку»</vt:lpstr>
      <vt:lpstr>Домашнее задание</vt:lpstr>
      <vt:lpstr>Самооценка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5</dc:title>
  <dc:creator>Ольга Михайловна</dc:creator>
  <cp:lastModifiedBy>нр</cp:lastModifiedBy>
  <cp:revision>23</cp:revision>
  <dcterms:created xsi:type="dcterms:W3CDTF">2014-11-14T20:11:12Z</dcterms:created>
  <dcterms:modified xsi:type="dcterms:W3CDTF">2019-11-04T12:16:35Z</dcterms:modified>
</cp:coreProperties>
</file>