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xml" PartName="/ppt/slides/slide38.xml"/>
  <Override ContentType="application/vnd.openxmlformats-officedocument.presentationml.slideLayout+xml" PartName="/ppt/slideLayouts/slideLayout8.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xml" PartName="/ppt/slides/slide36.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43.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slide+xml" PartName="/ppt/slides/slide14.xml"/>
  <Override ContentType="application/vnd.openxmlformats-officedocument.presentationml.slide+xml" PartName="/ppt/slides/slide23.xml"/>
  <Override ContentType="application/vnd.openxmlformats-officedocument.presentationml.slide+xml" PartName="/ppt/slides/slide32.xml"/>
  <Override ContentType="application/vnd.openxmlformats-officedocument.presentationml.slide+xml" PartName="/ppt/slides/slide41.xml"/>
  <Override ContentType="application/vnd.openxmlformats-officedocument.presentationml.notesMaster+xml" PartName="/ppt/notesMasters/notesMaster1.xml"/>
  <Override ContentType="application/vnd.openxmlformats-officedocument.presentationml.slideLayout+xml" PartName="/ppt/slideLayouts/slideLayout1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slide+xml" PartName="/ppt/slides/slide4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39.xml"/>
  <Override ContentType="application/vnd.openxmlformats-officedocument.presentationml.slideLayout+xml" PartName="/ppt/slideLayouts/slideLayout7.xml"/>
  <Default ContentType="image/png" Extension="png"/>
  <Override ContentType="application/vnd.openxmlformats-officedocument.presentationml.notesSlide+xml" PartName="/ppt/notesSlides/notesSlide1.xml"/>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slide+xml" PartName="/ppt/slides/slide37.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Layout+xml" PartName="/ppt/slideLayouts/slideLayout3.xml"/>
  <Default ContentType="image/jpeg" Extension="jpeg"/>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22.xml"/>
  <Override ContentType="application/vnd.openxmlformats-officedocument.presentationml.slide+xml" PartName="/ppt/slides/slide31.xml"/>
  <Override ContentType="application/vnd.openxmlformats-officedocument.presentationml.slide+xml" PartName="/ppt/slides/slide42.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01" r:id="rId2"/>
    <p:sldId id="256"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2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5854" autoAdjust="0"/>
    <p:restoredTop sz="94643"/>
  </p:normalViewPr>
  <p:slideViewPr>
    <p:cSldViewPr>
      <p:cViewPr varScale="1">
        <p:scale>
          <a:sx n="68" d="100"/>
          <a:sy n="68" d="100"/>
        </p:scale>
        <p:origin x="-15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A691D5-9D36-4216-BFEB-A45669DEF1F4}" type="datetimeFigureOut">
              <a:rPr lang="ru-RU" smtClean="0"/>
              <a:pPr/>
              <a:t>25.11.2020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79481D-4BC8-44FF-AAC3-ABEA8D2AD3FF}" type="slidenum">
              <a:rPr lang="ru-RU" smtClean="0"/>
              <a:pPr/>
              <a:t>‹#›</a:t>
            </a:fld>
            <a:endParaRPr lang="ru-RU"/>
          </a:p>
        </p:txBody>
      </p:sp>
    </p:spTree>
    <p:extLst>
      <p:ext uri="{BB962C8B-B14F-4D97-AF65-F5344CB8AC3E}">
        <p14:creationId xmlns:p14="http://schemas.microsoft.com/office/powerpoint/2010/main" xmlns="" val="1411055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979481D-4BC8-44FF-AAC3-ABEA8D2AD3FF}" type="slidenum">
              <a:rPr lang="ru-RU" smtClean="0"/>
              <a:pPr/>
              <a:t>6</a:t>
            </a:fld>
            <a:endParaRPr lang="ru-RU"/>
          </a:p>
        </p:txBody>
      </p:sp>
    </p:spTree>
    <p:extLst>
      <p:ext uri="{BB962C8B-B14F-4D97-AF65-F5344CB8AC3E}">
        <p14:creationId xmlns:p14="http://schemas.microsoft.com/office/powerpoint/2010/main" xmlns="" val="688209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79481D-4BC8-44FF-AAC3-ABEA8D2AD3FF}" type="slidenum">
              <a:rPr lang="ru-RU" smtClean="0"/>
              <a:pPr/>
              <a:t>43</a:t>
            </a:fld>
            <a:endParaRPr lang="ru-RU"/>
          </a:p>
        </p:txBody>
      </p:sp>
    </p:spTree>
    <p:extLst>
      <p:ext uri="{BB962C8B-B14F-4D97-AF65-F5344CB8AC3E}">
        <p14:creationId xmlns:p14="http://schemas.microsoft.com/office/powerpoint/2010/main" xmlns="" val="1971665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вопрос">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lvl1pPr>
              <a:defRPr sz="2400">
                <a:solidFill>
                  <a:srgbClr val="002060"/>
                </a:solidFill>
                <a:latin typeface="Arial Narrow" pitchFamily="34" charset="0"/>
              </a:defRPr>
            </a:lvl1pPr>
          </a:lstStyle>
          <a:p>
            <a:r>
              <a:rPr lang="ru-RU" dirty="0"/>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
        <p:nvSpPr>
          <p:cNvPr id="6" name="Управляющая кнопка: настраиваемая 5">
            <a:hlinkClick r:id="" action="ppaction://hlinkshowjump?jump=nextslide" highlightClick="1"/>
          </p:cNvPr>
          <p:cNvSpPr/>
          <p:nvPr userDrawn="1"/>
        </p:nvSpPr>
        <p:spPr>
          <a:xfrm>
            <a:off x="5687032" y="4581128"/>
            <a:ext cx="898400" cy="643396"/>
          </a:xfrm>
          <a:prstGeom prst="actionButtonBlank">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rgbClr val="002060"/>
                </a:solidFill>
              </a:rPr>
              <a:t>Ответ:</a:t>
            </a:r>
          </a:p>
        </p:txBody>
      </p:sp>
    </p:spTree>
    <p:extLst>
      <p:ext uri="{BB962C8B-B14F-4D97-AF65-F5344CB8AC3E}">
        <p14:creationId xmlns:p14="http://schemas.microsoft.com/office/powerpoint/2010/main" xmlns="" val="1922899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отв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lvl1pPr>
              <a:defRPr sz="2000">
                <a:solidFill>
                  <a:srgbClr val="002060"/>
                </a:solidFill>
                <a:latin typeface="Arial Narrow" pitchFamily="34" charset="0"/>
              </a:defRPr>
            </a:lvl1pPr>
          </a:lstStyle>
          <a:p>
            <a:r>
              <a:rPr lang="ru-RU" dirty="0"/>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
        <p:nvSpPr>
          <p:cNvPr id="7" name="TextBox 6"/>
          <p:cNvSpPr txBox="1"/>
          <p:nvPr userDrawn="1"/>
        </p:nvSpPr>
        <p:spPr>
          <a:xfrm>
            <a:off x="7308304" y="5877272"/>
            <a:ext cx="1435073" cy="369332"/>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ru-RU" b="1" dirty="0">
                <a:solidFill>
                  <a:srgbClr val="002060"/>
                </a:solidFill>
              </a:rPr>
              <a:t>Выбор </a:t>
            </a:r>
            <a:r>
              <a:rPr lang="ru-RU" b="1" dirty="0">
                <a:solidFill>
                  <a:srgbClr val="002060"/>
                </a:solidFill>
                <a:hlinkClick r:id="rId2" action="ppaction://hlinksldjump"/>
              </a:rPr>
              <a:t>темы</a:t>
            </a:r>
            <a:endParaRPr lang="ru-RU" b="1" dirty="0">
              <a:solidFill>
                <a:srgbClr val="002060"/>
              </a:solidFill>
            </a:endParaRPr>
          </a:p>
        </p:txBody>
      </p:sp>
    </p:spTree>
    <p:extLst>
      <p:ext uri="{BB962C8B-B14F-4D97-AF65-F5344CB8AC3E}">
        <p14:creationId xmlns:p14="http://schemas.microsoft.com/office/powerpoint/2010/main" xmlns="" val="227237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25.11.2020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3000" r="-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25.11.2020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arget="../media/image14.jpeg" Type="http://schemas.openxmlformats.org/officeDocument/2006/relationships/image"/><Relationship Id="rId1" Target="../slideLayouts/slideLayout4.xml" Type="http://schemas.openxmlformats.org/officeDocument/2006/relationships/slideLayout"/></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arget="../media/image18.jpeg" Type="http://schemas.openxmlformats.org/officeDocument/2006/relationships/image"/><Relationship Id="rId2" Target="../media/image17.jpeg" Type="http://schemas.openxmlformats.org/officeDocument/2006/relationships/image"/><Relationship Id="rId1" Target="../slideLayouts/slideLayout4.xml" Type="http://schemas.openxmlformats.org/officeDocument/2006/relationships/slideLayout"/><Relationship Id="rId4" Target="../media/image19.jpeg" Type="http://schemas.openxmlformats.org/officeDocument/2006/relationships/image"/></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arget="../media/image21.jpeg" Type="http://schemas.openxmlformats.org/officeDocument/2006/relationships/image"/><Relationship Id="rId2" Target="../media/image20.jpeg" Type="http://schemas.openxmlformats.org/officeDocument/2006/relationships/image"/><Relationship Id="rId1" Target="../slideLayouts/slideLayout4.xml" Type="http://schemas.openxmlformats.org/officeDocument/2006/relationships/slideLayout"/><Relationship Id="rId6" Target="../media/image24.jpeg" Type="http://schemas.openxmlformats.org/officeDocument/2006/relationships/image"/><Relationship Id="rId5" Target="../media/image23.jpeg" Type="http://schemas.openxmlformats.org/officeDocument/2006/relationships/image"/><Relationship Id="rId4" Target="../media/image22.jpeg" Type="http://schemas.openxmlformats.org/officeDocument/2006/relationships/image"/></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arget="../media/image26.jpeg" Type="http://schemas.openxmlformats.org/officeDocument/2006/relationships/image"/><Relationship Id="rId2" Target="../media/image25.jpeg" Type="http://schemas.openxmlformats.org/officeDocument/2006/relationships/image"/><Relationship Id="rId1" Target="../slideLayouts/slideLayout4.xml" Type="http://schemas.openxmlformats.org/officeDocument/2006/relationships/slideLayout"/><Relationship Id="rId5" Target="../media/image28.jpeg" Type="http://schemas.openxmlformats.org/officeDocument/2006/relationships/image"/><Relationship Id="rId4" Target="../media/image27.jpeg" Type="http://schemas.openxmlformats.org/officeDocument/2006/relationships/image"/></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arget="../media/image29.jpeg" Type="http://schemas.openxmlformats.org/officeDocument/2006/relationships/image"/><Relationship Id="rId1" Target="../slideLayouts/slideLayout4.xml" Type="http://schemas.openxmlformats.org/officeDocument/2006/relationships/slideLayout"/></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arget="../media/image36.jpeg" Type="http://schemas.openxmlformats.org/officeDocument/2006/relationships/image"/><Relationship Id="rId3" Target="../media/image31.jpeg" Type="http://schemas.openxmlformats.org/officeDocument/2006/relationships/image"/><Relationship Id="rId7" Target="../media/image35.jpeg" Type="http://schemas.openxmlformats.org/officeDocument/2006/relationships/image"/><Relationship Id="rId2" Target="../media/image30.jpeg" Type="http://schemas.openxmlformats.org/officeDocument/2006/relationships/image"/><Relationship Id="rId1" Target="../slideLayouts/slideLayout4.xml" Type="http://schemas.openxmlformats.org/officeDocument/2006/relationships/slideLayout"/><Relationship Id="rId6" Target="../media/image34.jpeg" Type="http://schemas.openxmlformats.org/officeDocument/2006/relationships/image"/><Relationship Id="rId5" Target="../media/image33.jpeg" Type="http://schemas.openxmlformats.org/officeDocument/2006/relationships/image"/><Relationship Id="rId4" Target="../media/image32.jpeg" Type="http://schemas.openxmlformats.org/officeDocument/2006/relationships/image"/></Relationships>
</file>

<file path=ppt/slides/_rels/slide3.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6.xml"/><Relationship Id="rId18" Type="http://schemas.openxmlformats.org/officeDocument/2006/relationships/slide" Target="slide36.xml"/><Relationship Id="rId3" Type="http://schemas.openxmlformats.org/officeDocument/2006/relationships/slide" Target="slide6.xml"/><Relationship Id="rId21" Type="http://schemas.openxmlformats.org/officeDocument/2006/relationships/slide" Target="slide42.xml"/><Relationship Id="rId7" Type="http://schemas.openxmlformats.org/officeDocument/2006/relationships/slide" Target="slide14.xml"/><Relationship Id="rId12" Type="http://schemas.openxmlformats.org/officeDocument/2006/relationships/slide" Target="slide24.xml"/><Relationship Id="rId17" Type="http://schemas.openxmlformats.org/officeDocument/2006/relationships/slide" Target="slide34.xml"/><Relationship Id="rId2" Type="http://schemas.openxmlformats.org/officeDocument/2006/relationships/slide" Target="slide4.xml"/><Relationship Id="rId16" Type="http://schemas.openxmlformats.org/officeDocument/2006/relationships/slide" Target="slide32.xml"/><Relationship Id="rId20" Type="http://schemas.openxmlformats.org/officeDocument/2006/relationships/slide" Target="slide40.xml"/><Relationship Id="rId1" Type="http://schemas.openxmlformats.org/officeDocument/2006/relationships/slideLayout" Target="../slideLayouts/slideLayout2.xml"/><Relationship Id="rId6" Type="http://schemas.openxmlformats.org/officeDocument/2006/relationships/slide" Target="slide12.xml"/><Relationship Id="rId11" Type="http://schemas.openxmlformats.org/officeDocument/2006/relationships/slide" Target="slide22.xml"/><Relationship Id="rId5" Type="http://schemas.openxmlformats.org/officeDocument/2006/relationships/slide" Target="slide10.xml"/><Relationship Id="rId15" Type="http://schemas.openxmlformats.org/officeDocument/2006/relationships/slide" Target="slide30.xml"/><Relationship Id="rId10" Type="http://schemas.openxmlformats.org/officeDocument/2006/relationships/slide" Target="slide20.xml"/><Relationship Id="rId19" Type="http://schemas.openxmlformats.org/officeDocument/2006/relationships/slide" Target="slide38.xml"/><Relationship Id="rId4" Type="http://schemas.openxmlformats.org/officeDocument/2006/relationships/slide" Target="slide8.xml"/><Relationship Id="rId9" Type="http://schemas.openxmlformats.org/officeDocument/2006/relationships/slide" Target="slide18.xml"/><Relationship Id="rId14" Type="http://schemas.openxmlformats.org/officeDocument/2006/relationships/slide" Target="slide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arget="../media/image40.jpeg" Type="http://schemas.openxmlformats.org/officeDocument/2006/relationships/image"/><Relationship Id="rId1" Target="../slideLayouts/slideLayout4.xml" Type="http://schemas.openxmlformats.org/officeDocument/2006/relationships/slideLayout"/></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arget="../media/image43.jpeg" Type="http://schemas.openxmlformats.org/officeDocument/2006/relationships/image"/><Relationship Id="rId2" Target="../notesSlides/notesSlide2.xml" Type="http://schemas.openxmlformats.org/officeDocument/2006/relationships/notesSlide"/><Relationship Id="rId1" Target="../slideLayouts/slideLayout4.xml" Type="http://schemas.openxmlformats.org/officeDocument/2006/relationships/slideLayout"/></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29600" cy="4525963"/>
          </a:xfrm>
        </p:spPr>
        <p:txBody>
          <a:bodyPr>
            <a:normAutofit lnSpcReduction="10000"/>
          </a:bodyPr>
          <a:lstStyle/>
          <a:p>
            <a:pPr marL="0" indent="542925" algn="ctr">
              <a:lnSpc>
                <a:spcPct val="150000"/>
              </a:lnSpc>
              <a:buNone/>
            </a:pPr>
            <a:endParaRPr lang="ru-RU" sz="2400" b="1" dirty="0">
              <a:solidFill>
                <a:srgbClr val="002060"/>
              </a:solidFill>
            </a:endParaRPr>
          </a:p>
          <a:p>
            <a:pPr marL="0" indent="542925" algn="ctr">
              <a:lnSpc>
                <a:spcPct val="150000"/>
              </a:lnSpc>
              <a:buNone/>
            </a:pPr>
            <a:r>
              <a:rPr lang="ru-RU" sz="2400" b="1" dirty="0">
                <a:solidFill>
                  <a:srgbClr val="002060"/>
                </a:solidFill>
              </a:rPr>
              <a:t>Активируй презентацию в режиме «Показ слайдов» или «Слайд-шоу», выбери категорию, </a:t>
            </a:r>
          </a:p>
          <a:p>
            <a:pPr marL="0" indent="542925" algn="ctr">
              <a:lnSpc>
                <a:spcPct val="150000"/>
              </a:lnSpc>
              <a:buNone/>
            </a:pPr>
            <a:r>
              <a:rPr lang="ru-RU" sz="2400" b="1" dirty="0">
                <a:solidFill>
                  <a:srgbClr val="002060"/>
                </a:solidFill>
              </a:rPr>
              <a:t>баллы и начинай игру. </a:t>
            </a:r>
          </a:p>
          <a:p>
            <a:pPr marL="0" indent="542925" algn="ctr">
              <a:lnSpc>
                <a:spcPct val="150000"/>
              </a:lnSpc>
              <a:buNone/>
            </a:pPr>
            <a:r>
              <a:rPr lang="ru-RU" sz="2400" b="1" dirty="0">
                <a:solidFill>
                  <a:srgbClr val="002060"/>
                </a:solidFill>
              </a:rPr>
              <a:t>Чем выше балл, тем сложнее вопрос викторины. </a:t>
            </a:r>
          </a:p>
          <a:p>
            <a:pPr marL="0" indent="0">
              <a:buNone/>
            </a:pPr>
            <a:endParaRPr lang="ru-RU" sz="2000" b="1" dirty="0">
              <a:solidFill>
                <a:srgbClr val="002060"/>
              </a:solidFill>
            </a:endParaRPr>
          </a:p>
          <a:p>
            <a:pPr marL="0" indent="0" algn="ctr">
              <a:buNone/>
            </a:pPr>
            <a:endParaRPr lang="ru-RU" sz="2400" b="1" dirty="0">
              <a:solidFill>
                <a:srgbClr val="002060"/>
              </a:solidFill>
            </a:endParaRPr>
          </a:p>
          <a:p>
            <a:pPr marL="0" indent="0" algn="ctr">
              <a:buNone/>
            </a:pPr>
            <a:endParaRPr lang="ru-RU" sz="2400" b="1" dirty="0">
              <a:solidFill>
                <a:srgbClr val="002060"/>
              </a:solidFill>
            </a:endParaRPr>
          </a:p>
          <a:p>
            <a:pPr marL="0" indent="0" algn="ctr">
              <a:buNone/>
            </a:pPr>
            <a:r>
              <a:rPr lang="ru-RU" sz="2400" b="1" dirty="0">
                <a:solidFill>
                  <a:srgbClr val="002060"/>
                </a:solidFill>
              </a:rPr>
              <a:t>Удачной игры!</a:t>
            </a:r>
            <a:endParaRPr lang="ru-RU" sz="2000" b="1" dirty="0">
              <a:solidFill>
                <a:srgbClr val="002060"/>
              </a:solidFill>
            </a:endParaRPr>
          </a:p>
        </p:txBody>
      </p:sp>
    </p:spTree>
    <p:extLst>
      <p:ext uri="{BB962C8B-B14F-4D97-AF65-F5344CB8AC3E}">
        <p14:creationId xmlns:p14="http://schemas.microsoft.com/office/powerpoint/2010/main" xmlns="" val="3060157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74442"/>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gn="l"/>
            <a:r>
              <a:rPr lang="ru-RU" dirty="0"/>
              <a:t>1. Этот полководец вместе с Г.К. Жуковым стал первым кавалером ордена «Победа».</a:t>
            </a:r>
            <a:br>
              <a:rPr lang="ru-RU" dirty="0"/>
            </a:br>
            <a:r>
              <a:rPr lang="ru-RU" dirty="0"/>
              <a:t/>
            </a:r>
            <a:br>
              <a:rPr lang="ru-RU" dirty="0"/>
            </a:br>
            <a:r>
              <a:rPr lang="ru-RU" dirty="0"/>
              <a:t>2. Войска 3-го Белорусского фронта, которым он командовал, штурмовали Кёнигсберг.</a:t>
            </a:r>
            <a:br>
              <a:rPr lang="ru-RU" dirty="0"/>
            </a:br>
            <a:r>
              <a:rPr lang="ru-RU" dirty="0"/>
              <a:t/>
            </a:r>
            <a:br>
              <a:rPr lang="ru-RU" dirty="0"/>
            </a:br>
            <a:r>
              <a:rPr lang="ru-RU" dirty="0"/>
              <a:t>3. Награжден второй Золотой Звездой Героя Советского Союза за разгром японской армии генерала Отодзо Ямады на Дальнем Востоке в 1945 г.</a:t>
            </a:r>
            <a:br>
              <a:rPr lang="ru-RU" dirty="0"/>
            </a:br>
            <a:r>
              <a:rPr lang="ru-RU" dirty="0"/>
              <a:t/>
            </a:r>
            <a:br>
              <a:rPr lang="ru-RU" dirty="0"/>
            </a:br>
            <a:r>
              <a:rPr lang="ru-RU" b="1" dirty="0"/>
              <a:t>Назовите имя этого полководца.</a:t>
            </a:r>
          </a:p>
        </p:txBody>
      </p:sp>
    </p:spTree>
    <p:extLst>
      <p:ext uri="{BB962C8B-B14F-4D97-AF65-F5344CB8AC3E}">
        <p14:creationId xmlns:p14="http://schemas.microsoft.com/office/powerpoint/2010/main" xmlns="" val="30526054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4248472" cy="6322714"/>
          </a:xfrm>
          <a:ln>
            <a:noFill/>
          </a:ln>
          <a:effectLst/>
          <a:scene3d>
            <a:camera prst="orthographicFront">
              <a:rot lat="0" lon="0" rev="0"/>
            </a:camera>
            <a:lightRig rig="contrasting" dir="t">
              <a:rot lat="0" lon="0" rev="7800000"/>
            </a:lightRig>
          </a:scene3d>
          <a:sp3d>
            <a:bevelT w="139700" h="139700"/>
          </a:sp3d>
        </p:spPr>
        <p:txBody>
          <a:bodyPr>
            <a:noAutofit/>
          </a:bodyPr>
          <a:lstStyle/>
          <a:p>
            <a:pPr fontAlgn="t">
              <a:tabLst>
                <a:tab pos="358775" algn="l"/>
              </a:tabLst>
            </a:pPr>
            <a:r>
              <a:rPr lang="ru-RU" b="1" dirty="0"/>
              <a:t>Алексей Михайлович Василевский</a:t>
            </a:r>
            <a:br>
              <a:rPr lang="ru-RU" b="1" dirty="0"/>
            </a:br>
            <a:r>
              <a:rPr lang="ru-RU" b="1" dirty="0"/>
              <a:t/>
            </a:r>
            <a:br>
              <a:rPr lang="ru-RU" b="1" dirty="0"/>
            </a:br>
            <a:r>
              <a:rPr lang="ru-RU" b="1" dirty="0"/>
              <a:t>	</a:t>
            </a:r>
            <a:r>
              <a:rPr lang="ru-RU" dirty="0"/>
              <a:t>Три человека были удостоены ордена «Победа» дважды — Иосиф Сталин, Георгий Жуков и Александр Василевский.</a:t>
            </a:r>
            <a:br>
              <a:rPr lang="ru-RU" dirty="0"/>
            </a:br>
            <a:r>
              <a:rPr lang="ru-RU" dirty="0"/>
              <a:t/>
            </a:r>
            <a:br>
              <a:rPr lang="ru-RU" dirty="0"/>
            </a:br>
            <a:r>
              <a:rPr lang="ru-RU" dirty="0"/>
              <a:t>	Вклад в Победу Александра Михайловича Василевского трудно переоценить — в самые сложные годы войны он возглавлял Генштаб Красной Армии, занимаясь разработкой крупнейших военных операций и координацией реализации этих планов.</a:t>
            </a:r>
            <a:br>
              <a:rPr lang="ru-RU" dirty="0"/>
            </a:br>
            <a:r>
              <a:rPr lang="ru-RU" dirty="0"/>
              <a:t/>
            </a:r>
            <a:br>
              <a:rPr lang="ru-RU" dirty="0"/>
            </a:br>
            <a:r>
              <a:rPr lang="ru-RU" dirty="0"/>
              <a:t>	Один из самых ярких представителей блестящей плеяды советских военачальников Великой Отечественной войны.</a:t>
            </a:r>
            <a:br>
              <a:rPr lang="ru-RU" dirty="0"/>
            </a:br>
            <a:endParaRPr lang="ru-RU" dirty="0"/>
          </a:p>
        </p:txBody>
      </p:sp>
      <p:pic>
        <p:nvPicPr>
          <p:cNvPr id="3" name="Рисунок 2" descr="https://i.pinimg.com/736x/07/4a/6c/074a6c75e2b6d0ad919ae5d9cafcf0d1--wwii-soviet-army.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104" y="548680"/>
            <a:ext cx="3135109" cy="460851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xmlns="" val="1419893876"/>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556792"/>
            <a:ext cx="8229600" cy="1872208"/>
          </a:xfrm>
        </p:spPr>
        <p:txBody>
          <a:bodyPr>
            <a:normAutofit/>
          </a:bodyPr>
          <a:lstStyle/>
          <a:p>
            <a:r>
              <a:rPr lang="ru-RU" b="1" dirty="0"/>
              <a:t>Назови 7 важнейших сражений  Великой Отечественной войны</a:t>
            </a:r>
            <a:br>
              <a:rPr lang="ru-RU" b="1" dirty="0"/>
            </a:br>
            <a:endParaRPr lang="ru-RU" b="1" dirty="0"/>
          </a:p>
        </p:txBody>
      </p:sp>
    </p:spTree>
    <p:extLst>
      <p:ext uri="{BB962C8B-B14F-4D97-AF65-F5344CB8AC3E}">
        <p14:creationId xmlns:p14="http://schemas.microsoft.com/office/powerpoint/2010/main" xmlns="" val="49467493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44445"/>
            <a:ext cx="6626128" cy="2650306"/>
          </a:xfrm>
        </p:spPr>
        <p:txBody>
          <a:bodyPr>
            <a:normAutofit fontScale="90000"/>
          </a:bodyPr>
          <a:lstStyle/>
          <a:p>
            <a:pPr algn="l"/>
            <a:r>
              <a:rPr lang="ru-RU" b="1" dirty="0"/>
              <a:t>1. БРЕСТСКАЯ КРЕПОСТЬ 22.06.1941 – 20.07.1941 </a:t>
            </a:r>
            <a:br>
              <a:rPr lang="ru-RU" b="1" dirty="0"/>
            </a:br>
            <a:r>
              <a:rPr lang="ru-RU" b="1" dirty="0"/>
              <a:t>2. БИТВА ЗА МОСКВУ 30.09.1941 – 20.04.1942 </a:t>
            </a:r>
            <a:br>
              <a:rPr lang="ru-RU" b="1" dirty="0"/>
            </a:br>
            <a:r>
              <a:rPr lang="ru-RU" b="1" dirty="0"/>
              <a:t>3. БЛОКАДА ЛЕНИНГРАДА 08.09.1941 – 27.01.1944 </a:t>
            </a:r>
            <a:br>
              <a:rPr lang="ru-RU" b="1" dirty="0"/>
            </a:br>
            <a:r>
              <a:rPr lang="ru-RU" b="1" dirty="0"/>
              <a:t>4. СТАЛИНГРАДСКАЯ БИТВА 17.07.1942 – 02.02.1943 </a:t>
            </a:r>
            <a:br>
              <a:rPr lang="ru-RU" b="1" dirty="0"/>
            </a:br>
            <a:r>
              <a:rPr lang="ru-RU" b="1" dirty="0"/>
              <a:t>5. КУРСКАЯ БИТВА 05.07.1943 – 23.08.1943 </a:t>
            </a:r>
            <a:br>
              <a:rPr lang="ru-RU" b="1" dirty="0"/>
            </a:br>
            <a:r>
              <a:rPr lang="ru-RU" b="1" dirty="0"/>
              <a:t>6. БЕЛОРУССКАЯ ОПЕРАЦИЯ «БАГРАТИОН» 23.06.1944 – 29.08.1944 </a:t>
            </a:r>
            <a:br>
              <a:rPr lang="ru-RU" b="1" dirty="0"/>
            </a:br>
            <a:r>
              <a:rPr lang="ru-RU" b="1" dirty="0"/>
              <a:t>7. БИТВА ЗА БЕРЛИН 16.04.1945 – 08.05.1945 </a:t>
            </a:r>
            <a:br>
              <a:rPr lang="ru-RU" b="1" dirty="0"/>
            </a:br>
            <a:endParaRPr lang="ru-RU" sz="2400" dirty="0"/>
          </a:p>
        </p:txBody>
      </p:sp>
      <p:pic>
        <p:nvPicPr>
          <p:cNvPr id="11266" name="Picture 2" descr="https://www.ugrapro.ru/wp-content/uploads/2019/03/693762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0168" y="2276872"/>
            <a:ext cx="7073262" cy="338437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75097907"/>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3168352"/>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r>
              <a:rPr lang="ru-RU" b="1" dirty="0"/>
              <a:t>  </a:t>
            </a:r>
            <a:br>
              <a:rPr lang="ru-RU" b="1" dirty="0"/>
            </a:br>
            <a:r>
              <a:rPr lang="ru-RU" dirty="0">
                <a:latin typeface="Arial" panose="020B0604020202020204" pitchFamily="34" charset="0"/>
              </a:rPr>
              <a:t>В доме, расположенном в самом центре военного Сталинграда, в сентябре 1942 года закрепилась группа немецких пулемётчиков, а в подвале оставалось около                  30 местных жителей.</a:t>
            </a:r>
            <a:br>
              <a:rPr lang="ru-RU" dirty="0">
                <a:latin typeface="Arial" panose="020B0604020202020204" pitchFamily="34" charset="0"/>
              </a:rPr>
            </a:br>
            <a:r>
              <a:rPr lang="ru-RU" dirty="0">
                <a:latin typeface="Arial" panose="020B0604020202020204" pitchFamily="34" charset="0"/>
              </a:rPr>
              <a:t/>
            </a:r>
            <a:br>
              <a:rPr lang="ru-RU" dirty="0">
                <a:latin typeface="Arial" panose="020B0604020202020204" pitchFamily="34" charset="0"/>
              </a:rPr>
            </a:br>
            <a:r>
              <a:rPr lang="ru-RU" dirty="0">
                <a:latin typeface="Arial" panose="020B0604020202020204" pitchFamily="34" charset="0"/>
              </a:rPr>
              <a:t> </a:t>
            </a:r>
            <a:br>
              <a:rPr lang="ru-RU" dirty="0">
                <a:latin typeface="Arial" panose="020B0604020202020204" pitchFamily="34" charset="0"/>
              </a:rPr>
            </a:br>
            <a:r>
              <a:rPr lang="ru-RU" b="1" dirty="0"/>
              <a:t>Чьей фамилией назван этот дом, который советские солдаты обороняли в течение 58 дней?</a:t>
            </a:r>
          </a:p>
        </p:txBody>
      </p:sp>
    </p:spTree>
    <p:extLst>
      <p:ext uri="{BB962C8B-B14F-4D97-AF65-F5344CB8AC3E}">
        <p14:creationId xmlns:p14="http://schemas.microsoft.com/office/powerpoint/2010/main" xmlns="" val="281984993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005064"/>
          </a:xfrm>
        </p:spPr>
        <p:txBody>
          <a:bodyPr>
            <a:normAutofit fontScale="90000"/>
          </a:bodyPr>
          <a:lstStyle/>
          <a:p>
            <a:r>
              <a:rPr lang="ru-RU" dirty="0"/>
              <a:t/>
            </a:r>
            <a:br>
              <a:rPr lang="ru-RU" dirty="0"/>
            </a:br>
            <a:r>
              <a:rPr lang="ru-RU" dirty="0"/>
              <a:t> 4-этажный жилой дом, расположенный на площади Ленина  в г. Сталинграде был назван в честь </a:t>
            </a:r>
            <a:r>
              <a:rPr lang="ru-RU" b="1" dirty="0"/>
              <a:t>сержанта Якова Павлова</a:t>
            </a:r>
            <a:r>
              <a:rPr lang="ru-RU" dirty="0"/>
              <a:t>. </a:t>
            </a:r>
            <a:br>
              <a:rPr lang="ru-RU" dirty="0"/>
            </a:br>
            <a:r>
              <a:rPr lang="ru-RU" b="1" dirty="0"/>
              <a:t>Дом Павлова  держал оборону с  27 сентября по 25 ноября 1942 года.</a:t>
            </a:r>
            <a:r>
              <a:rPr lang="ru-RU" i="1" dirty="0"/>
              <a:t> </a:t>
            </a:r>
            <a:br>
              <a:rPr lang="ru-RU" i="1" dirty="0"/>
            </a:br>
            <a:r>
              <a:rPr lang="ru-RU" dirty="0"/>
              <a:t>Здание оставалось фактически единственным уцелевшим на площади, и с него отлично просматривалась местность. </a:t>
            </a:r>
            <a:br>
              <a:rPr lang="ru-RU" dirty="0"/>
            </a:br>
            <a:r>
              <a:rPr lang="ru-RU" dirty="0"/>
              <a:t>Дом Павлова считается настоящим символом доблести и храбрости советских солдат.       </a:t>
            </a:r>
            <a:br>
              <a:rPr lang="ru-RU" dirty="0"/>
            </a:br>
            <a:r>
              <a:rPr lang="ru-RU" dirty="0"/>
              <a:t/>
            </a:r>
            <a:br>
              <a:rPr lang="ru-RU" dirty="0"/>
            </a:br>
            <a:r>
              <a:rPr lang="ru-RU" dirty="0"/>
              <a:t>27 сентября 1942 года группа разведчиков, в составе 4-х бойцов под руководством </a:t>
            </a:r>
            <a:r>
              <a:rPr lang="ru-RU" b="1" dirty="0"/>
              <a:t>сержанта Якова Павлова, </a:t>
            </a:r>
            <a:r>
              <a:rPr lang="ru-RU" dirty="0"/>
              <a:t>выбила немцев из указанного дома. </a:t>
            </a:r>
            <a:br>
              <a:rPr lang="ru-RU" dirty="0"/>
            </a:br>
            <a:r>
              <a:rPr lang="ru-RU" dirty="0"/>
              <a:t>Солдаты заняли все 4 этажа. Почти двое суток группа Павлова держала оборону и только на третьи сутки  к зданию пробилось подкрепление из 27 человек.</a:t>
            </a:r>
            <a:br>
              <a:rPr lang="ru-RU" dirty="0"/>
            </a:br>
            <a:r>
              <a:rPr lang="ru-RU" b="1" dirty="0"/>
              <a:t> Бойцы держали оборону на протяжении 58 дней!</a:t>
            </a:r>
            <a:r>
              <a:rPr lang="ru-RU" dirty="0"/>
              <a:t/>
            </a:r>
            <a:br>
              <a:rPr lang="ru-RU" dirty="0"/>
            </a:br>
            <a:r>
              <a:rPr lang="ru-RU" b="1" dirty="0"/>
              <a:t>Потери с нашей стороны — 3 человека.</a:t>
            </a:r>
            <a:r>
              <a:rPr lang="ru-RU" dirty="0"/>
              <a:t/>
            </a:r>
            <a:br>
              <a:rPr lang="ru-RU" dirty="0"/>
            </a:br>
            <a:r>
              <a:rPr lang="ru-RU" b="1" dirty="0"/>
              <a:t>Сколько было уничтожено врагов -</a:t>
            </a:r>
            <a:r>
              <a:rPr lang="ru-RU" b="1" dirty="0">
                <a:solidFill>
                  <a:srgbClr val="FF0000"/>
                </a:solidFill>
              </a:rPr>
              <a:t>  </a:t>
            </a:r>
            <a:r>
              <a:rPr lang="ru-RU" b="1" dirty="0"/>
              <a:t>по сегодняшний день неизвестно.</a:t>
            </a:r>
            <a:r>
              <a:rPr lang="ru-RU" dirty="0"/>
              <a:t/>
            </a:r>
            <a:br>
              <a:rPr lang="ru-RU" dirty="0"/>
            </a:br>
            <a:endParaRPr lang="ru-RU" dirty="0"/>
          </a:p>
        </p:txBody>
      </p:sp>
      <p:pic>
        <p:nvPicPr>
          <p:cNvPr id="3" name="Picture 2" descr="Дом Павлова с одной точки съёмки. После окончания Сталинградской битвы. На заднем плане — Мельница Гергардта. Источник: https://ru.wikipedia.or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4030543"/>
            <a:ext cx="3816424" cy="27255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4" name="Picture 4" descr="Фото сержанта Якова Павлова. Источник:  artyushenkooleg.r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3972191"/>
            <a:ext cx="1939902" cy="27255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7551820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340768"/>
            <a:ext cx="8229600" cy="1143000"/>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nSpc>
                <a:spcPct val="150000"/>
              </a:lnSpc>
            </a:pPr>
            <a:r>
              <a:rPr lang="ru-RU" b="1" dirty="0"/>
              <a:t>Как называлось сражение, после окончания которого был развеян миф о непобедимости немецкой армии?</a:t>
            </a:r>
          </a:p>
        </p:txBody>
      </p:sp>
    </p:spTree>
    <p:extLst>
      <p:ext uri="{BB962C8B-B14F-4D97-AF65-F5344CB8AC3E}">
        <p14:creationId xmlns:p14="http://schemas.microsoft.com/office/powerpoint/2010/main" xmlns="" val="3375215508"/>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3641928"/>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gn="l">
              <a:tabLst>
                <a:tab pos="539750" algn="l"/>
              </a:tabLst>
            </a:pPr>
            <a:r>
              <a:rPr lang="ru-RU" dirty="0"/>
              <a:t>	</a:t>
            </a:r>
            <a:r>
              <a:rPr lang="ru-RU" b="1" dirty="0"/>
              <a:t>Битва за Москву</a:t>
            </a:r>
            <a:r>
              <a:rPr lang="ru-RU" dirty="0"/>
              <a:t>. 30 сентября 1941 года немецкое командование начало наступательную операцию «Тайфун», цель которой была захват Москвы. 3 октября войска вермахта с ходу врываются в город Орёл, а 6 октября захватывают Брянск. Остальные группы армии «Север» начинают наступление по направлению к Вязьме. 7 октября в окружение попало пять советских армий…</a:t>
            </a:r>
            <a:br>
              <a:rPr lang="ru-RU" dirty="0"/>
            </a:br>
            <a:r>
              <a:rPr lang="ru-RU" dirty="0"/>
              <a:t>	Так началась битва за Москву, которая длилась почти семь месяцев.    В ходе сражений и операций под Москвой гитлеровцам впервые было нанесено крупное поражение. </a:t>
            </a:r>
            <a:br>
              <a:rPr lang="ru-RU" dirty="0"/>
            </a:br>
            <a:r>
              <a:rPr lang="ru-RU" dirty="0"/>
              <a:t>	Эта победа  развенчала миф о непобедимости немецко-фашистской армии. Гитлеровские войска были отброшены от столицы на 100 – 250 км. </a:t>
            </a:r>
            <a:br>
              <a:rPr lang="ru-RU" dirty="0"/>
            </a:br>
            <a:r>
              <a:rPr lang="ru-RU" dirty="0"/>
              <a:t>Были освобождены Московская, Рязанская и Тульская области. </a:t>
            </a:r>
            <a:br>
              <a:rPr lang="ru-RU" dirty="0"/>
            </a:br>
            <a:endParaRPr lang="ru-RU"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17808" y="3429000"/>
            <a:ext cx="4536504" cy="293218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4753536"/>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24744"/>
            <a:ext cx="8229600" cy="2290266"/>
          </a:xfrm>
        </p:spPr>
        <p:txBody>
          <a:bodyPr>
            <a:normAutofit/>
          </a:bodyPr>
          <a:lstStyle/>
          <a:p>
            <a:pPr>
              <a:lnSpc>
                <a:spcPct val="150000"/>
              </a:lnSpc>
            </a:pPr>
            <a:r>
              <a:rPr lang="ru-RU" b="1" dirty="0"/>
              <a:t>Как назывался  пятый сталинский удар в ходе которого были освобождены  Белоруссия, большая часть                   Литовской ССР, а также восточная Польша?</a:t>
            </a:r>
          </a:p>
        </p:txBody>
      </p:sp>
    </p:spTree>
    <p:extLst>
      <p:ext uri="{BB962C8B-B14F-4D97-AF65-F5344CB8AC3E}">
        <p14:creationId xmlns:p14="http://schemas.microsoft.com/office/powerpoint/2010/main" xmlns="" val="164762384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176464"/>
          </a:xfrm>
          <a:ln>
            <a:noFill/>
          </a:ln>
          <a:effectLst/>
          <a:scene3d>
            <a:camera prst="orthographicFront">
              <a:rot lat="0" lon="0" rev="0"/>
            </a:camera>
            <a:lightRig rig="contrasting" dir="t">
              <a:rot lat="0" lon="0" rev="7800000"/>
            </a:lightRig>
          </a:scene3d>
          <a:sp3d>
            <a:bevelT w="139700" h="139700"/>
          </a:sp3d>
        </p:spPr>
        <p:txBody>
          <a:bodyPr>
            <a:noAutofit/>
          </a:bodyPr>
          <a:lstStyle/>
          <a:p>
            <a:pPr algn="l">
              <a:tabLst>
                <a:tab pos="539750" algn="l"/>
              </a:tabLst>
            </a:pPr>
            <a:r>
              <a:rPr lang="ru-RU" b="1" dirty="0"/>
              <a:t>	Пятый сталинский удар</a:t>
            </a:r>
            <a:r>
              <a:rPr lang="ru-RU" b="1" dirty="0">
                <a:solidFill>
                  <a:srgbClr val="FF0000"/>
                </a:solidFill>
              </a:rPr>
              <a:t> </a:t>
            </a:r>
            <a:r>
              <a:rPr lang="ru-RU" b="1" dirty="0"/>
              <a:t>– Белорусская операция «Багратион».                    </a:t>
            </a:r>
            <a:br>
              <a:rPr lang="ru-RU" b="1" dirty="0"/>
            </a:br>
            <a:r>
              <a:rPr lang="ru-RU" dirty="0"/>
              <a:t>Эта стратегическая операция проходила в несколько этапов и длилась с 23 июня по 29 августа 1944 года.  Стала одной из крупнейших военных операций Второй мировой войны. Получила название в честь русского полководца Отечественной войны 1812 года Петра Ивановича Багратиона. </a:t>
            </a:r>
            <a:br>
              <a:rPr lang="ru-RU" dirty="0"/>
            </a:br>
            <a:r>
              <a:rPr lang="ru-RU" dirty="0"/>
              <a:t>	В результате наступательных действий Красной Армии  вермахт понёс тяжелейшие потери, немецкие войска были разгромлены в районе Витебска, Бобруйска, Могилёва, Орши.  </a:t>
            </a:r>
            <a:br>
              <a:rPr lang="ru-RU" dirty="0"/>
            </a:br>
            <a:r>
              <a:rPr lang="ru-RU" dirty="0"/>
              <a:t>	В ходе операции «Багратион» была разгромлена немецкая группа армий «Центр», а группа армий «Север» в Прибалтике рассечена надвое. Красной Армией были созданы условия для завершения освобождения белорусской территории, Прибалтики и Восточной Польши.</a:t>
            </a:r>
          </a:p>
        </p:txBody>
      </p:sp>
      <p:pic>
        <p:nvPicPr>
          <p:cNvPr id="3074" name="Picture 2" descr="https://topwar.ru/uploads/posts/2014-06/1403538179_20090902_belorussia.1srquba6s7ms80808g0k84oc8.ejcuplo1l0oo0sk8c40s8osc4.th.jpe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83768" y="4194497"/>
            <a:ext cx="3744416" cy="248067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961824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9218" name="Picture 2" descr="C:\Users\8CED~1\AppData\Local\Temp\Rar$DIa0.231\YUNARMY-A3line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3382" y="7937"/>
            <a:ext cx="9187381" cy="68580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Рисунок 8"/>
          <p:cNvPicPr/>
          <p:nvPr/>
        </p:nvPicPr>
        <p:blipFill>
          <a:blip r:embed="rId3">
            <a:extLst>
              <a:ext uri="{28A0092B-C50C-407E-A947-70E740481C1C}">
                <a14:useLocalDpi xmlns:a14="http://schemas.microsoft.com/office/drawing/2010/main" xmlns="" val="0"/>
              </a:ext>
            </a:extLst>
          </a:blip>
          <a:srcRect/>
          <a:stretch>
            <a:fillRect/>
          </a:stretch>
        </p:blipFill>
        <p:spPr bwMode="auto">
          <a:xfrm>
            <a:off x="7164288" y="775456"/>
            <a:ext cx="1724195" cy="156966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Прямоугольник 3"/>
          <p:cNvSpPr/>
          <p:nvPr/>
        </p:nvSpPr>
        <p:spPr>
          <a:xfrm>
            <a:off x="176358" y="160338"/>
            <a:ext cx="8856984" cy="36933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endParaRPr lang="ru-RU" dirty="0">
              <a:solidFill>
                <a:srgbClr val="C00000"/>
              </a:solidFill>
            </a:endParaRPr>
          </a:p>
        </p:txBody>
      </p:sp>
      <p:sp>
        <p:nvSpPr>
          <p:cNvPr id="5" name="AutoShape 12" descr="https://www.may9.ru/i/brand/brand-13.sv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sp>
        <p:nvSpPr>
          <p:cNvPr id="6" name="AutoShape 15" descr="9 Мая"/>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pic>
        <p:nvPicPr>
          <p:cNvPr id="9232" name="Picture 1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20473" y="850957"/>
            <a:ext cx="1398909" cy="15461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AutoShape 19" descr="https://www.may9.ru/i/brand/brand-05.sv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pic>
        <p:nvPicPr>
          <p:cNvPr id="9224" name="Picture 8" descr="https://1.bp.blogspot.com/-IwR2q8iVcQc/XnsKYb1_R-I/AAAAAAAAxOM/mzxes0QrXmkQ7MTLDtIKSGt5NsCm0adcgCLcBGAsYHQ/s320/9%2B%25D0%25BC%25D0%25B0%25D1%258F_DoV%2B%252816%2529.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5674" y="3401470"/>
            <a:ext cx="3088749" cy="3350509"/>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9240" name="Picture 24" descr="https://4.bp.blogspot.com/-6xq7ufvFU3k/WrOMFdPmzXI/AAAAAAAANss/lEm__wYqCC8AD-hBeom6C1F0QrhtquyDgCLcBGAs/s320/9%2B%25D0%25BC%25D0%25B0%25D1%258F%2Bpng%2B%252851%2529.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690467" y="5949280"/>
            <a:ext cx="722040" cy="738189"/>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
        <p:nvSpPr>
          <p:cNvPr id="10" name="Прямоугольник 9"/>
          <p:cNvSpPr/>
          <p:nvPr/>
        </p:nvSpPr>
        <p:spPr>
          <a:xfrm>
            <a:off x="4235063" y="3490126"/>
            <a:ext cx="3816424" cy="2339102"/>
          </a:xfrm>
          <a:prstGeom prst="rect">
            <a:avLst/>
          </a:prstGeom>
          <a:ln>
            <a:noFill/>
          </a:ln>
          <a:effectLst/>
          <a:scene3d>
            <a:camera prst="orthographicFront">
              <a:rot lat="0" lon="0" rev="0"/>
            </a:camera>
            <a:lightRig rig="contrasting" dir="t">
              <a:rot lat="0" lon="0" rev="7800000"/>
            </a:lightRig>
          </a:scene3d>
          <a:sp3d>
            <a:bevelT w="139700" h="139700"/>
          </a:sp3d>
        </p:spPr>
        <p:txBody>
          <a:bodyPr wrap="square">
            <a:spAutoFit/>
          </a:bodyPr>
          <a:lstStyle/>
          <a:p>
            <a:r>
              <a:rPr lang="ru-RU" i="1" dirty="0">
                <a:solidFill>
                  <a:srgbClr val="002060"/>
                </a:solidFill>
              </a:rPr>
              <a:t>Люди!</a:t>
            </a:r>
            <a:br>
              <a:rPr lang="ru-RU" i="1" dirty="0">
                <a:solidFill>
                  <a:srgbClr val="002060"/>
                </a:solidFill>
              </a:rPr>
            </a:br>
            <a:r>
              <a:rPr lang="ru-RU" i="1" dirty="0">
                <a:solidFill>
                  <a:srgbClr val="002060"/>
                </a:solidFill>
              </a:rPr>
              <a:t>Покуда сердца стучатся,—</a:t>
            </a:r>
            <a:br>
              <a:rPr lang="ru-RU" i="1" dirty="0">
                <a:solidFill>
                  <a:srgbClr val="002060"/>
                </a:solidFill>
              </a:rPr>
            </a:br>
            <a:r>
              <a:rPr lang="ru-RU" i="1" dirty="0">
                <a:solidFill>
                  <a:srgbClr val="002060"/>
                </a:solidFill>
              </a:rPr>
              <a:t>помните!</a:t>
            </a:r>
            <a:br>
              <a:rPr lang="ru-RU" i="1" dirty="0">
                <a:solidFill>
                  <a:srgbClr val="002060"/>
                </a:solidFill>
              </a:rPr>
            </a:br>
            <a:r>
              <a:rPr lang="ru-RU" i="1" dirty="0">
                <a:solidFill>
                  <a:srgbClr val="002060"/>
                </a:solidFill>
              </a:rPr>
              <a:t>Какою</a:t>
            </a:r>
            <a:br>
              <a:rPr lang="ru-RU" i="1" dirty="0">
                <a:solidFill>
                  <a:srgbClr val="002060"/>
                </a:solidFill>
              </a:rPr>
            </a:br>
            <a:r>
              <a:rPr lang="ru-RU" i="1" dirty="0">
                <a:solidFill>
                  <a:srgbClr val="002060"/>
                </a:solidFill>
              </a:rPr>
              <a:t>ценой</a:t>
            </a:r>
            <a:br>
              <a:rPr lang="ru-RU" i="1" dirty="0">
                <a:solidFill>
                  <a:srgbClr val="002060"/>
                </a:solidFill>
              </a:rPr>
            </a:br>
            <a:r>
              <a:rPr lang="ru-RU" i="1" dirty="0">
                <a:solidFill>
                  <a:srgbClr val="002060"/>
                </a:solidFill>
              </a:rPr>
              <a:t>завоевано счастье,—</a:t>
            </a:r>
            <a:br>
              <a:rPr lang="ru-RU" i="1" dirty="0">
                <a:solidFill>
                  <a:srgbClr val="002060"/>
                </a:solidFill>
              </a:rPr>
            </a:br>
            <a:r>
              <a:rPr lang="ru-RU" i="1" dirty="0">
                <a:solidFill>
                  <a:srgbClr val="002060"/>
                </a:solidFill>
              </a:rPr>
              <a:t>пожалуйста, помните!</a:t>
            </a:r>
            <a:endParaRPr lang="ru-RU" dirty="0">
              <a:solidFill>
                <a:srgbClr val="002060"/>
              </a:solidFill>
            </a:endParaRPr>
          </a:p>
          <a:p>
            <a:pPr algn="r"/>
            <a:r>
              <a:rPr lang="ru-RU" sz="2000" b="1" i="1" dirty="0">
                <a:solidFill>
                  <a:srgbClr val="002060"/>
                </a:solidFill>
              </a:rPr>
              <a:t>Р. Рождественский</a:t>
            </a:r>
          </a:p>
        </p:txBody>
      </p:sp>
      <p:sp>
        <p:nvSpPr>
          <p:cNvPr id="16" name="TextBox 15"/>
          <p:cNvSpPr txBox="1"/>
          <p:nvPr/>
        </p:nvSpPr>
        <p:spPr>
          <a:xfrm>
            <a:off x="2114917" y="1591566"/>
            <a:ext cx="6633547" cy="156966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pPr algn="ctr"/>
            <a:r>
              <a:rPr lang="ru-RU" sz="2400" b="1" dirty="0">
                <a:solidFill>
                  <a:srgbClr val="00B0F0"/>
                </a:solidFill>
                <a:latin typeface="Arial Narrow" pitchFamily="34" charset="0"/>
              </a:rPr>
              <a:t> </a:t>
            </a:r>
          </a:p>
          <a:p>
            <a:pPr algn="ctr"/>
            <a:r>
              <a:rPr lang="ru-RU" sz="2400" b="1" dirty="0">
                <a:solidFill>
                  <a:srgbClr val="002060"/>
                </a:solidFill>
                <a:latin typeface="Arial Narrow" pitchFamily="34" charset="0"/>
              </a:rPr>
              <a:t>Викторина</a:t>
            </a:r>
          </a:p>
          <a:p>
            <a:pPr algn="ctr"/>
            <a:endParaRPr lang="ru-RU" sz="2400" b="1" dirty="0">
              <a:solidFill>
                <a:srgbClr val="002060"/>
              </a:solidFill>
              <a:latin typeface="Arial Narrow" pitchFamily="34" charset="0"/>
            </a:endParaRPr>
          </a:p>
          <a:p>
            <a:pPr algn="ctr"/>
            <a:r>
              <a:rPr lang="ru-RU" sz="2400" b="1" dirty="0">
                <a:solidFill>
                  <a:srgbClr val="002060"/>
                </a:solidFill>
                <a:latin typeface="Arial Narrow" pitchFamily="34" charset="0"/>
              </a:rPr>
              <a:t>Страницы истории Великой Отечественной войны</a:t>
            </a:r>
          </a:p>
        </p:txBody>
      </p:sp>
    </p:spTree>
    <p:extLst>
      <p:ext uri="{BB962C8B-B14F-4D97-AF65-F5344CB8AC3E}">
        <p14:creationId xmlns:p14="http://schemas.microsoft.com/office/powerpoint/2010/main" xmlns="" val="703462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3186" y="188640"/>
            <a:ext cx="8229600" cy="1066130"/>
          </a:xfrm>
          <a:ln>
            <a:noFill/>
          </a:ln>
          <a:effectLst/>
          <a:scene3d>
            <a:camera prst="orthographicFront">
              <a:rot lat="0" lon="0" rev="0"/>
            </a:camera>
            <a:lightRig rig="contrasting" dir="t">
              <a:rot lat="0" lon="0" rev="7800000"/>
            </a:lightRig>
          </a:scene3d>
          <a:sp3d>
            <a:bevelT w="139700" h="139700"/>
          </a:sp3d>
        </p:spPr>
        <p:txBody>
          <a:bodyPr/>
          <a:lstStyle/>
          <a:p>
            <a:r>
              <a:rPr lang="ru-RU" b="1" dirty="0"/>
              <a:t>Разгадай ребус</a:t>
            </a:r>
          </a:p>
        </p:txBody>
      </p:sp>
      <p:pic>
        <p:nvPicPr>
          <p:cNvPr id="5" name="Picture 2" descr="http://ya-uchitel.ru/_ld/170/5527618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3608" y="1484784"/>
            <a:ext cx="7153275" cy="229552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3076760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s://avatars.mds.yandex.net/get-zen_doc/1872259/pub_5deea7fbc31e4900b0472ceb_5deeb4c0c31e4900b0472d48/scale_120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9370" y="135956"/>
            <a:ext cx="2952328" cy="212203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8" name="Picture 4" descr="https://avatars.mds.yandex.net/get-zen_doc/1066925/pub_5b102758d7bf2102f7e24954_5b10367dad0f2266df7a38cd/scale_120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9876" y="4779991"/>
            <a:ext cx="6552728" cy="1889369"/>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
        <p:nvSpPr>
          <p:cNvPr id="9" name="Заголовок 1"/>
          <p:cNvSpPr>
            <a:spLocks noGrp="1"/>
          </p:cNvSpPr>
          <p:nvPr>
            <p:ph type="title"/>
          </p:nvPr>
        </p:nvSpPr>
        <p:spPr>
          <a:xfrm>
            <a:off x="5436096" y="188640"/>
            <a:ext cx="3538736" cy="3082354"/>
          </a:xfrm>
          <a:ln>
            <a:noFill/>
          </a:ln>
          <a:effectLst/>
          <a:scene3d>
            <a:camera prst="orthographicFront">
              <a:rot lat="0" lon="0" rev="0"/>
            </a:camera>
            <a:lightRig rig="contrasting" dir="t">
              <a:rot lat="0" lon="0" rev="7800000"/>
            </a:lightRig>
          </a:scene3d>
          <a:sp3d>
            <a:bevelT w="139700" h="139700"/>
          </a:sp3d>
        </p:spPr>
        <p:txBody>
          <a:bodyPr>
            <a:normAutofit/>
          </a:bodyPr>
          <a:lstStyle/>
          <a:p>
            <a:r>
              <a:rPr lang="ru-RU" b="1" dirty="0"/>
              <a:t>«Катюша»</a:t>
            </a:r>
            <a:r>
              <a:rPr lang="ru-RU" dirty="0"/>
              <a:t> - неофициальное, народное название советской боевой машины реактивной артиллерии (в первую очередь и первоначально — БМ-13, а впоследствии также БМ-8, БМ-31 и других) во время Великой Отечественной войны.</a:t>
            </a:r>
          </a:p>
        </p:txBody>
      </p:sp>
      <p:pic>
        <p:nvPicPr>
          <p:cNvPr id="7" name="Picture 8" descr="https://avatars.mds.yandex.net/get-zen_doc/1131118/pub_5ccfa9ef14686000b3028301_5ccfad4da2387100b3054cfe/scale_120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483768" y="2450422"/>
            <a:ext cx="3208453" cy="195715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38262982"/>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484784"/>
            <a:ext cx="8229600" cy="1143000"/>
          </a:xfrm>
        </p:spPr>
        <p:txBody>
          <a:bodyPr>
            <a:normAutofit fontScale="90000"/>
          </a:bodyPr>
          <a:lstStyle/>
          <a:p>
            <a:pPr>
              <a:lnSpc>
                <a:spcPct val="150000"/>
              </a:lnSpc>
            </a:pPr>
            <a:r>
              <a:rPr lang="ru-RU" b="1" dirty="0"/>
              <a:t>Какой вклад внесли в Великую Победу Шпагин Георгий Семенович , Судаев Алексей Иванович, Василий Алексеевич Дегтярев?</a:t>
            </a:r>
          </a:p>
        </p:txBody>
      </p:sp>
    </p:spTree>
    <p:extLst>
      <p:ext uri="{BB962C8B-B14F-4D97-AF65-F5344CB8AC3E}">
        <p14:creationId xmlns:p14="http://schemas.microsoft.com/office/powerpoint/2010/main" xmlns="" val="3322600489"/>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xmlns="" id="{17475672-DA9A-514C-9162-280F06CA2A52}"/>
              </a:ext>
            </a:extLst>
          </p:cNvPr>
          <p:cNvSpPr/>
          <p:nvPr/>
        </p:nvSpPr>
        <p:spPr>
          <a:xfrm>
            <a:off x="4757167" y="5277922"/>
            <a:ext cx="237566" cy="646331"/>
          </a:xfrm>
          <a:prstGeom prst="rect">
            <a:avLst/>
          </a:prstGeom>
        </p:spPr>
        <p:txBody>
          <a:bodyPr wrap="none">
            <a:spAutoFit/>
          </a:bodyPr>
          <a:lstStyle/>
          <a:p>
            <a:r>
              <a:rPr lang="ru-RU" b="1" dirty="0"/>
              <a:t> </a:t>
            </a:r>
          </a:p>
          <a:p>
            <a:endParaRPr lang="ru-RU" dirty="0"/>
          </a:p>
        </p:txBody>
      </p:sp>
      <p:sp>
        <p:nvSpPr>
          <p:cNvPr id="12" name="Заголовок 1"/>
          <p:cNvSpPr>
            <a:spLocks noGrp="1"/>
          </p:cNvSpPr>
          <p:nvPr>
            <p:ph type="title"/>
          </p:nvPr>
        </p:nvSpPr>
        <p:spPr>
          <a:xfrm>
            <a:off x="460375" y="160339"/>
            <a:ext cx="8229600" cy="964406"/>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r>
              <a:rPr lang="ru-RU" sz="2200" b="1" dirty="0"/>
              <a:t/>
            </a:r>
            <a:br>
              <a:rPr lang="ru-RU" sz="2200" b="1" dirty="0"/>
            </a:br>
            <a:r>
              <a:rPr lang="ru-RU" sz="2200" b="1" dirty="0"/>
              <a:t/>
            </a:r>
            <a:br>
              <a:rPr lang="ru-RU" sz="2200" b="1" dirty="0"/>
            </a:br>
            <a:r>
              <a:rPr lang="ru-RU" sz="2200" b="1" dirty="0"/>
              <a:t/>
            </a:r>
            <a:br>
              <a:rPr lang="ru-RU" sz="2200" b="1" dirty="0"/>
            </a:br>
            <a:r>
              <a:rPr lang="ru-RU" sz="2200" b="1" dirty="0"/>
              <a:t>Выдающиеся советские конструкторы, внесшие  неоценимый вклад в Победу над фашизмом </a:t>
            </a:r>
            <a:br>
              <a:rPr lang="ru-RU" sz="2200" b="1" dirty="0"/>
            </a:br>
            <a:r>
              <a:rPr lang="ru-RU" sz="2200" b="1" dirty="0"/>
              <a:t/>
            </a:r>
            <a:br>
              <a:rPr lang="ru-RU" sz="2200" b="1" dirty="0"/>
            </a:br>
            <a:r>
              <a:rPr lang="ru-RU" b="1" dirty="0">
                <a:solidFill>
                  <a:srgbClr val="FF0000"/>
                </a:solidFill>
              </a:rPr>
              <a:t/>
            </a:r>
            <a:br>
              <a:rPr lang="ru-RU" b="1" dirty="0">
                <a:solidFill>
                  <a:srgbClr val="FF0000"/>
                </a:solidFill>
              </a:rPr>
            </a:br>
            <a:r>
              <a:rPr lang="ru-RU" b="1" dirty="0"/>
              <a:t/>
            </a:r>
            <a:br>
              <a:rPr lang="ru-RU" b="1" dirty="0"/>
            </a:br>
            <a:endParaRPr lang="ru-RU" b="1" dirty="0"/>
          </a:p>
        </p:txBody>
      </p:sp>
      <p:sp>
        <p:nvSpPr>
          <p:cNvPr id="13" name="TextBox 12">
            <a:extLst>
              <a:ext uri="{FF2B5EF4-FFF2-40B4-BE49-F238E27FC236}">
                <a16:creationId xmlns:a16="http://schemas.microsoft.com/office/drawing/2014/main" xmlns="" id="{7C587429-D7E6-AA43-A3FE-B3963CF2A582}"/>
              </a:ext>
            </a:extLst>
          </p:cNvPr>
          <p:cNvSpPr txBox="1"/>
          <p:nvPr/>
        </p:nvSpPr>
        <p:spPr>
          <a:xfrm>
            <a:off x="5413583" y="3143002"/>
            <a:ext cx="3516563" cy="830997"/>
          </a:xfrm>
          <a:prstGeom prst="rect">
            <a:avLst/>
          </a:prstGeom>
          <a:noFill/>
        </p:spPr>
        <p:txBody>
          <a:bodyPr wrap="square" rtlCol="0">
            <a:spAutoFit/>
          </a:bodyPr>
          <a:lstStyle/>
          <a:p>
            <a:pPr algn="ctr"/>
            <a:r>
              <a:rPr lang="ru-RU" sz="1600" b="1" dirty="0">
                <a:solidFill>
                  <a:srgbClr val="002060"/>
                </a:solidFill>
              </a:rPr>
              <a:t>Василий Алексеевич Дегтярёв </a:t>
            </a:r>
            <a:r>
              <a:rPr lang="ru-RU" sz="1600" dirty="0">
                <a:solidFill>
                  <a:srgbClr val="002060"/>
                </a:solidFill>
              </a:rPr>
              <a:t>разработал:</a:t>
            </a:r>
            <a:r>
              <a:rPr lang="ru-RU" sz="1600" b="1" dirty="0">
                <a:solidFill>
                  <a:srgbClr val="002060"/>
                </a:solidFill>
              </a:rPr>
              <a:t>  </a:t>
            </a:r>
            <a:r>
              <a:rPr lang="ru-RU" sz="1600" dirty="0">
                <a:solidFill>
                  <a:srgbClr val="002060"/>
                </a:solidFill>
              </a:rPr>
              <a:t>противотанковое ружье </a:t>
            </a:r>
          </a:p>
          <a:p>
            <a:pPr algn="ctr"/>
            <a:r>
              <a:rPr lang="ru-RU" sz="1600" dirty="0">
                <a:solidFill>
                  <a:srgbClr val="002060"/>
                </a:solidFill>
              </a:rPr>
              <a:t>ПТРД ручной пулемет РПД-44</a:t>
            </a:r>
          </a:p>
        </p:txBody>
      </p:sp>
      <p:pic>
        <p:nvPicPr>
          <p:cNvPr id="14" name="Picture 2" descr="http://1941-1945.at.ua/pic/Shpagi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49457" y="1052963"/>
            <a:ext cx="1402548" cy="196356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
        <p:nvSpPr>
          <p:cNvPr id="15" name="Прямоугольник 14"/>
          <p:cNvSpPr/>
          <p:nvPr/>
        </p:nvSpPr>
        <p:spPr>
          <a:xfrm>
            <a:off x="213854" y="3197128"/>
            <a:ext cx="2070721" cy="1323439"/>
          </a:xfrm>
          <a:prstGeom prst="rect">
            <a:avLst/>
          </a:prstGeom>
        </p:spPr>
        <p:txBody>
          <a:bodyPr wrap="square">
            <a:spAutoFit/>
          </a:bodyPr>
          <a:lstStyle/>
          <a:p>
            <a:pPr algn="ctr"/>
            <a:r>
              <a:rPr lang="ru-RU" sz="1600" b="1" dirty="0">
                <a:solidFill>
                  <a:srgbClr val="002060"/>
                </a:solidFill>
              </a:rPr>
              <a:t>Шпагин Георгий Семенович, </a:t>
            </a:r>
            <a:r>
              <a:rPr lang="ru-RU" sz="1600" dirty="0">
                <a:solidFill>
                  <a:srgbClr val="002060"/>
                </a:solidFill>
              </a:rPr>
              <a:t>создатель</a:t>
            </a:r>
          </a:p>
          <a:p>
            <a:pPr algn="ctr"/>
            <a:r>
              <a:rPr lang="ru-RU" sz="1600" dirty="0">
                <a:solidFill>
                  <a:srgbClr val="002060"/>
                </a:solidFill>
              </a:rPr>
              <a:t>пистолета-пулемета ППШ-41. </a:t>
            </a:r>
          </a:p>
        </p:txBody>
      </p:sp>
      <p:sp>
        <p:nvSpPr>
          <p:cNvPr id="16" name="Прямоугольник 15"/>
          <p:cNvSpPr/>
          <p:nvPr/>
        </p:nvSpPr>
        <p:spPr>
          <a:xfrm>
            <a:off x="2841146" y="3176848"/>
            <a:ext cx="2438957" cy="1323439"/>
          </a:xfrm>
          <a:prstGeom prst="rect">
            <a:avLst/>
          </a:prstGeom>
        </p:spPr>
        <p:txBody>
          <a:bodyPr wrap="square">
            <a:spAutoFit/>
          </a:bodyPr>
          <a:lstStyle/>
          <a:p>
            <a:pPr algn="ctr"/>
            <a:r>
              <a:rPr lang="ru-RU" sz="1600" b="1" dirty="0">
                <a:solidFill>
                  <a:srgbClr val="002060"/>
                </a:solidFill>
              </a:rPr>
              <a:t>Судаев Алексей Иванович</a:t>
            </a:r>
            <a:r>
              <a:rPr lang="ru-RU" sz="1600" dirty="0">
                <a:solidFill>
                  <a:srgbClr val="002060"/>
                </a:solidFill>
              </a:rPr>
              <a:t>, создатель лучшего пистолета-пулемета Второй Мировой Войны ППС-42</a:t>
            </a:r>
          </a:p>
        </p:txBody>
      </p:sp>
      <p:pic>
        <p:nvPicPr>
          <p:cNvPr id="17" name="Picture 8" descr="http://1941-1945.at.ua/pic/Sudaev.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51002" y="1017669"/>
            <a:ext cx="1320998" cy="1963569"/>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18" name="Picture 10" descr="http://weaponland.ru/images/statyi/pistol-pulem-1/2/PPSA-41-OP-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0118" y="4958537"/>
            <a:ext cx="2176142" cy="114927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19" name="Picture 12" descr="http://zonwar.ru/images/pp/pps_4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41146" y="4893259"/>
            <a:ext cx="2750617" cy="114927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20"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369600" y="1009992"/>
            <a:ext cx="3595602" cy="196356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736604799"/>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764704"/>
            <a:ext cx="8229600" cy="2736304"/>
          </a:xfrm>
        </p:spPr>
        <p:txBody>
          <a:bodyPr>
            <a:noAutofit/>
          </a:bodyPr>
          <a:lstStyle/>
          <a:p>
            <a:pPr>
              <a:lnSpc>
                <a:spcPct val="150000"/>
              </a:lnSpc>
            </a:pPr>
            <a:r>
              <a:rPr lang="ru-RU" b="1" dirty="0"/>
              <a:t>На фронтах Великой Отечественной сражались не только люди, но и «яки», «тигры», «пантеры», «рыси». </a:t>
            </a:r>
            <a:br>
              <a:rPr lang="ru-RU" b="1" dirty="0"/>
            </a:br>
            <a:r>
              <a:rPr lang="ru-RU" b="1" dirty="0"/>
              <a:t/>
            </a:r>
            <a:br>
              <a:rPr lang="ru-RU" b="1" dirty="0"/>
            </a:br>
            <a:r>
              <a:rPr lang="ru-RU" b="1" dirty="0"/>
              <a:t>Что так называли?</a:t>
            </a:r>
            <a:endParaRPr lang="ru-RU" dirty="0"/>
          </a:p>
        </p:txBody>
      </p:sp>
    </p:spTree>
    <p:extLst>
      <p:ext uri="{BB962C8B-B14F-4D97-AF65-F5344CB8AC3E}">
        <p14:creationId xmlns:p14="http://schemas.microsoft.com/office/powerpoint/2010/main" xmlns="" val="3568915829"/>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1"/>
          <p:cNvSpPr>
            <a:spLocks noGrp="1"/>
          </p:cNvSpPr>
          <p:nvPr>
            <p:ph type="title"/>
          </p:nvPr>
        </p:nvSpPr>
        <p:spPr>
          <a:xfrm>
            <a:off x="457200" y="404664"/>
            <a:ext cx="8229600" cy="774628"/>
          </a:xfrm>
        </p:spPr>
        <p:txBody>
          <a:bodyPr>
            <a:normAutofit/>
          </a:bodyPr>
          <a:lstStyle/>
          <a:p>
            <a:r>
              <a:rPr lang="ru-RU" sz="2400" b="1" dirty="0"/>
              <a:t>Военная техника: </a:t>
            </a:r>
            <a:br>
              <a:rPr lang="ru-RU" sz="2400" b="1" dirty="0"/>
            </a:br>
            <a:endParaRPr lang="ru-RU"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93861" y="970778"/>
            <a:ext cx="3267502" cy="229478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5" y="989478"/>
            <a:ext cx="3513406" cy="221283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5" descr="https://wiki.warthunder.ru/images/2/2b/Pz.Kpfw._Panther_Ausf._D_%D1%84%D0%BE%D1%82%D0%BE%D0%B3%D0%B0%D0%BB%D0%B5%D1%80%D0%B5%D1%8F_12.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22960" y="3829584"/>
            <a:ext cx="3528960" cy="194078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12" name="Picture 2" descr="Пять малоизвестных танков периода Второй мировой войны. Часть 2. Лёгкий разведывательный танк «Рысь»"/>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585287" y="3817685"/>
            <a:ext cx="3267502" cy="1940787"/>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Box 12"/>
          <p:cNvSpPr txBox="1"/>
          <p:nvPr/>
        </p:nvSpPr>
        <p:spPr>
          <a:xfrm>
            <a:off x="4283969" y="5984662"/>
            <a:ext cx="2952328" cy="646331"/>
          </a:xfrm>
          <a:prstGeom prst="rect">
            <a:avLst/>
          </a:prstGeom>
          <a:noFill/>
        </p:spPr>
        <p:txBody>
          <a:bodyPr wrap="square" rtlCol="0">
            <a:spAutoFit/>
          </a:bodyPr>
          <a:lstStyle/>
          <a:p>
            <a:pPr algn="ctr"/>
            <a:r>
              <a:rPr lang="ru-RU" b="1" dirty="0">
                <a:solidFill>
                  <a:srgbClr val="002060"/>
                </a:solidFill>
              </a:rPr>
              <a:t>«Рысь» – немецкий легкий разведывательный танк</a:t>
            </a:r>
          </a:p>
        </p:txBody>
      </p:sp>
      <p:sp>
        <p:nvSpPr>
          <p:cNvPr id="14" name="TextBox 13"/>
          <p:cNvSpPr txBox="1"/>
          <p:nvPr/>
        </p:nvSpPr>
        <p:spPr>
          <a:xfrm>
            <a:off x="4427984" y="3385717"/>
            <a:ext cx="4464495" cy="369332"/>
          </a:xfrm>
          <a:prstGeom prst="rect">
            <a:avLst/>
          </a:prstGeom>
          <a:noFill/>
        </p:spPr>
        <p:txBody>
          <a:bodyPr wrap="square" rtlCol="0">
            <a:spAutoFit/>
          </a:bodyPr>
          <a:lstStyle/>
          <a:p>
            <a:r>
              <a:rPr lang="ru-RU" b="1" dirty="0">
                <a:solidFill>
                  <a:schemeClr val="tx2">
                    <a:lumMod val="50000"/>
                  </a:schemeClr>
                </a:solidFill>
              </a:rPr>
              <a:t>«ЯК» </a:t>
            </a:r>
            <a:r>
              <a:rPr lang="ru-RU" b="1" dirty="0">
                <a:solidFill>
                  <a:srgbClr val="002060"/>
                </a:solidFill>
              </a:rPr>
              <a:t>– советский самолет-истребитель</a:t>
            </a:r>
          </a:p>
        </p:txBody>
      </p:sp>
      <p:sp>
        <p:nvSpPr>
          <p:cNvPr id="15" name="Прямоугольник 14"/>
          <p:cNvSpPr/>
          <p:nvPr/>
        </p:nvSpPr>
        <p:spPr>
          <a:xfrm>
            <a:off x="322960" y="3386978"/>
            <a:ext cx="3618031" cy="369332"/>
          </a:xfrm>
          <a:prstGeom prst="rect">
            <a:avLst/>
          </a:prstGeom>
        </p:spPr>
        <p:txBody>
          <a:bodyPr wrap="square">
            <a:spAutoFit/>
          </a:bodyPr>
          <a:lstStyle/>
          <a:p>
            <a:r>
              <a:rPr lang="ru-RU" b="1" dirty="0">
                <a:solidFill>
                  <a:srgbClr val="002060"/>
                </a:solidFill>
              </a:rPr>
              <a:t>«Тигр» - немецкий тяжелый танк</a:t>
            </a:r>
            <a:endParaRPr lang="ru-RU" dirty="0">
              <a:solidFill>
                <a:srgbClr val="002060"/>
              </a:solidFill>
            </a:endParaRPr>
          </a:p>
        </p:txBody>
      </p:sp>
      <p:sp>
        <p:nvSpPr>
          <p:cNvPr id="16" name="Прямоугольник 15"/>
          <p:cNvSpPr/>
          <p:nvPr/>
        </p:nvSpPr>
        <p:spPr>
          <a:xfrm>
            <a:off x="171568" y="6144819"/>
            <a:ext cx="3737374" cy="646331"/>
          </a:xfrm>
          <a:prstGeom prst="rect">
            <a:avLst/>
          </a:prstGeom>
        </p:spPr>
        <p:txBody>
          <a:bodyPr wrap="square">
            <a:spAutoFit/>
          </a:bodyPr>
          <a:lstStyle/>
          <a:p>
            <a:pPr algn="ctr"/>
            <a:r>
              <a:rPr lang="ru-RU" b="1" dirty="0">
                <a:solidFill>
                  <a:srgbClr val="002060"/>
                </a:solidFill>
              </a:rPr>
              <a:t>«Пантера» - немецкий средний танк</a:t>
            </a:r>
            <a:endParaRPr lang="ru-RU" dirty="0">
              <a:solidFill>
                <a:srgbClr val="002060"/>
              </a:solidFill>
            </a:endParaRPr>
          </a:p>
        </p:txBody>
      </p:sp>
    </p:spTree>
    <p:extLst>
      <p:ext uri="{BB962C8B-B14F-4D97-AF65-F5344CB8AC3E}">
        <p14:creationId xmlns:p14="http://schemas.microsoft.com/office/powerpoint/2010/main" xmlns="" val="1427863069"/>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628800"/>
            <a:ext cx="8229600" cy="1143000"/>
          </a:xfrm>
        </p:spPr>
        <p:txBody>
          <a:bodyPr>
            <a:normAutofit fontScale="90000"/>
          </a:bodyPr>
          <a:lstStyle/>
          <a:p>
            <a:pPr>
              <a:lnSpc>
                <a:spcPct val="150000"/>
              </a:lnSpc>
            </a:pPr>
            <a:r>
              <a:rPr lang="ru-RU" b="1" dirty="0"/>
              <a:t>Какой тыловой уральский город во время Великой Отечественной войны был более известен под названием «Танкоград»?</a:t>
            </a:r>
          </a:p>
        </p:txBody>
      </p:sp>
    </p:spTree>
    <p:extLst>
      <p:ext uri="{BB962C8B-B14F-4D97-AF65-F5344CB8AC3E}">
        <p14:creationId xmlns:p14="http://schemas.microsoft.com/office/powerpoint/2010/main" xmlns="" val="920880156"/>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noFill/>
          </a:ln>
          <a:effectLst/>
          <a:scene3d>
            <a:camera prst="orthographicFront">
              <a:rot lat="0" lon="0" rev="0"/>
            </a:camera>
            <a:lightRig rig="contrasting" dir="t">
              <a:rot lat="0" lon="0" rev="7800000"/>
            </a:lightRig>
          </a:scene3d>
          <a:sp3d>
            <a:bevelT w="139700" h="139700"/>
          </a:sp3d>
        </p:spPr>
        <p:txBody>
          <a:bodyPr/>
          <a:lstStyle/>
          <a:p>
            <a:r>
              <a:rPr lang="ru-RU" b="1" dirty="0"/>
              <a:t>Город Челябинск. </a:t>
            </a:r>
            <a:br>
              <a:rPr lang="ru-RU" b="1" dirty="0"/>
            </a:br>
            <a:r>
              <a:rPr lang="ru-RU" b="1" dirty="0"/>
              <a:t>Челябинский тракторный завод выпускал знаменитые танки Т-34</a:t>
            </a:r>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640" y="1634747"/>
            <a:ext cx="5832648" cy="452162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1038292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29600" cy="2362274"/>
          </a:xfrm>
          <a:ln>
            <a:noFill/>
          </a:ln>
          <a:effectLst/>
          <a:scene3d>
            <a:camera prst="orthographicFront">
              <a:rot lat="0" lon="0" rev="0"/>
            </a:camera>
            <a:lightRig rig="contrasting" dir="t">
              <a:rot lat="0" lon="0" rev="7800000"/>
            </a:lightRig>
          </a:scene3d>
          <a:sp3d>
            <a:bevelT w="139700" h="139700"/>
          </a:sp3d>
        </p:spPr>
        <p:txBody>
          <a:bodyPr>
            <a:normAutofit/>
          </a:bodyPr>
          <a:lstStyle/>
          <a:p>
            <a:pPr>
              <a:lnSpc>
                <a:spcPct val="150000"/>
              </a:lnSpc>
            </a:pPr>
            <a:r>
              <a:rPr lang="ru-RU" b="1" dirty="0"/>
              <a:t>Назови имена любых трех</a:t>
            </a:r>
            <a:r>
              <a:rPr lang="ru-RU" b="1" dirty="0">
                <a:solidFill>
                  <a:srgbClr val="C00000"/>
                </a:solidFill>
              </a:rPr>
              <a:t> </a:t>
            </a:r>
            <a:r>
              <a:rPr lang="ru-RU" b="1" dirty="0"/>
              <a:t>пионеров-героев, сражавшихся с гитлеровскими захватчиками и внёсших свой неоценимый вклад в Победу. </a:t>
            </a:r>
            <a:br>
              <a:rPr lang="ru-RU" b="1" dirty="0"/>
            </a:br>
            <a:endParaRPr lang="ru-RU" b="1" dirty="0">
              <a:solidFill>
                <a:srgbClr val="C00000"/>
              </a:solidFill>
            </a:endParaRPr>
          </a:p>
        </p:txBody>
      </p:sp>
    </p:spTree>
    <p:extLst>
      <p:ext uri="{BB962C8B-B14F-4D97-AF65-F5344CB8AC3E}">
        <p14:creationId xmlns:p14="http://schemas.microsoft.com/office/powerpoint/2010/main" xmlns="" val="2104015136"/>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2767" y="260648"/>
            <a:ext cx="8229600" cy="1143000"/>
          </a:xfrm>
        </p:spPr>
        <p:txBody>
          <a:bodyPr>
            <a:normAutofit/>
          </a:bodyPr>
          <a:lstStyle/>
          <a:p>
            <a:r>
              <a:rPr lang="ru-RU" sz="2400" b="1" dirty="0"/>
              <a:t>Валя Котик, Марат Казей, Леня Голиков, Борис Цариков, Володя Дубинин, Зина Портнова, Александр Чекалин и другие.</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426580"/>
            <a:ext cx="1299266" cy="193418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Box 2"/>
          <p:cNvSpPr txBox="1"/>
          <p:nvPr/>
        </p:nvSpPr>
        <p:spPr>
          <a:xfrm>
            <a:off x="395536" y="3395340"/>
            <a:ext cx="1299266" cy="369332"/>
          </a:xfrm>
          <a:prstGeom prst="rect">
            <a:avLst/>
          </a:prstGeom>
          <a:noFill/>
        </p:spPr>
        <p:txBody>
          <a:bodyPr wrap="none" rtlCol="0">
            <a:spAutoFit/>
          </a:bodyPr>
          <a:lstStyle/>
          <a:p>
            <a:r>
              <a:rPr lang="ru-RU" b="1" dirty="0">
                <a:solidFill>
                  <a:srgbClr val="002060"/>
                </a:solidFill>
              </a:rPr>
              <a:t>Валя Котик</a:t>
            </a:r>
          </a:p>
        </p:txBody>
      </p:sp>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4308" y="3894284"/>
            <a:ext cx="1368152" cy="177432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104090" y="5688764"/>
            <a:ext cx="1868588" cy="369332"/>
          </a:xfrm>
          <a:prstGeom prst="rect">
            <a:avLst/>
          </a:prstGeom>
          <a:noFill/>
        </p:spPr>
        <p:txBody>
          <a:bodyPr wrap="none" rtlCol="0">
            <a:spAutoFit/>
          </a:bodyPr>
          <a:lstStyle/>
          <a:p>
            <a:r>
              <a:rPr lang="ru-RU" b="1" dirty="0">
                <a:solidFill>
                  <a:srgbClr val="002060"/>
                </a:solidFill>
              </a:rPr>
              <a:t>Володя Дубинин</a:t>
            </a:r>
          </a:p>
        </p:txBody>
      </p:sp>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524803" y="3890618"/>
            <a:ext cx="1303858" cy="177798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4234260" y="5719016"/>
            <a:ext cx="2167645" cy="369332"/>
          </a:xfrm>
          <a:prstGeom prst="rect">
            <a:avLst/>
          </a:prstGeom>
          <a:noFill/>
        </p:spPr>
        <p:txBody>
          <a:bodyPr wrap="none" rtlCol="0">
            <a:spAutoFit/>
          </a:bodyPr>
          <a:lstStyle/>
          <a:p>
            <a:r>
              <a:rPr lang="ru-RU" b="1" dirty="0">
                <a:solidFill>
                  <a:srgbClr val="002060"/>
                </a:solidFill>
              </a:rPr>
              <a:t>Александр Чекалин</a:t>
            </a:r>
          </a:p>
        </p:txBody>
      </p:sp>
      <p:pic>
        <p:nvPicPr>
          <p:cNvPr id="7175"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480449" y="1422928"/>
            <a:ext cx="1442856" cy="196847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6480449" y="3413457"/>
            <a:ext cx="1701941" cy="369332"/>
          </a:xfrm>
          <a:prstGeom prst="rect">
            <a:avLst/>
          </a:prstGeom>
          <a:noFill/>
        </p:spPr>
        <p:txBody>
          <a:bodyPr wrap="none" rtlCol="0">
            <a:spAutoFit/>
          </a:bodyPr>
          <a:lstStyle/>
          <a:p>
            <a:r>
              <a:rPr lang="ru-RU" b="1" dirty="0">
                <a:solidFill>
                  <a:srgbClr val="002060"/>
                </a:solidFill>
              </a:rPr>
              <a:t>Борис Цариков</a:t>
            </a:r>
          </a:p>
        </p:txBody>
      </p:sp>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451700" y="3889886"/>
            <a:ext cx="1274354" cy="177432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2347157" y="3376666"/>
            <a:ext cx="1464119" cy="369332"/>
          </a:xfrm>
          <a:prstGeom prst="rect">
            <a:avLst/>
          </a:prstGeom>
          <a:noFill/>
        </p:spPr>
        <p:txBody>
          <a:bodyPr wrap="none" rtlCol="0">
            <a:spAutoFit/>
          </a:bodyPr>
          <a:lstStyle/>
          <a:p>
            <a:r>
              <a:rPr lang="ru-RU" b="1" dirty="0">
                <a:solidFill>
                  <a:srgbClr val="002060"/>
                </a:solidFill>
              </a:rPr>
              <a:t>Марат Казей</a:t>
            </a:r>
          </a:p>
        </p:txBody>
      </p:sp>
      <p:pic>
        <p:nvPicPr>
          <p:cNvPr id="3076" name="Picture 4" descr="https://sovietime.ru/images/1-AVTOMATOM/00B.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47157" y="1422928"/>
            <a:ext cx="1376006" cy="190332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3078" name="Picture 6" descr="http://www.pobeda-aksay.ru/wp-content/uploads/2017/02/%D0%9B%D0%B5%D0%BD%D1%8F-%D0%93%D0%BE%D0%BB%D0%B8%D0%BA%D0%BE%D0%B21.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431044" y="1458349"/>
            <a:ext cx="1296941" cy="186790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4408829" y="3376666"/>
            <a:ext cx="1535805" cy="369332"/>
          </a:xfrm>
          <a:prstGeom prst="rect">
            <a:avLst/>
          </a:prstGeom>
          <a:noFill/>
        </p:spPr>
        <p:txBody>
          <a:bodyPr wrap="none" rtlCol="0">
            <a:spAutoFit/>
          </a:bodyPr>
          <a:lstStyle/>
          <a:p>
            <a:r>
              <a:rPr lang="ru-RU" b="1" dirty="0">
                <a:solidFill>
                  <a:srgbClr val="002060"/>
                </a:solidFill>
              </a:rPr>
              <a:t>Лёня Голиков</a:t>
            </a:r>
          </a:p>
        </p:txBody>
      </p:sp>
      <p:sp>
        <p:nvSpPr>
          <p:cNvPr id="9" name="TextBox 8"/>
          <p:cNvSpPr txBox="1"/>
          <p:nvPr/>
        </p:nvSpPr>
        <p:spPr>
          <a:xfrm>
            <a:off x="2264938" y="5719016"/>
            <a:ext cx="1677062" cy="369332"/>
          </a:xfrm>
          <a:prstGeom prst="rect">
            <a:avLst/>
          </a:prstGeom>
          <a:noFill/>
        </p:spPr>
        <p:txBody>
          <a:bodyPr wrap="none" rtlCol="0">
            <a:spAutoFit/>
          </a:bodyPr>
          <a:lstStyle/>
          <a:p>
            <a:r>
              <a:rPr lang="ru-RU" b="1" dirty="0">
                <a:solidFill>
                  <a:srgbClr val="002060"/>
                </a:solidFill>
              </a:rPr>
              <a:t>Зина Портнова</a:t>
            </a:r>
          </a:p>
        </p:txBody>
      </p:sp>
    </p:spTree>
    <p:extLst>
      <p:ext uri="{BB962C8B-B14F-4D97-AF65-F5344CB8AC3E}">
        <p14:creationId xmlns:p14="http://schemas.microsoft.com/office/powerpoint/2010/main" xmlns="" val="99137918"/>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xmlns="" val="2144504305"/>
              </p:ext>
            </p:extLst>
          </p:nvPr>
        </p:nvGraphicFramePr>
        <p:xfrm>
          <a:off x="0" y="0"/>
          <a:ext cx="9144001" cy="6857999"/>
        </p:xfrm>
        <a:graphic>
          <a:graphicData uri="http://schemas.openxmlformats.org/drawingml/2006/table">
            <a:tbl>
              <a:tblPr firstRow="1" bandRow="1">
                <a:effectLst>
                  <a:innerShdw blurRad="114300">
                    <a:prstClr val="black"/>
                  </a:innerShdw>
                </a:effectLst>
                <a:tableStyleId>{5C22544A-7EE6-4342-B048-85BDC9FD1C3A}</a:tableStyleId>
              </a:tblPr>
              <a:tblGrid>
                <a:gridCol w="3663357">
                  <a:extLst>
                    <a:ext uri="{9D8B030D-6E8A-4147-A177-3AD203B41FA5}">
                      <a16:colId xmlns:a16="http://schemas.microsoft.com/office/drawing/2014/main" xmlns="" val="20000"/>
                    </a:ext>
                  </a:extLst>
                </a:gridCol>
                <a:gridCol w="1388429">
                  <a:extLst>
                    <a:ext uri="{9D8B030D-6E8A-4147-A177-3AD203B41FA5}">
                      <a16:colId xmlns:a16="http://schemas.microsoft.com/office/drawing/2014/main" xmlns="" val="20001"/>
                    </a:ext>
                  </a:extLst>
                </a:gridCol>
                <a:gridCol w="1242279">
                  <a:extLst>
                    <a:ext uri="{9D8B030D-6E8A-4147-A177-3AD203B41FA5}">
                      <a16:colId xmlns:a16="http://schemas.microsoft.com/office/drawing/2014/main" xmlns="" val="20002"/>
                    </a:ext>
                  </a:extLst>
                </a:gridCol>
                <a:gridCol w="1461506">
                  <a:extLst>
                    <a:ext uri="{9D8B030D-6E8A-4147-A177-3AD203B41FA5}">
                      <a16:colId xmlns:a16="http://schemas.microsoft.com/office/drawing/2014/main" xmlns="" val="20003"/>
                    </a:ext>
                  </a:extLst>
                </a:gridCol>
                <a:gridCol w="1388430">
                  <a:extLst>
                    <a:ext uri="{9D8B030D-6E8A-4147-A177-3AD203B41FA5}">
                      <a16:colId xmlns:a16="http://schemas.microsoft.com/office/drawing/2014/main" xmlns="" val="20004"/>
                    </a:ext>
                  </a:extLst>
                </a:gridCol>
              </a:tblGrid>
              <a:tr h="1423109">
                <a:tc>
                  <a:txBody>
                    <a:bodyPr/>
                    <a:lstStyle/>
                    <a:p>
                      <a:pPr algn="ctr"/>
                      <a:endParaRPr lang="ru-RU" sz="2400" b="1" dirty="0">
                        <a:solidFill>
                          <a:srgbClr val="A20000"/>
                        </a:solidFill>
                      </a:endParaRPr>
                    </a:p>
                    <a:p>
                      <a:pPr algn="ctr"/>
                      <a:r>
                        <a:rPr lang="ru-RU" sz="2400" b="1" dirty="0">
                          <a:solidFill>
                            <a:srgbClr val="A20000"/>
                          </a:solidFill>
                        </a:rPr>
                        <a:t>Аллея Славы</a:t>
                      </a:r>
                    </a:p>
                  </a:txBody>
                  <a:tcPr>
                    <a:solidFill>
                      <a:schemeClr val="accent1">
                        <a:lumMod val="20000"/>
                        <a:lumOff val="80000"/>
                      </a:schemeClr>
                    </a:solidFill>
                  </a:tcPr>
                </a:tc>
                <a:tc>
                  <a:txBody>
                    <a:bodyPr/>
                    <a:lstStyle/>
                    <a:p>
                      <a:pPr algn="ctr"/>
                      <a:r>
                        <a:rPr lang="ru-RU" sz="2800" b="1" dirty="0">
                          <a:solidFill>
                            <a:srgbClr val="FF0000"/>
                          </a:solidFill>
                          <a:hlinkClick r:id="rId2" action="ppaction://hlinksldjump"/>
                        </a:rPr>
                        <a:t>100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3" action="ppaction://hlinksldjump"/>
                        </a:rPr>
                        <a:t>200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4" action="ppaction://hlinksldjump"/>
                        </a:rPr>
                        <a:t>300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5" action="ppaction://hlinksldjump"/>
                        </a:rPr>
                        <a:t>400</a:t>
                      </a:r>
                      <a:endParaRPr lang="ru-RU" sz="2800" b="1" dirty="0">
                        <a:solidFill>
                          <a:srgbClr val="FF0000"/>
                        </a:solidFill>
                      </a:endParaRPr>
                    </a:p>
                  </a:txBody>
                  <a:tcPr>
                    <a:solidFill>
                      <a:schemeClr val="bg2"/>
                    </a:solidFill>
                  </a:tcPr>
                </a:tc>
                <a:extLst>
                  <a:ext uri="{0D108BD9-81ED-4DB2-BD59-A6C34878D82A}">
                    <a16:rowId xmlns:a16="http://schemas.microsoft.com/office/drawing/2014/main" xmlns="" val="10000"/>
                  </a:ext>
                </a:extLst>
              </a:tr>
              <a:tr h="1233360">
                <a:tc>
                  <a:txBody>
                    <a:bodyPr/>
                    <a:lstStyle/>
                    <a:p>
                      <a:pPr algn="ctr"/>
                      <a:endParaRPr lang="ru-RU" sz="2400" b="1" dirty="0">
                        <a:solidFill>
                          <a:srgbClr val="A20000"/>
                        </a:solidFill>
                      </a:endParaRPr>
                    </a:p>
                    <a:p>
                      <a:pPr algn="ctr"/>
                      <a:r>
                        <a:rPr lang="ru-RU" sz="2400" b="1" dirty="0">
                          <a:solidFill>
                            <a:srgbClr val="A20000"/>
                          </a:solidFill>
                        </a:rPr>
                        <a:t>Важнейшие сражения</a:t>
                      </a:r>
                    </a:p>
                  </a:txBody>
                  <a:tcPr>
                    <a:solidFill>
                      <a:schemeClr val="accent1">
                        <a:lumMod val="20000"/>
                        <a:lumOff val="80000"/>
                      </a:schemeClr>
                    </a:solidFill>
                  </a:tcPr>
                </a:tc>
                <a:tc>
                  <a:txBody>
                    <a:bodyPr/>
                    <a:lstStyle/>
                    <a:p>
                      <a:pPr algn="ctr"/>
                      <a:r>
                        <a:rPr lang="ru-RU" sz="2800" b="1" dirty="0">
                          <a:solidFill>
                            <a:srgbClr val="FF0000"/>
                          </a:solidFill>
                          <a:hlinkClick r:id="rId6" action="ppaction://hlinksldjump"/>
                        </a:rPr>
                        <a:t>100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7" action="ppaction://hlinksldjump"/>
                        </a:rPr>
                        <a:t>200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8" action="ppaction://hlinksldjump"/>
                        </a:rPr>
                        <a:t>300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9" action="ppaction://hlinksldjump"/>
                        </a:rPr>
                        <a:t>400</a:t>
                      </a:r>
                      <a:endParaRPr lang="ru-RU" sz="2800" b="1" dirty="0">
                        <a:solidFill>
                          <a:srgbClr val="FF0000"/>
                        </a:solidFill>
                      </a:endParaRPr>
                    </a:p>
                  </a:txBody>
                  <a:tcPr>
                    <a:solidFill>
                      <a:schemeClr val="bg2"/>
                    </a:solidFill>
                  </a:tcPr>
                </a:tc>
                <a:extLst>
                  <a:ext uri="{0D108BD9-81ED-4DB2-BD59-A6C34878D82A}">
                    <a16:rowId xmlns:a16="http://schemas.microsoft.com/office/drawing/2014/main" xmlns="" val="10001"/>
                  </a:ext>
                </a:extLst>
              </a:tr>
              <a:tr h="1400510">
                <a:tc>
                  <a:txBody>
                    <a:bodyPr/>
                    <a:lstStyle/>
                    <a:p>
                      <a:pPr algn="ctr"/>
                      <a:endParaRPr lang="ru-RU" sz="2400" b="1" dirty="0">
                        <a:solidFill>
                          <a:srgbClr val="A20000"/>
                        </a:solidFill>
                      </a:endParaRPr>
                    </a:p>
                    <a:p>
                      <a:pPr algn="ctr"/>
                      <a:r>
                        <a:rPr lang="ru-RU" sz="2400" b="1" dirty="0">
                          <a:solidFill>
                            <a:srgbClr val="A20000"/>
                          </a:solidFill>
                        </a:rPr>
                        <a:t>Оружие войны</a:t>
                      </a:r>
                    </a:p>
                  </a:txBody>
                  <a:tcPr>
                    <a:solidFill>
                      <a:schemeClr val="accent1">
                        <a:lumMod val="20000"/>
                        <a:lumOff val="80000"/>
                      </a:schemeClr>
                    </a:solidFill>
                  </a:tcPr>
                </a:tc>
                <a:tc>
                  <a:txBody>
                    <a:bodyPr/>
                    <a:lstStyle/>
                    <a:p>
                      <a:pPr algn="ctr"/>
                      <a:r>
                        <a:rPr lang="ru-RU" sz="2800" b="1" dirty="0">
                          <a:solidFill>
                            <a:srgbClr val="FF0000"/>
                          </a:solidFill>
                          <a:hlinkClick r:id="rId10" action="ppaction://hlinksldjump"/>
                        </a:rPr>
                        <a:t>100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1" action="ppaction://hlinksldjump"/>
                        </a:rPr>
                        <a:t>200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2" action="ppaction://hlinksldjump"/>
                        </a:rPr>
                        <a:t>300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3" action="ppaction://hlinksldjump"/>
                        </a:rPr>
                        <a:t>400</a:t>
                      </a:r>
                      <a:endParaRPr lang="ru-RU" sz="2800" b="1" dirty="0">
                        <a:solidFill>
                          <a:srgbClr val="FF0000"/>
                        </a:solidFill>
                      </a:endParaRPr>
                    </a:p>
                  </a:txBody>
                  <a:tcPr>
                    <a:solidFill>
                      <a:schemeClr val="bg2"/>
                    </a:solidFill>
                  </a:tcPr>
                </a:tc>
                <a:extLst>
                  <a:ext uri="{0D108BD9-81ED-4DB2-BD59-A6C34878D82A}">
                    <a16:rowId xmlns:a16="http://schemas.microsoft.com/office/drawing/2014/main" xmlns="" val="10002"/>
                  </a:ext>
                </a:extLst>
              </a:tr>
              <a:tr h="1400510">
                <a:tc>
                  <a:txBody>
                    <a:bodyPr/>
                    <a:lstStyle/>
                    <a:p>
                      <a:pPr algn="ctr"/>
                      <a:endParaRPr lang="ru-RU" sz="2400" b="1" dirty="0">
                        <a:solidFill>
                          <a:srgbClr val="A20000"/>
                        </a:solidFill>
                      </a:endParaRPr>
                    </a:p>
                    <a:p>
                      <a:pPr algn="ctr"/>
                      <a:r>
                        <a:rPr lang="ru-RU" sz="2400" b="1" dirty="0">
                          <a:solidFill>
                            <a:srgbClr val="A20000"/>
                          </a:solidFill>
                        </a:rPr>
                        <a:t>Дети-герои</a:t>
                      </a:r>
                    </a:p>
                  </a:txBody>
                  <a:tcPr>
                    <a:solidFill>
                      <a:schemeClr val="accent1">
                        <a:lumMod val="20000"/>
                        <a:lumOff val="80000"/>
                      </a:schemeClr>
                    </a:solidFill>
                  </a:tcPr>
                </a:tc>
                <a:tc>
                  <a:txBody>
                    <a:bodyPr/>
                    <a:lstStyle/>
                    <a:p>
                      <a:pPr algn="ctr"/>
                      <a:r>
                        <a:rPr lang="ru-RU" sz="2800" b="1" dirty="0">
                          <a:solidFill>
                            <a:srgbClr val="FF0000"/>
                          </a:solidFill>
                          <a:hlinkClick r:id="rId14" action="ppaction://hlinksldjump"/>
                        </a:rPr>
                        <a:t>100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5" action="ppaction://hlinksldjump"/>
                        </a:rPr>
                        <a:t>200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6" action="ppaction://hlinksldjump"/>
                        </a:rPr>
                        <a:t>300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7" action="ppaction://hlinksldjump"/>
                        </a:rPr>
                        <a:t>400</a:t>
                      </a:r>
                      <a:endParaRPr lang="ru-RU" sz="2800" b="1" dirty="0">
                        <a:solidFill>
                          <a:srgbClr val="FF0000"/>
                        </a:solidFill>
                      </a:endParaRPr>
                    </a:p>
                  </a:txBody>
                  <a:tcPr>
                    <a:solidFill>
                      <a:schemeClr val="bg2"/>
                    </a:solidFill>
                  </a:tcPr>
                </a:tc>
                <a:extLst>
                  <a:ext uri="{0D108BD9-81ED-4DB2-BD59-A6C34878D82A}">
                    <a16:rowId xmlns:a16="http://schemas.microsoft.com/office/drawing/2014/main" xmlns="" val="10003"/>
                  </a:ext>
                </a:extLst>
              </a:tr>
              <a:tr h="1400510">
                <a:tc>
                  <a:txBody>
                    <a:bodyPr/>
                    <a:lstStyle/>
                    <a:p>
                      <a:pPr algn="ctr"/>
                      <a:endParaRPr lang="ru-RU" sz="2400" b="1" dirty="0">
                        <a:solidFill>
                          <a:srgbClr val="A20000"/>
                        </a:solidFill>
                      </a:endParaRPr>
                    </a:p>
                    <a:p>
                      <a:pPr algn="ctr"/>
                      <a:r>
                        <a:rPr lang="ru-RU" sz="2400" b="1" dirty="0">
                          <a:solidFill>
                            <a:srgbClr val="A20000"/>
                          </a:solidFill>
                        </a:rPr>
                        <a:t>Факты </a:t>
                      </a:r>
                    </a:p>
                  </a:txBody>
                  <a:tcPr>
                    <a:solidFill>
                      <a:schemeClr val="accent1">
                        <a:lumMod val="20000"/>
                        <a:lumOff val="80000"/>
                      </a:schemeClr>
                    </a:solidFill>
                  </a:tcPr>
                </a:tc>
                <a:tc>
                  <a:txBody>
                    <a:bodyPr/>
                    <a:lstStyle/>
                    <a:p>
                      <a:pPr algn="ctr"/>
                      <a:r>
                        <a:rPr lang="ru-RU" sz="2800" b="1" dirty="0">
                          <a:solidFill>
                            <a:srgbClr val="FF0000"/>
                          </a:solidFill>
                          <a:hlinkClick r:id="rId18" action="ppaction://hlinksldjump"/>
                        </a:rPr>
                        <a:t>100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19" action="ppaction://hlinksldjump"/>
                        </a:rPr>
                        <a:t>200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20" action="ppaction://hlinksldjump"/>
                        </a:rPr>
                        <a:t>300</a:t>
                      </a:r>
                      <a:endParaRPr lang="ru-RU" sz="2800" b="1" dirty="0">
                        <a:solidFill>
                          <a:srgbClr val="FF0000"/>
                        </a:solidFill>
                      </a:endParaRPr>
                    </a:p>
                  </a:txBody>
                  <a:tcPr>
                    <a:solidFill>
                      <a:schemeClr val="bg2"/>
                    </a:solidFill>
                  </a:tcPr>
                </a:tc>
                <a:tc>
                  <a:txBody>
                    <a:bodyPr/>
                    <a:lstStyle/>
                    <a:p>
                      <a:pPr algn="ctr"/>
                      <a:r>
                        <a:rPr lang="ru-RU" sz="2800" b="1" dirty="0">
                          <a:solidFill>
                            <a:srgbClr val="FF0000"/>
                          </a:solidFill>
                          <a:hlinkClick r:id="rId21" action="ppaction://hlinksldjump"/>
                        </a:rPr>
                        <a:t>400</a:t>
                      </a:r>
                      <a:endParaRPr lang="ru-RU" sz="2800" b="1" dirty="0">
                        <a:solidFill>
                          <a:srgbClr val="FF0000"/>
                        </a:solidFill>
                      </a:endParaRPr>
                    </a:p>
                  </a:txBody>
                  <a:tcPr>
                    <a:solidFill>
                      <a:schemeClr val="bg2"/>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350240915"/>
      </p:ext>
    </p:extLst>
  </p:cSld>
  <p:clrMapOvr>
    <a:masterClrMapping/>
  </p:clrMapOvr>
  <mc:AlternateContent xmlns:mc="http://schemas.openxmlformats.org/markup-compatibility/2006">
    <mc:Choice xmlns:p14="http://schemas.microsoft.com/office/powerpoint/2010/main" xmlns="" Requires="p14">
      <p:transition spd="slow" p14:dur="800" advClick="0">
        <p:circle/>
      </p:transition>
    </mc:Choice>
    <mc:Fallback>
      <p:transition spd="slow" advClick="0">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700808"/>
            <a:ext cx="8229600" cy="1143000"/>
          </a:xfrm>
        </p:spPr>
        <p:txBody>
          <a:bodyPr/>
          <a:lstStyle/>
          <a:p>
            <a:r>
              <a:rPr lang="ru-RU" b="1" dirty="0"/>
              <a:t>Расскажи о главном подвиге Марата Казея</a:t>
            </a:r>
          </a:p>
        </p:txBody>
      </p:sp>
    </p:spTree>
    <p:extLst>
      <p:ext uri="{BB962C8B-B14F-4D97-AF65-F5344CB8AC3E}">
        <p14:creationId xmlns:p14="http://schemas.microsoft.com/office/powerpoint/2010/main" xmlns="" val="3357686385"/>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410944" cy="6394722"/>
          </a:xfrm>
        </p:spPr>
        <p:txBody>
          <a:bodyPr>
            <a:normAutofit/>
          </a:bodyPr>
          <a:lstStyle/>
          <a:p>
            <a:pPr algn="just"/>
            <a:r>
              <a:rPr lang="ru-RU" dirty="0"/>
              <a:t>	Во время войны  </a:t>
            </a:r>
            <a:r>
              <a:rPr lang="ru-RU" b="1" dirty="0"/>
              <a:t>Марат Казей </a:t>
            </a:r>
            <a:r>
              <a:rPr lang="ru-RU" dirty="0"/>
              <a:t> стал разведчиком партизанского отряда. Он проникал во вражеские гарнизоны и доставлял командованию ценные сведения, вместе с опытными подрывниками минировал железную дорогу, участвовал в боях и неизменно проявлял отвагу, бесстрашие.</a:t>
            </a:r>
            <a:br>
              <a:rPr lang="ru-RU" dirty="0"/>
            </a:br>
            <a:r>
              <a:rPr lang="ru-RU" dirty="0"/>
              <a:t>	В 1944-м году Марат Казей возвращался из разведки вместе со взрослым партизаном. Их заметили немцы и начали обстреливать. Старший товарищ погиб. Марат отстреливался до последнего патрона. Когда у него осталась лишь одна граната, подросток подпустил немцев поближе и взорвал себя вместе с фашистами. Ему было всего 15 лет.  	За проявленный героизм в борьбе с немецко-фашистскими захватчиками Казею Марату Ивановичу присвоено звание Героя Советского Союза посмертно.</a:t>
            </a:r>
          </a:p>
        </p:txBody>
      </p:sp>
      <p:pic>
        <p:nvPicPr>
          <p:cNvPr id="4098" name="Picture 2" descr="marat-kazey.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56176" y="260648"/>
            <a:ext cx="2800311" cy="403244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0893017"/>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916832"/>
            <a:ext cx="8229600" cy="1143000"/>
          </a:xfrm>
        </p:spPr>
        <p:txBody>
          <a:bodyPr/>
          <a:lstStyle/>
          <a:p>
            <a:r>
              <a:rPr lang="ru-RU" b="1" dirty="0"/>
              <a:t>Расскажи о главном подвиге Лёни Голикова</a:t>
            </a:r>
          </a:p>
        </p:txBody>
      </p:sp>
    </p:spTree>
    <p:extLst>
      <p:ext uri="{BB962C8B-B14F-4D97-AF65-F5344CB8AC3E}">
        <p14:creationId xmlns:p14="http://schemas.microsoft.com/office/powerpoint/2010/main" xmlns="" val="2983855472"/>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4968552" cy="6120680"/>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gn="l">
              <a:spcAft>
                <a:spcPts val="0"/>
              </a:spcAft>
            </a:pPr>
            <a:r>
              <a:rPr lang="ru-RU" dirty="0"/>
              <a:t>. </a:t>
            </a:r>
            <a:br>
              <a:rPr lang="ru-RU" dirty="0"/>
            </a:br>
            <a:r>
              <a:rPr lang="ru-RU" dirty="0"/>
              <a:t/>
            </a:r>
            <a:br>
              <a:rPr lang="ru-RU" dirty="0"/>
            </a:br>
            <a:r>
              <a:rPr lang="ru-RU" dirty="0"/>
              <a:t>	</a:t>
            </a:r>
            <a:r>
              <a:rPr lang="ru-RU" dirty="0">
                <a:solidFill>
                  <a:srgbClr val="000000"/>
                </a:solidFill>
                <a:latin typeface="Tahoma"/>
              </a:rPr>
              <a:t> </a:t>
            </a:r>
            <a:r>
              <a:rPr lang="ru-RU" sz="2200" dirty="0">
                <a:cs typeface="Times New Roman" pitchFamily="18" charset="0"/>
              </a:rPr>
              <a:t>Когда враги захватили родное село </a:t>
            </a:r>
            <a:r>
              <a:rPr lang="ru-RU" sz="2200" b="1" dirty="0">
                <a:cs typeface="Times New Roman" pitchFamily="18" charset="0"/>
              </a:rPr>
              <a:t>Лёни Голикова</a:t>
            </a:r>
            <a:r>
              <a:rPr lang="ru-RU" sz="2200" dirty="0">
                <a:cs typeface="Times New Roman" pitchFamily="18" charset="0"/>
              </a:rPr>
              <a:t>, он ушел к партизанам. Не раз он ходил в разведку, приносил важные сведения в партизанский отряд, под откос летели вражеские поезда и машины, рушились мосты, горели вражеские склады. </a:t>
            </a:r>
            <a:br>
              <a:rPr lang="ru-RU" sz="2200" dirty="0">
                <a:cs typeface="Times New Roman" pitchFamily="18" charset="0"/>
              </a:rPr>
            </a:br>
            <a:r>
              <a:rPr lang="ru-RU" sz="2200" dirty="0">
                <a:cs typeface="Times New Roman" pitchFamily="18" charset="0"/>
              </a:rPr>
              <a:t>	Был в его жизни бой, который Лёня вел один на один с фашистским генералом. Граната, брошенная мальчиком, подбила машину. Из нее выбрался гитлеровец с портфелем в руках и, отстреливаясь, бросился бежать. Лёня погнался за ним. Почти километр преследовал он врага и, наконец, убил его. В портфеле оказались очень важные документы. Штаб партизан немедленно переправил их самолетом в Москву. Погиб Лёня в бою под селом Острая Лука Псковской области зимой 1943 года.</a:t>
            </a:r>
            <a:br>
              <a:rPr lang="ru-RU" sz="2200" dirty="0">
                <a:cs typeface="Times New Roman" pitchFamily="18" charset="0"/>
              </a:rPr>
            </a:br>
            <a:r>
              <a:rPr lang="ru-RU" sz="2200" dirty="0">
                <a:cs typeface="Times New Roman" pitchFamily="18" charset="0"/>
              </a:rPr>
              <a:t>	За многочисленные подвиги Лёне Голикову было посмертно присвоено звание Героя Советского Союза</a:t>
            </a:r>
            <a:r>
              <a:rPr lang="ru-RU" dirty="0">
                <a:cs typeface="Times New Roman" pitchFamily="18" charset="0"/>
              </a:rPr>
              <a:t>.</a:t>
            </a:r>
          </a:p>
        </p:txBody>
      </p:sp>
      <p:pic>
        <p:nvPicPr>
          <p:cNvPr id="5122" name="Picture 2" descr="https://rosuchebnik.ru/upload/medialibrary/c02/c024d7edcc344db88f2eee2a1cca87f8.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36096" y="910071"/>
            <a:ext cx="3476988" cy="347698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999568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772816"/>
            <a:ext cx="8229600" cy="1143000"/>
          </a:xfrm>
        </p:spPr>
        <p:txBody>
          <a:bodyPr/>
          <a:lstStyle/>
          <a:p>
            <a:r>
              <a:rPr lang="ru-RU" b="1" dirty="0"/>
              <a:t>Расскажи о главном подвиге Зины Портновой</a:t>
            </a:r>
          </a:p>
        </p:txBody>
      </p:sp>
    </p:spTree>
    <p:extLst>
      <p:ext uri="{BB962C8B-B14F-4D97-AF65-F5344CB8AC3E}">
        <p14:creationId xmlns:p14="http://schemas.microsoft.com/office/powerpoint/2010/main" xmlns="" val="276849810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370386"/>
          </a:xfrm>
        </p:spPr>
        <p:txBody>
          <a:bodyPr>
            <a:normAutofit fontScale="90000"/>
          </a:bodyPr>
          <a:lstStyle/>
          <a:p>
            <a:pPr algn="just">
              <a:tabLst>
                <a:tab pos="539750" algn="l"/>
              </a:tabLst>
            </a:pPr>
            <a:r>
              <a:rPr lang="ru-RU" dirty="0"/>
              <a:t>	В 1942 году 16-летняя </a:t>
            </a:r>
            <a:r>
              <a:rPr lang="ru-RU" b="1" dirty="0"/>
              <a:t>Зина </a:t>
            </a:r>
            <a:r>
              <a:rPr lang="ru-RU" b="1" dirty="0">
                <a:solidFill>
                  <a:schemeClr val="tx1"/>
                </a:solidFill>
              </a:rPr>
              <a:t>Портнова</a:t>
            </a:r>
            <a:r>
              <a:rPr lang="ru-RU" b="1" dirty="0"/>
              <a:t> </a:t>
            </a:r>
            <a:r>
              <a:rPr lang="ru-RU" dirty="0"/>
              <a:t>вступила в подпольную организацию «Юные мстители». Она распространяла на оккупированных территориях антифашистские листовки. Затем под прикрытием устроилась работать в столовую для немецких офицеров, где совершила несколько диверсий и лишь чудом не была схвачена врагом. Одной из самых масштабных операций, которую она провела,  стало отравление более ста немецких офицеров. Мужеству Зины удивлялись многие опытные военные.</a:t>
            </a:r>
            <a:br>
              <a:rPr lang="ru-RU" dirty="0"/>
            </a:br>
            <a:r>
              <a:rPr lang="ru-RU" dirty="0"/>
              <a:t>	В 1943 году Зина ушла в партизаны и продолжила заниматься диверсиями в тылу врага пока не попала в плен. В застенках ее допрашивали и пытали. Но девушка молчала, не выдавая своих. На одном из таких допросов она схватила со стола пистолет и застрелила троих гитлеровцев. После этого ее расстреляли в тюрьме. </a:t>
            </a:r>
            <a:br>
              <a:rPr lang="ru-RU" dirty="0"/>
            </a:br>
            <a:r>
              <a:rPr lang="ru-RU" dirty="0"/>
              <a:t>	Зине Портновой присвоено звание Героя Советского Союза посмертно.</a:t>
            </a:r>
          </a:p>
        </p:txBody>
      </p:sp>
      <p:pic>
        <p:nvPicPr>
          <p:cNvPr id="6146" name="Picture 2" descr="https://avatars.mds.yandex.net/get-zen_doc/44645/pub_5a7828f148c85ea02f62cad7_5a7828f68139ba50d5a5cd2b/scale_1200"/>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3757437"/>
            <a:ext cx="6984776" cy="299347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676913"/>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628800"/>
            <a:ext cx="8229600" cy="1872208"/>
          </a:xfrm>
        </p:spPr>
        <p:txBody>
          <a:bodyPr>
            <a:normAutofit/>
          </a:bodyPr>
          <a:lstStyle/>
          <a:p>
            <a:r>
              <a:rPr lang="ru-RU" b="1" dirty="0"/>
              <a:t>Кем и с какой целью был разработан план «Барбаросса» </a:t>
            </a:r>
          </a:p>
        </p:txBody>
      </p:sp>
    </p:spTree>
    <p:extLst>
      <p:ext uri="{BB962C8B-B14F-4D97-AF65-F5344CB8AC3E}">
        <p14:creationId xmlns:p14="http://schemas.microsoft.com/office/powerpoint/2010/main" xmlns="" val="103149061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3384376"/>
          </a:xfrm>
        </p:spPr>
        <p:txBody>
          <a:bodyPr>
            <a:noAutofit/>
          </a:bodyPr>
          <a:lstStyle/>
          <a:p>
            <a:pPr indent="360363" algn="l">
              <a:tabLst>
                <a:tab pos="360363" algn="l"/>
              </a:tabLst>
            </a:pPr>
            <a:r>
              <a:rPr lang="ru-RU" sz="1800" b="1" dirty="0"/>
              <a:t>План «Барбаросса» </a:t>
            </a:r>
            <a:r>
              <a:rPr lang="ru-RU" sz="1800" dirty="0"/>
              <a:t>– план нападения нацисткой Германии на СССР, основанный на принципе молниеносной войны. Согласно политике о жизненном пространстве на Востоке, Третьему Рейху была необходима территория, богатая природными ресурсами и достаточно обширная, чтобы комфортно поместить расу господ. </a:t>
            </a:r>
            <a:br>
              <a:rPr lang="ru-RU" sz="1800" dirty="0"/>
            </a:br>
            <a:r>
              <a:rPr lang="ru-RU" sz="1800" dirty="0"/>
              <a:t>	17 декабря 1940 года Гитлеру представили документ с подробно расписанной операцией по захвату Советского Союза. 18 декабря 1940 года Гитлер утвердил план, по которому война должна была быть закончена не позднее ноября 1941 года. </a:t>
            </a:r>
            <a:br>
              <a:rPr lang="ru-RU" sz="1800" dirty="0"/>
            </a:br>
            <a:r>
              <a:rPr lang="ru-RU" sz="1800" dirty="0"/>
              <a:t>	План «Барбаросса» был назван в честь Фридриха Барбароссы – императора Священной Римской империи 12 века, который прославился своими завоевательными походами. </a:t>
            </a:r>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63688" y="3717032"/>
            <a:ext cx="5040560" cy="282271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643362945"/>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908720"/>
            <a:ext cx="8229600" cy="1791072"/>
          </a:xfrm>
        </p:spPr>
        <p:txBody>
          <a:bodyPr>
            <a:normAutofit/>
          </a:bodyPr>
          <a:lstStyle/>
          <a:p>
            <a:r>
              <a:rPr lang="ru-RU" b="1" dirty="0"/>
              <a:t>Вспомни и перечисли 5 любых советских песен</a:t>
            </a:r>
            <a:br>
              <a:rPr lang="ru-RU" b="1" dirty="0"/>
            </a:br>
            <a:r>
              <a:rPr lang="ru-RU" b="1" dirty="0"/>
              <a:t>о войне 1941 – 1945 годов</a:t>
            </a:r>
            <a:br>
              <a:rPr lang="ru-RU" b="1" dirty="0"/>
            </a:br>
            <a:endParaRPr lang="ru-RU" b="1" dirty="0">
              <a:solidFill>
                <a:srgbClr val="C00000"/>
              </a:solidFill>
            </a:endParaRPr>
          </a:p>
        </p:txBody>
      </p:sp>
    </p:spTree>
    <p:extLst>
      <p:ext uri="{BB962C8B-B14F-4D97-AF65-F5344CB8AC3E}">
        <p14:creationId xmlns:p14="http://schemas.microsoft.com/office/powerpoint/2010/main" xmlns="" val="1986393847"/>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31224" cy="5602634"/>
          </a:xfrm>
        </p:spPr>
        <p:txBody>
          <a:bodyPr>
            <a:normAutofit fontScale="90000"/>
          </a:bodyPr>
          <a:lstStyle/>
          <a:p>
            <a:r>
              <a:rPr lang="ru-RU" b="1" dirty="0"/>
              <a:t/>
            </a:r>
            <a:br>
              <a:rPr lang="ru-RU" b="1" dirty="0"/>
            </a:br>
            <a:r>
              <a:rPr lang="ru-RU" b="1" dirty="0"/>
              <a:t>«Священная война»</a:t>
            </a:r>
            <a:r>
              <a:rPr lang="ru-RU" dirty="0"/>
              <a:t/>
            </a:r>
            <a:br>
              <a:rPr lang="ru-RU" dirty="0"/>
            </a:br>
            <a:r>
              <a:rPr lang="ru-RU" sz="1600" i="1" dirty="0"/>
              <a:t>(«Вставай, страна огромная, / Вставай на смертный бой / С фашистской силой тёмною, / С проклятою ордой...»)</a:t>
            </a:r>
            <a:r>
              <a:rPr lang="ru-RU" sz="1600" dirty="0"/>
              <a:t>. Музыка: А. Александров. Слова: В. Лебедев-Кумач</a:t>
            </a:r>
            <a:br>
              <a:rPr lang="ru-RU" sz="1600" dirty="0"/>
            </a:br>
            <a:r>
              <a:rPr lang="ru-RU" b="1" dirty="0"/>
              <a:t>«День Победы»</a:t>
            </a:r>
            <a:r>
              <a:rPr lang="ru-RU" sz="1800" dirty="0"/>
              <a:t/>
            </a:r>
            <a:br>
              <a:rPr lang="ru-RU" sz="1800" dirty="0"/>
            </a:br>
            <a:r>
              <a:rPr lang="ru-RU" sz="1600" i="1" dirty="0"/>
              <a:t>(«День Победы, как он был от нас далек, / Как в костре потухшем таял уголек...»)</a:t>
            </a:r>
            <a:r>
              <a:rPr lang="ru-RU" sz="1600" dirty="0"/>
              <a:t>. </a:t>
            </a:r>
            <a:br>
              <a:rPr lang="ru-RU" sz="1600" dirty="0"/>
            </a:br>
            <a:r>
              <a:rPr lang="ru-RU" sz="1600" dirty="0"/>
              <a:t>Музыка: Д. Тухманов. Слова: В. Харитонов. </a:t>
            </a:r>
            <a:br>
              <a:rPr lang="ru-RU" sz="1600" dirty="0"/>
            </a:br>
            <a:r>
              <a:rPr lang="ru-RU" b="1" dirty="0"/>
              <a:t>«Смуглянка»</a:t>
            </a:r>
            <a:r>
              <a:rPr lang="ru-RU" sz="1600" dirty="0"/>
              <a:t/>
            </a:r>
            <a:br>
              <a:rPr lang="ru-RU" sz="1600" dirty="0"/>
            </a:br>
            <a:r>
              <a:rPr lang="ru-RU" sz="1600" i="1" dirty="0"/>
              <a:t>(«Как-то летом на рассвете / Заглянул в соседний сад. / Там смуглянка-молдаванка / Собирала виноград...»)</a:t>
            </a:r>
            <a:r>
              <a:rPr lang="ru-RU" sz="1600" dirty="0"/>
              <a:t/>
            </a:r>
            <a:br>
              <a:rPr lang="ru-RU" sz="1600" dirty="0"/>
            </a:br>
            <a:r>
              <a:rPr lang="ru-RU" sz="1600" dirty="0"/>
              <a:t>Музыка: А. Новиков. Слова: Я. Шведов. Из к/ф «В бой идут одни старики» и другие…</a:t>
            </a:r>
            <a:br>
              <a:rPr lang="ru-RU" sz="1600" dirty="0"/>
            </a:br>
            <a:r>
              <a:rPr lang="ru-RU" b="1" dirty="0"/>
              <a:t>«Темная ночь»</a:t>
            </a:r>
            <a:r>
              <a:rPr lang="ru-RU" dirty="0"/>
              <a:t/>
            </a:r>
            <a:br>
              <a:rPr lang="ru-RU" dirty="0"/>
            </a:br>
            <a:r>
              <a:rPr lang="ru-RU" sz="1600" i="1" dirty="0"/>
              <a:t>(«Темная ночь, только пули свистят по степи, / Только ветер гудит в проводах, тускло звезды мерцают...»)</a:t>
            </a:r>
            <a:r>
              <a:rPr lang="ru-RU" sz="1600" dirty="0"/>
              <a:t/>
            </a:r>
            <a:br>
              <a:rPr lang="ru-RU" sz="1600" dirty="0"/>
            </a:br>
            <a:r>
              <a:rPr lang="ru-RU" sz="1600" dirty="0"/>
              <a:t>Музыка: Н. Богословский. Слова: В. Агатов.</a:t>
            </a:r>
            <a:br>
              <a:rPr lang="ru-RU" sz="1600" dirty="0"/>
            </a:br>
            <a:r>
              <a:rPr lang="ru-RU" b="1" dirty="0"/>
              <a:t>«Офицеры из к/ф «Офицеры»</a:t>
            </a:r>
            <a:r>
              <a:rPr lang="ru-RU" dirty="0"/>
              <a:t/>
            </a:r>
            <a:br>
              <a:rPr lang="ru-RU" dirty="0"/>
            </a:br>
            <a:r>
              <a:rPr lang="ru-RU" sz="1600" i="1" dirty="0"/>
              <a:t>(«От героев былых времен / Не осталось порой имен. / Те, кто приняли смертный бой, / Стали просто землей и травой...»)</a:t>
            </a:r>
            <a:r>
              <a:rPr lang="ru-RU" sz="1600" dirty="0"/>
              <a:t> Музыка: Р. Хозак. Слова: Е. Агранович.</a:t>
            </a:r>
            <a:br>
              <a:rPr lang="ru-RU" sz="1600" dirty="0"/>
            </a:br>
            <a:r>
              <a:rPr lang="ru-RU" b="1" dirty="0"/>
              <a:t>«Катюша»</a:t>
            </a:r>
            <a:r>
              <a:rPr lang="ru-RU" sz="1600" b="1" dirty="0"/>
              <a:t/>
            </a:r>
            <a:br>
              <a:rPr lang="ru-RU" sz="1600" b="1" dirty="0"/>
            </a:br>
            <a:r>
              <a:rPr lang="ru-RU" sz="1600" b="1" i="1" dirty="0"/>
              <a:t>(«</a:t>
            </a:r>
            <a:r>
              <a:rPr lang="ru-RU" sz="1600" i="1" dirty="0"/>
              <a:t>Расцветали яблони и груши, Поплыли туманы над рекой. Выходила на берег Катюша, На высокий берег, на крутой…»)</a:t>
            </a:r>
            <a:r>
              <a:rPr lang="ru-RU" sz="1600" b="1" i="1" dirty="0"/>
              <a:t/>
            </a:r>
            <a:br>
              <a:rPr lang="ru-RU" sz="1600" b="1" i="1" dirty="0"/>
            </a:br>
            <a:r>
              <a:rPr lang="ru-RU" sz="1600" dirty="0"/>
              <a:t>Музыка: Матвей Блантер. Слова: Михаил Исаковский.</a:t>
            </a:r>
            <a:r>
              <a:rPr lang="ru-RU" sz="1600" b="1" dirty="0"/>
              <a:t/>
            </a:r>
            <a:br>
              <a:rPr lang="ru-RU" sz="1600" b="1" dirty="0"/>
            </a:br>
            <a:r>
              <a:rPr lang="ru-RU" b="1" dirty="0"/>
              <a:t>«Журавли»</a:t>
            </a:r>
            <a:r>
              <a:rPr lang="ru-RU" sz="1600" b="1" dirty="0"/>
              <a:t/>
            </a:r>
            <a:br>
              <a:rPr lang="ru-RU" sz="1600" b="1" dirty="0"/>
            </a:br>
            <a:r>
              <a:rPr lang="ru-RU" sz="1600" b="1" i="1" dirty="0"/>
              <a:t>(«</a:t>
            </a:r>
            <a:r>
              <a:rPr lang="ru-RU" sz="1600" i="1" dirty="0"/>
              <a:t>Мне кажется порою, что солдаты, С кровавых не пришедшие полей…»)</a:t>
            </a:r>
            <a:r>
              <a:rPr lang="ru-RU" sz="1600" b="1" dirty="0"/>
              <a:t/>
            </a:r>
            <a:br>
              <a:rPr lang="ru-RU" sz="1600" b="1" dirty="0"/>
            </a:br>
            <a:r>
              <a:rPr lang="ru-RU" sz="1600" dirty="0"/>
              <a:t>Музыка:  Я. Френкеля.  Стихи: Расула Гамзатова.</a:t>
            </a:r>
            <a:r>
              <a:rPr lang="ru-RU" sz="1600" b="1" dirty="0"/>
              <a:t/>
            </a:r>
            <a:br>
              <a:rPr lang="ru-RU" sz="1600" b="1" dirty="0"/>
            </a:br>
            <a:r>
              <a:rPr lang="ru-RU" sz="1600" b="1" dirty="0"/>
              <a:t>и другие</a:t>
            </a:r>
            <a:br>
              <a:rPr lang="ru-RU" sz="1600" b="1" dirty="0"/>
            </a:br>
            <a:endParaRPr lang="ru-RU" sz="2200" b="1" u="sng" dirty="0">
              <a:solidFill>
                <a:srgbClr val="C00000"/>
              </a:solidFill>
            </a:endParaRPr>
          </a:p>
        </p:txBody>
      </p:sp>
    </p:spTree>
    <p:extLst>
      <p:ext uri="{BB962C8B-B14F-4D97-AF65-F5344CB8AC3E}">
        <p14:creationId xmlns:p14="http://schemas.microsoft.com/office/powerpoint/2010/main" xmlns="" val="161768174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916832"/>
            <a:ext cx="8229600" cy="1656184"/>
          </a:xfrm>
        </p:spPr>
        <p:txBody>
          <a:bodyPr>
            <a:normAutofit/>
          </a:bodyPr>
          <a:lstStyle/>
          <a:p>
            <a:r>
              <a:rPr lang="ru-RU" sz="2800" b="1" dirty="0"/>
              <a:t>Назови имя летчика, совершившего «огненный таран»</a:t>
            </a:r>
          </a:p>
        </p:txBody>
      </p:sp>
    </p:spTree>
    <p:extLst>
      <p:ext uri="{BB962C8B-B14F-4D97-AF65-F5344CB8AC3E}">
        <p14:creationId xmlns:p14="http://schemas.microsoft.com/office/powerpoint/2010/main" xmlns="" val="1055770438"/>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700808"/>
            <a:ext cx="8229600" cy="1143000"/>
          </a:xfrm>
        </p:spPr>
        <p:txBody>
          <a:bodyPr/>
          <a:lstStyle/>
          <a:p>
            <a:r>
              <a:rPr lang="ru-RU" b="1" dirty="0"/>
              <a:t>Кто водрузил Знамя Победы над Рейхстагом?</a:t>
            </a:r>
            <a:endParaRPr lang="ru-RU" dirty="0"/>
          </a:p>
        </p:txBody>
      </p:sp>
    </p:spTree>
    <p:extLst>
      <p:ext uri="{BB962C8B-B14F-4D97-AF65-F5344CB8AC3E}">
        <p14:creationId xmlns:p14="http://schemas.microsoft.com/office/powerpoint/2010/main" xmlns="" val="2949974463"/>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2605682"/>
          </a:xfrm>
        </p:spPr>
        <p:txBody>
          <a:bodyPr>
            <a:normAutofit/>
          </a:bodyPr>
          <a:lstStyle/>
          <a:p>
            <a:pPr algn="l">
              <a:tabLst>
                <a:tab pos="360363" algn="l"/>
              </a:tabLst>
            </a:pPr>
            <a:r>
              <a:rPr lang="ru-RU" dirty="0"/>
              <a:t>	Важнейшим символом поражения гитлеровской Германии для советских людей было и остается </a:t>
            </a:r>
            <a:r>
              <a:rPr lang="ru-RU" b="1" dirty="0">
                <a:solidFill>
                  <a:schemeClr val="tx2">
                    <a:lumMod val="50000"/>
                  </a:schemeClr>
                </a:solidFill>
              </a:rPr>
              <a:t>Знамя Победы </a:t>
            </a:r>
            <a:r>
              <a:rPr lang="ru-RU" dirty="0"/>
              <a:t>- неприкасаемая реликвия Великой Отечественной войны. Красноармейцами, водрузившими </a:t>
            </a:r>
            <a:r>
              <a:rPr lang="ru-RU" b="1" dirty="0"/>
              <a:t>Знамя Победы </a:t>
            </a:r>
            <a:r>
              <a:rPr lang="ru-RU" dirty="0"/>
              <a:t>над Рейхстагом весной 1945 года были лейтенант </a:t>
            </a:r>
            <a:r>
              <a:rPr lang="ru-RU" b="1" dirty="0"/>
              <a:t>Алексей Берест, </a:t>
            </a:r>
            <a:r>
              <a:rPr lang="ru-RU" dirty="0"/>
              <a:t>сержант </a:t>
            </a:r>
            <a:r>
              <a:rPr lang="ru-RU" b="1" dirty="0"/>
              <a:t>Михаил Егоров</a:t>
            </a:r>
            <a:r>
              <a:rPr lang="ru-RU" dirty="0"/>
              <a:t>, младший сержант </a:t>
            </a:r>
            <a:r>
              <a:rPr lang="ru-RU" b="1" dirty="0"/>
              <a:t>Мелитон Кантария</a:t>
            </a:r>
            <a:r>
              <a:rPr lang="ru-RU" dirty="0"/>
              <a:t>.</a:t>
            </a:r>
            <a:br>
              <a:rPr lang="ru-RU" dirty="0"/>
            </a:br>
            <a:r>
              <a:rPr lang="ru-RU" dirty="0"/>
              <a:t>	В наше время </a:t>
            </a:r>
            <a:r>
              <a:rPr lang="ru-RU" b="1" dirty="0"/>
              <a:t>Знамя Победы </a:t>
            </a:r>
            <a:r>
              <a:rPr lang="ru-RU" dirty="0"/>
              <a:t>хранится в Центральном музее Вооруженных Сил Российской Федерации. </a:t>
            </a:r>
          </a:p>
        </p:txBody>
      </p:sp>
      <p:pic>
        <p:nvPicPr>
          <p:cNvPr id="3" name="Рисунок 2" descr="Мелитон Кантария и Михаил Егоров Анатолий Морозов/ТАСС"/>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3284984"/>
            <a:ext cx="3312368" cy="342252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Рисунок 3" descr="https://www.tourprom.ru/site_media/images/upload/2016/2/17/poiphoto/lori-0004745556-bigwww_1.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83968" y="2478019"/>
            <a:ext cx="3456384" cy="302730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xmlns="" val="1286809714"/>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916832"/>
            <a:ext cx="8229600" cy="1143000"/>
          </a:xfrm>
        </p:spPr>
        <p:txBody>
          <a:bodyPr>
            <a:normAutofit fontScale="90000"/>
          </a:bodyPr>
          <a:lstStyle/>
          <a:p>
            <a:r>
              <a:rPr lang="ru-RU" b="1" dirty="0"/>
              <a:t>Назови города, удостоенные почётного звания  «город-герой», которые прославились героической обороной во время Великой Отечественной войны 1941-1945 годов</a:t>
            </a:r>
            <a:endParaRPr lang="ru-RU" dirty="0"/>
          </a:p>
        </p:txBody>
      </p:sp>
    </p:spTree>
    <p:extLst>
      <p:ext uri="{BB962C8B-B14F-4D97-AF65-F5344CB8AC3E}">
        <p14:creationId xmlns:p14="http://schemas.microsoft.com/office/powerpoint/2010/main" xmlns="" val="1745191835"/>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6440" y="116633"/>
            <a:ext cx="8068981" cy="568863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35497890"/>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2866330"/>
          </a:xfrm>
        </p:spPr>
        <p:txBody>
          <a:bodyPr>
            <a:normAutofit fontScale="90000"/>
          </a:bodyPr>
          <a:lstStyle/>
          <a:p>
            <a:pPr algn="l" fontAlgn="base">
              <a:tabLst>
                <a:tab pos="444500" algn="l"/>
                <a:tab pos="542925" algn="l"/>
                <a:tab pos="630238" algn="l"/>
              </a:tabLst>
            </a:pPr>
            <a:r>
              <a:rPr lang="ru-RU" dirty="0"/>
              <a:t>	Советский летчик </a:t>
            </a:r>
            <a:r>
              <a:rPr lang="ru-RU" b="1" dirty="0"/>
              <a:t>Николай Гастелло </a:t>
            </a:r>
            <a:r>
              <a:rPr lang="ru-RU" dirty="0"/>
              <a:t>был капитаном экипажа, который 24 июня 1941 года вылетел для того, чтобы нанести удар по немецкой механизированной колонне. Однако, не завершив поставленной цели, огнём   зенитной артиллерии противника самолёт Гастелло был подбит. Вражеский снаряд повредил топливный бак, что вызвало пожар на борту, и Гастелло совершил </a:t>
            </a:r>
            <a:r>
              <a:rPr lang="ru-RU" i="1" dirty="0"/>
              <a:t>огненный таран</a:t>
            </a:r>
            <a:r>
              <a:rPr lang="ru-RU" dirty="0"/>
              <a:t> — направил горящую машину на механизированную колонну врага. Все члены экипажа погибли. </a:t>
            </a:r>
            <a:br>
              <a:rPr lang="ru-RU" dirty="0"/>
            </a:br>
            <a:r>
              <a:rPr lang="ru-RU" dirty="0"/>
              <a:t>	Подвиг Николая Францевича Гастелло получил моментальную огласку, он был посмертно удостоен звания «Героя Советского Союза». </a:t>
            </a:r>
            <a:br>
              <a:rPr lang="ru-RU" dirty="0"/>
            </a:br>
            <a:endParaRPr lang="ru-RU" dirty="0"/>
          </a:p>
        </p:txBody>
      </p:sp>
      <p:pic>
        <p:nvPicPr>
          <p:cNvPr id="4098" name="Picture 2" descr="https://panno.stavadm.ru/sites/default/files/veteran/%D1%80%D0%BE%D0%BC%D0%B0%D1%89%D0%B5%D0%BD%D0%BA%D0%BE%20%D0%B1%D0%BE%D1%80%D0%B8%D1%81%20%D1%80%D0%BE%D0%BC%D0%B0%D0%BD%D0%BE%D0%B2%D0%B8%D1%8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52120" y="2564904"/>
            <a:ext cx="2207212" cy="307442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pic>
        <p:nvPicPr>
          <p:cNvPr id="4100" name="Picture 4" descr="http://1pskov.tv/files/DXLFCHGQ.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96752" y="3294745"/>
            <a:ext cx="3744416" cy="328861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3775401"/>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3816424"/>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gn="l"/>
            <a:r>
              <a:rPr lang="ru-RU" dirty="0"/>
              <a:t>1. Ему первому во время Великой Отечественной войны было присвоено звание Маршала Советского  Союза.</a:t>
            </a:r>
            <a:br>
              <a:rPr lang="ru-RU" dirty="0"/>
            </a:br>
            <a:r>
              <a:rPr lang="ru-RU" dirty="0"/>
              <a:t/>
            </a:r>
            <a:br>
              <a:rPr lang="ru-RU" dirty="0"/>
            </a:br>
            <a:r>
              <a:rPr lang="ru-RU" dirty="0"/>
              <a:t>2. Американский историк М. Кайден говорил: «Он был полководцем полководцев в ведении войны массовыми армиями двадцатого столетия. Он нанес немцам больше потерь, чем любой другой военачальник. Он был «чудо-маршалом». Перед нами военный гений». </a:t>
            </a:r>
            <a:br>
              <a:rPr lang="ru-RU" dirty="0"/>
            </a:br>
            <a:r>
              <a:rPr lang="ru-RU" dirty="0"/>
              <a:t/>
            </a:r>
            <a:br>
              <a:rPr lang="ru-RU" dirty="0"/>
            </a:br>
            <a:r>
              <a:rPr lang="ru-RU" dirty="0"/>
              <a:t>3. Этот полководец 8 мая 1945 году в Карлсхорсте принял от немецкого генерал-фельдмаршала Вильгельма Кейтеля безоговорочную капитуляцию фашистской Германии.</a:t>
            </a:r>
            <a:br>
              <a:rPr lang="ru-RU" dirty="0"/>
            </a:br>
            <a:r>
              <a:rPr lang="ru-RU" dirty="0"/>
              <a:t/>
            </a:r>
            <a:br>
              <a:rPr lang="ru-RU" dirty="0"/>
            </a:br>
            <a:r>
              <a:rPr lang="ru-RU" b="1" dirty="0"/>
              <a:t>Назовите имя этого полководца.</a:t>
            </a:r>
            <a:r>
              <a:rPr lang="ru-RU" dirty="0"/>
              <a:t/>
            </a:r>
            <a:br>
              <a:rPr lang="ru-RU" dirty="0"/>
            </a:br>
            <a:endParaRPr lang="ru-RU" dirty="0"/>
          </a:p>
        </p:txBody>
      </p:sp>
    </p:spTree>
    <p:extLst>
      <p:ext uri="{BB962C8B-B14F-4D97-AF65-F5344CB8AC3E}">
        <p14:creationId xmlns:p14="http://schemas.microsoft.com/office/powerpoint/2010/main" xmlns="" val="3418512384"/>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819" y="404664"/>
            <a:ext cx="4104456" cy="5681637"/>
          </a:xfrm>
          <a:ln>
            <a:noFill/>
          </a:ln>
          <a:effectLst/>
          <a:scene3d>
            <a:camera prst="orthographicFront">
              <a:rot lat="0" lon="0" rev="0"/>
            </a:camera>
            <a:lightRig rig="contrasting" dir="t">
              <a:rot lat="0" lon="0" rev="7800000"/>
            </a:lightRig>
          </a:scene3d>
          <a:sp3d>
            <a:bevelT w="139700" h="139700"/>
          </a:sp3d>
        </p:spPr>
        <p:txBody>
          <a:bodyPr>
            <a:noAutofit/>
          </a:bodyPr>
          <a:lstStyle/>
          <a:p>
            <a:pPr>
              <a:lnSpc>
                <a:spcPct val="150000"/>
              </a:lnSpc>
              <a:tabLst>
                <a:tab pos="444500" algn="l"/>
              </a:tabLst>
            </a:pPr>
            <a:r>
              <a:rPr lang="ru-RU" b="1" dirty="0"/>
              <a:t>	Георгий Константинович Жуков,</a:t>
            </a:r>
            <a:r>
              <a:rPr lang="ru-RU" dirty="0"/>
              <a:t> прославленный советский полководец, который прошел путь от простого кавалериста драгунского полка Первой мировой войны до Маршала Советского Союза Второй мировой войны.</a:t>
            </a:r>
            <a:br>
              <a:rPr lang="ru-RU" dirty="0"/>
            </a:br>
            <a:r>
              <a:rPr lang="ru-RU" dirty="0"/>
              <a:t>	</a:t>
            </a:r>
            <a:r>
              <a:rPr lang="ru-RU" dirty="0">
                <a:solidFill>
                  <a:schemeClr val="tx2">
                    <a:lumMod val="75000"/>
                  </a:schemeClr>
                </a:solidFill>
              </a:rPr>
              <a:t>Практически все крупные операции Великой Отечественной войны проходили под командованием или при непосредственном участии Г.К. Жукова  </a:t>
            </a:r>
          </a:p>
        </p:txBody>
      </p:sp>
      <p:pic>
        <p:nvPicPr>
          <p:cNvPr id="8194" name="Picture 2" descr="http://cdn01.ru/files/users/images/ed/0a/ed0a0cabf03012d5fb0ca49eb8482bf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16015" y="1248354"/>
            <a:ext cx="4402297" cy="342084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35750643"/>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62474"/>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lgn="l"/>
            <a:r>
              <a:rPr lang="ru-RU" dirty="0"/>
              <a:t>1. Этот полководец командовал 16-ой армией в битве за Москву, был тяжело ранен под Сухиничами. В июле 1942 года назначен командующим войсками Брянского фронта.</a:t>
            </a:r>
            <a:br>
              <a:rPr lang="ru-RU" dirty="0"/>
            </a:br>
            <a:r>
              <a:rPr lang="ru-RU" dirty="0"/>
              <a:t/>
            </a:r>
            <a:br>
              <a:rPr lang="ru-RU" dirty="0"/>
            </a:br>
            <a:r>
              <a:rPr lang="ru-RU" dirty="0"/>
              <a:t>2. Командуя Донским фронтом, в ходе Сталинградской битвы 31 января 1943 года взял в плен генерал-фельдмаршала германской армии Фридриха фон Паулюса.</a:t>
            </a:r>
            <a:br>
              <a:rPr lang="ru-RU" dirty="0"/>
            </a:br>
            <a:r>
              <a:rPr lang="ru-RU" dirty="0"/>
              <a:t/>
            </a:r>
            <a:br>
              <a:rPr lang="ru-RU" dirty="0"/>
            </a:br>
            <a:r>
              <a:rPr lang="ru-RU" dirty="0"/>
              <a:t>3. 24 июня 1945 года командовал Парадом Победы на Красной площади в Москве.</a:t>
            </a:r>
            <a:br>
              <a:rPr lang="ru-RU" dirty="0"/>
            </a:br>
            <a:r>
              <a:rPr lang="ru-RU" dirty="0"/>
              <a:t/>
            </a:r>
            <a:br>
              <a:rPr lang="ru-RU" dirty="0"/>
            </a:br>
            <a:r>
              <a:rPr lang="ru-RU" b="1" dirty="0"/>
              <a:t>Назовите имя этого полководца.</a:t>
            </a:r>
          </a:p>
        </p:txBody>
      </p:sp>
    </p:spTree>
    <p:extLst>
      <p:ext uri="{BB962C8B-B14F-4D97-AF65-F5344CB8AC3E}">
        <p14:creationId xmlns:p14="http://schemas.microsoft.com/office/powerpoint/2010/main" xmlns="" val="3742088047"/>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1304" y="476672"/>
            <a:ext cx="4618856" cy="5645633"/>
          </a:xfrm>
          <a:ln>
            <a:noFill/>
          </a:ln>
          <a:effectLst/>
          <a:scene3d>
            <a:camera prst="orthographicFront">
              <a:rot lat="0" lon="0" rev="0"/>
            </a:camera>
            <a:lightRig rig="contrasting" dir="t">
              <a:rot lat="0" lon="0" rev="7800000"/>
            </a:lightRig>
          </a:scene3d>
          <a:sp3d>
            <a:bevelT w="139700" h="139700"/>
          </a:sp3d>
        </p:spPr>
        <p:txBody>
          <a:bodyPr>
            <a:normAutofit fontScale="90000"/>
          </a:bodyPr>
          <a:lstStyle/>
          <a:p>
            <a:pPr>
              <a:tabLst>
                <a:tab pos="444500" algn="l"/>
              </a:tabLst>
            </a:pPr>
            <a:r>
              <a:rPr lang="ru-RU" sz="2200" b="1" dirty="0"/>
              <a:t>Константин Константинович Рокоссовский  </a:t>
            </a:r>
            <a:r>
              <a:rPr lang="ru-RU" sz="2200" dirty="0"/>
              <a:t>советский и польский военачальник,  дважды Герой Советского Союза, кавалер Ордена «Победа». Единственный в истории СССР маршал двух стран: Маршал Советского Союза (1944) и Маршал Польши (1949). </a:t>
            </a:r>
            <a:br>
              <a:rPr lang="ru-RU" sz="2200" dirty="0"/>
            </a:br>
            <a:r>
              <a:rPr lang="ru-RU" sz="2200" dirty="0"/>
              <a:t>С 1949 по 1956 годы – министр национальной обороны Польши. </a:t>
            </a:r>
            <a:br>
              <a:rPr lang="ru-RU" sz="2200" dirty="0"/>
            </a:br>
            <a:r>
              <a:rPr lang="ru-RU" sz="2200" dirty="0"/>
              <a:t>	Один из самых прославленных военных полководцев времен Великой Отечественной войны </a:t>
            </a:r>
            <a:br>
              <a:rPr lang="ru-RU" sz="2200" dirty="0"/>
            </a:br>
            <a:r>
              <a:rPr lang="ru-RU" sz="2200" dirty="0"/>
              <a:t/>
            </a:r>
            <a:br>
              <a:rPr lang="ru-RU" sz="2200" dirty="0"/>
            </a:br>
            <a:r>
              <a:rPr lang="ru-RU" sz="2200" dirty="0"/>
              <a:t>	Благодаря несгибаемому характеру и «военному гению» он навсегда вписал свое имя в мировую историю</a:t>
            </a:r>
            <a:r>
              <a:rPr lang="ru-RU" sz="2400" dirty="0"/>
              <a:t>.</a:t>
            </a:r>
          </a:p>
        </p:txBody>
      </p:sp>
      <p:pic>
        <p:nvPicPr>
          <p:cNvPr id="3" name="Рисунок 2" descr="Рокоссовский Константин Константинович"/>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476672"/>
            <a:ext cx="3388608" cy="460851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xmlns="" val="3318949706"/>
      </p:ext>
    </p:extLst>
  </p:cSld>
  <p:clrMapOvr>
    <a:masterClrMapping/>
  </p:clrMapOvr>
  <mc:AlternateContent xmlns:mc="http://schemas.openxmlformats.org/markup-compatibility/2006">
    <mc:Choice xmlns:p14="http://schemas.microsoft.com/office/powerpoint/2010/main" xmlns="" Requires="p14">
      <p:transition spd="slow" p14:dur="800" advClick="0">
        <p14:flythrough/>
      </p:transition>
    </mc:Choice>
    <mc:Fallback>
      <p:transition spd="slow" advClick="0">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3011</TotalTime>
  <Words>519</Words>
  <Application>Microsoft Macintosh PowerPoint</Application>
  <PresentationFormat>Экран (4:3)</PresentationFormat>
  <Paragraphs>102</Paragraphs>
  <Slides>43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Тема Office</vt:lpstr>
      <vt:lpstr>Слайд 1</vt:lpstr>
      <vt:lpstr>Слайд 2</vt:lpstr>
      <vt:lpstr>Слайд 3</vt:lpstr>
      <vt:lpstr>Назови имя летчика, совершившего «огненный таран»</vt:lpstr>
      <vt:lpstr> Советский летчик Николай Гастелло был капитаном экипажа, который 24 июня 1941 года вылетел для того, чтобы нанести удар по немецкой механизированной колонне. Однако, не завершив поставленной цели, огнём   зенитной артиллерии противника самолёт Гастелло был подбит. Вражеский снаряд повредил топливный бак, что вызвало пожар на борту, и Гастелло совершил огненный таран — направил горящую машину на механизированную колонну врага. Все члены экипажа погибли.   Подвиг Николая Францевича Гастелло получил моментальную огласку, он был посмертно удостоен звания «Героя Советского Союза».  </vt:lpstr>
      <vt:lpstr>1. Ему первому во время Великой Отечественной войны было присвоено звание Маршала Советского  Союза.  2. Американский историк М. Кайден говорил: «Он был полководцем полководцев в ведении войны массовыми армиями двадцатого столетия. Он нанес немцам больше потерь, чем любой другой военачальник. Он был «чудо-маршалом». Перед нами военный гений».   3. Этот полководец 8 мая 1945 году в Карлсхорсте принял от немецкого генерал-фельдмаршала Вильгельма Кейтеля безоговорочную капитуляцию фашистской Германии.  Назовите имя этого полководца. </vt:lpstr>
      <vt:lpstr> Георгий Константинович Жуков, прославленный советский полководец, который прошел путь от простого кавалериста драгунского полка Первой мировой войны до Маршала Советского Союза Второй мировой войны.  Практически все крупные операции Великой Отечественной войны проходили под командованием или при непосредственном участии Г.К. Жукова  </vt:lpstr>
      <vt:lpstr>1. Этот полководец командовал 16-ой армией в битве за Москву, был тяжело ранен под Сухиничами. В июле 1942 года назначен командующим войсками Брянского фронта.  2. Командуя Донским фронтом, в ходе Сталинградской битвы 31 января 1943 года взял в плен генерал-фельдмаршала германской армии Фридриха фон Паулюса.  3. 24 июня 1945 года командовал Парадом Победы на Красной площади в Москве.  Назовите имя этого полководца.</vt:lpstr>
      <vt:lpstr>Константин Константинович Рокоссовский  советский и польский военачальник,  дважды Герой Советского Союза, кавалер Ордена «Победа». Единственный в истории СССР маршал двух стран: Маршал Советского Союза (1944) и Маршал Польши (1949).  С 1949 по 1956 годы – министр национальной обороны Польши.   Один из самых прославленных военных полководцев времен Великой Отечественной войны    Благодаря несгибаемому характеру и «военному гению» он навсегда вписал свое имя в мировую историю.</vt:lpstr>
      <vt:lpstr>1. Этот полководец вместе с Г.К. Жуковым стал первым кавалером ордена «Победа».  2. Войска 3-го Белорусского фронта, которым он командовал, штурмовали Кёнигсберг.  3. Награжден второй Золотой Звездой Героя Советского Союза за разгром японской армии генерала Отодзо Ямады на Дальнем Востоке в 1945 г.  Назовите имя этого полководца.</vt:lpstr>
      <vt:lpstr>Алексей Михайлович Василевский   Три человека были удостоены ордена «Победа» дважды — Иосиф Сталин, Георгий Жуков и Александр Василевский.   Вклад в Победу Александра Михайловича Василевского трудно переоценить — в самые сложные годы войны он возглавлял Генштаб Красной Армии, занимаясь разработкой крупнейших военных операций и координацией реализации этих планов.   Один из самых ярких представителей блестящей плеяды советских военачальников Великой Отечественной войны. </vt:lpstr>
      <vt:lpstr>Назови 7 важнейших сражений  Великой Отечественной войны </vt:lpstr>
      <vt:lpstr>1. БРЕСТСКАЯ КРЕПОСТЬ 22.06.1941 – 20.07.1941  2. БИТВА ЗА МОСКВУ 30.09.1941 – 20.04.1942  3. БЛОКАДА ЛЕНИНГРАДА 08.09.1941 – 27.01.1944  4. СТАЛИНГРАДСКАЯ БИТВА 17.07.1942 – 02.02.1943  5. КУРСКАЯ БИТВА 05.07.1943 – 23.08.1943  6. БЕЛОРУССКАЯ ОПЕРАЦИЯ «БАГРАТИОН» 23.06.1944 – 29.08.1944  7. БИТВА ЗА БЕРЛИН 16.04.1945 – 08.05.1945  </vt:lpstr>
      <vt:lpstr>   В доме, расположенном в самом центре военного Сталинграда, в сентябре 1942 года закрепилась группа немецких пулемётчиков, а в подвале оставалось около                  30 местных жителей.    Чьей фамилией назван этот дом, который советские солдаты обороняли в течение 58 дней?</vt:lpstr>
      <vt:lpstr>  4-этажный жилой дом, расположенный на площади Ленина  в г. Сталинграде был назван в честь сержанта Якова Павлова.  Дом Павлова  держал оборону с  27 сентября по 25 ноября 1942 года.  Здание оставалось фактически единственным уцелевшим на площади, и с него отлично просматривалась местность.  Дом Павлова считается настоящим символом доблести и храбрости советских солдат.         27 сентября 1942 года группа разведчиков, в составе 4-х бойцов под руководством сержанта Якова Павлова, выбила немцев из указанного дома.  Солдаты заняли все 4 этажа. Почти двое суток группа Павлова держала оборону и только на третьи сутки  к зданию пробилось подкрепление из 27 человек.  Бойцы держали оборону на протяжении 58 дней! Потери с нашей стороны — 3 человека. Сколько было уничтожено врагов -  по сегодняшний день неизвестно. </vt:lpstr>
      <vt:lpstr>Как называлось сражение, после окончания которого был развеян миф о непобедимости немецкой армии?</vt:lpstr>
      <vt:lpstr> Битва за Москву. 30 сентября 1941 года немецкое командование начало наступательную операцию «Тайфун», цель которой была захват Москвы. 3 октября войска вермахта с ходу врываются в город Орёл, а 6 октября захватывают Брянск. Остальные группы армии «Север» начинают наступление по направлению к Вязьме. 7 октября в окружение попало пять советских армий…  Так началась битва за Москву, которая длилась почти семь месяцев.    В ходе сражений и операций под Москвой гитлеровцам впервые было нанесено крупное поражение.   Эта победа  развенчала миф о непобедимости немецко-фашистской армии. Гитлеровские войска были отброшены от столицы на 100 – 250 км.  Были освобождены Московская, Рязанская и Тульская области.  </vt:lpstr>
      <vt:lpstr>Как назывался  пятый сталинский удар в ходе которого были освобождены  Белоруссия, большая часть                   Литовской ССР, а также восточная Польша?</vt:lpstr>
      <vt:lpstr> Пятый сталинский удар – Белорусская операция «Багратион».                     Эта стратегическая операция проходила в несколько этапов и длилась с 23 июня по 29 августа 1944 года.  Стала одной из крупнейших военных операций Второй мировой войны. Получила название в честь русского полководца Отечественной войны 1812 года Петра Ивановича Багратиона.   В результате наступательных действий Красной Армии  вермахт понёс тяжелейшие потери, немецкие войска были разгромлены в районе Витебска, Бобруйска, Могилёва, Орши.    В ходе операции «Багратион» была разгромлена немецкая группа армий «Центр», а группа армий «Север» в Прибалтике рассечена надвое. Красной Армией были созданы условия для завершения освобождения белорусской территории, Прибалтики и Восточной Польши.</vt:lpstr>
      <vt:lpstr>Разгадай ребус</vt:lpstr>
      <vt:lpstr>«Катюша» - неофициальное, народное название советской боевой машины реактивной артиллерии (в первую очередь и первоначально — БМ-13, а впоследствии также БМ-8, БМ-31 и других) во время Великой Отечественной войны.</vt:lpstr>
      <vt:lpstr>Какой вклад внесли в Великую Победу Шпагин Георгий Семенович , Судаев Алексей Иванович, Василий Алексеевич Дегтярев?</vt:lpstr>
      <vt:lpstr>   Выдающиеся советские конструкторы, внесшие  неоценимый вклад в Победу над фашизмом     </vt:lpstr>
      <vt:lpstr>На фронтах Великой Отечественной сражались не только люди, но и «яки», «тигры», «пантеры», «рыси».   Что так называли?</vt:lpstr>
      <vt:lpstr>Военная техника:  </vt:lpstr>
      <vt:lpstr>Какой тыловой уральский город во время Великой Отечественной войны был более известен под названием «Танкоград»?</vt:lpstr>
      <vt:lpstr>Город Челябинск.  Челябинский тракторный завод выпускал знаменитые танки Т-34</vt:lpstr>
      <vt:lpstr>Назови имена любых трех пионеров-героев, сражавшихся с гитлеровскими захватчиками и внёсших свой неоценимый вклад в Победу.  </vt:lpstr>
      <vt:lpstr>Валя Котик, Марат Казей, Леня Голиков, Борис Цариков, Володя Дубинин, Зина Портнова, Александр Чекалин и другие.</vt:lpstr>
      <vt:lpstr>Расскажи о главном подвиге Марата Казея</vt:lpstr>
      <vt:lpstr> Во время войны  Марат Казей  стал разведчиком партизанского отряда. Он проникал во вражеские гарнизоны и доставлял командованию ценные сведения, вместе с опытными подрывниками минировал железную дорогу, участвовал в боях и неизменно проявлял отвагу, бесстрашие.  В 1944-м году Марат Казей возвращался из разведки вместе со взрослым партизаном. Их заметили немцы и начали обстреливать. Старший товарищ погиб. Марат отстреливался до последнего патрона. Когда у него осталась лишь одна граната, подросток подпустил немцев поближе и взорвал себя вместе с фашистами. Ему было всего 15 лет.   За проявленный героизм в борьбе с немецко-фашистскими захватчиками Казею Марату Ивановичу присвоено звание Героя Советского Союза посмертно.</vt:lpstr>
      <vt:lpstr>Расскажи о главном подвиге Лёни Голикова</vt:lpstr>
      <vt:lpstr>.     Когда враги захватили родное село Лёни Голикова, он ушел к партизанам. Не раз он ходил в разведку, приносил важные сведения в партизанский отряд, под откос летели вражеские поезда и машины, рушились мосты, горели вражеские склады.   Был в его жизни бой, который Лёня вел один на один с фашистским генералом. Граната, брошенная мальчиком, подбила машину. Из нее выбрался гитлеровец с портфелем в руках и, отстреливаясь, бросился бежать. Лёня погнался за ним. Почти километр преследовал он врага и, наконец, убил его. В портфеле оказались очень важные документы. Штаб партизан немедленно переправил их самолетом в Москву. Погиб Лёня в бою под селом Острая Лука Псковской области зимой 1943 года.  За многочисленные подвиги Лёне Голикову было посмертно присвоено звание Героя Советского Союза.</vt:lpstr>
      <vt:lpstr>Расскажи о главном подвиге Зины Портновой</vt:lpstr>
      <vt:lpstr> В 1942 году 16-летняя Зина Портнова вступила в подпольную организацию «Юные мстители». Она распространяла на оккупированных территориях антифашистские листовки. Затем под прикрытием устроилась работать в столовую для немецких офицеров, где совершила несколько диверсий и лишь чудом не была схвачена врагом. Одной из самых масштабных операций, которую она провела,  стало отравление более ста немецких офицеров. Мужеству Зины удивлялись многие опытные военные.  В 1943 году Зина ушла в партизаны и продолжила заниматься диверсиями в тылу врага пока не попала в плен. В застенках ее допрашивали и пытали. Но девушка молчала, не выдавая своих. На одном из таких допросов она схватила со стола пистолет и застрелила троих гитлеровцев. После этого ее расстреляли в тюрьме.   Зине Портновой присвоено звание Героя Советского Союза посмертно.</vt:lpstr>
      <vt:lpstr>Кем и с какой целью был разработан план «Барбаросса» </vt:lpstr>
      <vt:lpstr>План «Барбаросса» – план нападения нацисткой Германии на СССР, основанный на принципе молниеносной войны. Согласно политике о жизненном пространстве на Востоке, Третьему Рейху была необходима территория, богатая природными ресурсами и достаточно обширная, чтобы комфортно поместить расу господ.   17 декабря 1940 года Гитлеру представили документ с подробно расписанной операцией по захвату Советского Союза. 18 декабря 1940 года Гитлер утвердил план, по которому война должна была быть закончена не позднее ноября 1941 года.   План «Барбаросса» был назван в честь Фридриха Барбароссы – императора Священной Римской империи 12 века, который прославился своими завоевательными походами. </vt:lpstr>
      <vt:lpstr>Вспомни и перечисли 5 любых советских песен о войне 1941 – 1945 годов </vt:lpstr>
      <vt:lpstr> «Священная война» («Вставай, страна огромная, / Вставай на смертный бой / С фашистской силой тёмною, / С проклятою ордой...»). Музыка: А. Александров. Слова: В. Лебедев-Кумач «День Победы» («День Победы, как он был от нас далек, / Как в костре потухшем таял уголек...»).  Музыка: Д. Тухманов. Слова: В. Харитонов.  «Смуглянка» («Как-то летом на рассвете / Заглянул в соседний сад. / Там смуглянка-молдаванка / Собирала виноград...») Музыка: А. Новиков. Слова: Я. Шведов. Из к/ф «В бой идут одни старики» и другие… «Темная ночь» («Темная ночь, только пули свистят по степи, / Только ветер гудит в проводах, тускло звезды мерцают...») Музыка: Н. Богословский. Слова: В. Агатов. «Офицеры из к/ф «Офицеры» («От героев былых времен / Не осталось порой имен. / Те, кто приняли смертный бой, / Стали просто землей и травой...») Музыка: Р. Хозак. Слова: Е. Агранович. «Катюша» («Расцветали яблони и груши, Поплыли туманы над рекой. Выходила на берег Катюша, На высокий берег, на крутой…») Музыка: Матвей Блантер. Слова: Михаил Исаковский. «Журавли» («Мне кажется порою, что солдаты, С кровавых не пришедшие полей…») Музыка:  Я. Френкеля.  Стихи: Расула Гамзатова. и другие </vt:lpstr>
      <vt:lpstr>Кто водрузил Знамя Победы над Рейхстагом?</vt:lpstr>
      <vt:lpstr> Важнейшим символом поражения гитлеровской Германии для советских людей было и остается Знамя Победы - неприкасаемая реликвия Великой Отечественной войны. Красноармейцами, водрузившими Знамя Победы над Рейхстагом весной 1945 года были лейтенант Алексей Берест, сержант Михаил Егоров, младший сержант Мелитон Кантария.  В наше время Знамя Победы хранится в Центральном музее Вооруженных Сил Российской Федерации. </vt:lpstr>
      <vt:lpstr>Назови города, удостоенные почётного звания  «город-герой», которые прославились героической обороной во время Великой Отечественной войны 1941-1945 годов</vt:lpstr>
      <vt:lpstr>Слайд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Гость</dc:creator>
  <cp:lastModifiedBy>Сотрудник</cp:lastModifiedBy>
  <cp:revision>124</cp:revision>
  <dcterms:created xsi:type="dcterms:W3CDTF">2020-03-31T13:08:01Z</dcterms:created>
  <dcterms:modified xsi:type="dcterms:W3CDTF">2020-11-25T13:03:58Z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1249058</vt:lpwstr>
  </property>
  <property fmtid="{D5CDD505-2E9C-101B-9397-08002B2CF9AE}" name="NXPowerLiteSettings" pid="3">
    <vt:lpwstr>C7000400038000</vt:lpwstr>
  </property>
  <property fmtid="{D5CDD505-2E9C-101B-9397-08002B2CF9AE}" name="NXPowerLiteVersion" pid="4">
    <vt:lpwstr>S9.0.1</vt:lpwstr>
  </property>
</Properties>
</file>