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0" r:id="rId4"/>
    <p:sldId id="261" r:id="rId5"/>
    <p:sldId id="264" r:id="rId6"/>
    <p:sldId id="263" r:id="rId7"/>
    <p:sldId id="265" r:id="rId8"/>
    <p:sldId id="266" r:id="rId9"/>
    <p:sldId id="267" r:id="rId10"/>
    <p:sldId id="268" r:id="rId11"/>
    <p:sldId id="269" r:id="rId12"/>
    <p:sldId id="272" r:id="rId13"/>
    <p:sldId id="271" r:id="rId14"/>
    <p:sldId id="270" r:id="rId15"/>
    <p:sldId id="273"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1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B005689-3332-4F74-A678-086EE9DC1923}" type="datetimeFigureOut">
              <a:rPr lang="ru-RU" smtClean="0"/>
              <a:pPr/>
              <a:t>24.11.2020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C56964-B490-4802-A2AD-7A03D6E7563E}" type="slidenum">
              <a:rPr lang="ru-RU" smtClean="0"/>
              <a:pPr/>
              <a:t>‹#›</a:t>
            </a:fld>
            <a:endParaRPr lang="ru-RU"/>
          </a:p>
        </p:txBody>
      </p:sp>
    </p:spTree>
  </p:cSld>
  <p:clrMapOvr>
    <a:masterClrMapping/>
  </p:clrMapOvr>
  <p:transition advClick="0" advTm="120000">
    <p:cu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B005689-3332-4F74-A678-086EE9DC1923}" type="datetimeFigureOut">
              <a:rPr lang="ru-RU" smtClean="0"/>
              <a:pPr/>
              <a:t>24.11.2020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C56964-B490-4802-A2AD-7A03D6E7563E}" type="slidenum">
              <a:rPr lang="ru-RU" smtClean="0"/>
              <a:pPr/>
              <a:t>‹#›</a:t>
            </a:fld>
            <a:endParaRPr lang="ru-RU"/>
          </a:p>
        </p:txBody>
      </p:sp>
    </p:spTree>
  </p:cSld>
  <p:clrMapOvr>
    <a:masterClrMapping/>
  </p:clrMapOvr>
  <p:transition advClick="0" advTm="120000">
    <p:cu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B005689-3332-4F74-A678-086EE9DC1923}" type="datetimeFigureOut">
              <a:rPr lang="ru-RU" smtClean="0"/>
              <a:pPr/>
              <a:t>24.11.2020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C56964-B490-4802-A2AD-7A03D6E7563E}" type="slidenum">
              <a:rPr lang="ru-RU" smtClean="0"/>
              <a:pPr/>
              <a:t>‹#›</a:t>
            </a:fld>
            <a:endParaRPr lang="ru-RU"/>
          </a:p>
        </p:txBody>
      </p:sp>
    </p:spTree>
  </p:cSld>
  <p:clrMapOvr>
    <a:masterClrMapping/>
  </p:clrMapOvr>
  <p:transition advClick="0" advTm="120000">
    <p:cu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B005689-3332-4F74-A678-086EE9DC1923}" type="datetimeFigureOut">
              <a:rPr lang="ru-RU" smtClean="0"/>
              <a:pPr/>
              <a:t>24.11.2020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C56964-B490-4802-A2AD-7A03D6E7563E}" type="slidenum">
              <a:rPr lang="ru-RU" smtClean="0"/>
              <a:pPr/>
              <a:t>‹#›</a:t>
            </a:fld>
            <a:endParaRPr lang="ru-RU"/>
          </a:p>
        </p:txBody>
      </p:sp>
    </p:spTree>
  </p:cSld>
  <p:clrMapOvr>
    <a:masterClrMapping/>
  </p:clrMapOvr>
  <p:transition advClick="0" advTm="120000">
    <p:cu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B005689-3332-4F74-A678-086EE9DC1923}" type="datetimeFigureOut">
              <a:rPr lang="ru-RU" smtClean="0"/>
              <a:pPr/>
              <a:t>24.11.2020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C56964-B490-4802-A2AD-7A03D6E7563E}" type="slidenum">
              <a:rPr lang="ru-RU" smtClean="0"/>
              <a:pPr/>
              <a:t>‹#›</a:t>
            </a:fld>
            <a:endParaRPr lang="ru-RU"/>
          </a:p>
        </p:txBody>
      </p:sp>
    </p:spTree>
  </p:cSld>
  <p:clrMapOvr>
    <a:masterClrMapping/>
  </p:clrMapOvr>
  <p:transition advClick="0" advTm="120000">
    <p:cu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B005689-3332-4F74-A678-086EE9DC1923}" type="datetimeFigureOut">
              <a:rPr lang="ru-RU" smtClean="0"/>
              <a:pPr/>
              <a:t>24.11.2020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BC56964-B490-4802-A2AD-7A03D6E7563E}" type="slidenum">
              <a:rPr lang="ru-RU" smtClean="0"/>
              <a:pPr/>
              <a:t>‹#›</a:t>
            </a:fld>
            <a:endParaRPr lang="ru-RU"/>
          </a:p>
        </p:txBody>
      </p:sp>
    </p:spTree>
  </p:cSld>
  <p:clrMapOvr>
    <a:masterClrMapping/>
  </p:clrMapOvr>
  <p:transition advClick="0" advTm="120000">
    <p:cu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B005689-3332-4F74-A678-086EE9DC1923}" type="datetimeFigureOut">
              <a:rPr lang="ru-RU" smtClean="0"/>
              <a:pPr/>
              <a:t>24.11.2020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BC56964-B490-4802-A2AD-7A03D6E7563E}" type="slidenum">
              <a:rPr lang="ru-RU" smtClean="0"/>
              <a:pPr/>
              <a:t>‹#›</a:t>
            </a:fld>
            <a:endParaRPr lang="ru-RU"/>
          </a:p>
        </p:txBody>
      </p:sp>
    </p:spTree>
  </p:cSld>
  <p:clrMapOvr>
    <a:masterClrMapping/>
  </p:clrMapOvr>
  <p:transition advClick="0" advTm="120000">
    <p:cu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B005689-3332-4F74-A678-086EE9DC1923}" type="datetimeFigureOut">
              <a:rPr lang="ru-RU" smtClean="0"/>
              <a:pPr/>
              <a:t>24.11.2020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BC56964-B490-4802-A2AD-7A03D6E7563E}" type="slidenum">
              <a:rPr lang="ru-RU" smtClean="0"/>
              <a:pPr/>
              <a:t>‹#›</a:t>
            </a:fld>
            <a:endParaRPr lang="ru-RU"/>
          </a:p>
        </p:txBody>
      </p:sp>
    </p:spTree>
  </p:cSld>
  <p:clrMapOvr>
    <a:masterClrMapping/>
  </p:clrMapOvr>
  <p:transition advClick="0" advTm="120000">
    <p:cu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B005689-3332-4F74-A678-086EE9DC1923}" type="datetimeFigureOut">
              <a:rPr lang="ru-RU" smtClean="0"/>
              <a:pPr/>
              <a:t>24.11.2020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BC56964-B490-4802-A2AD-7A03D6E7563E}" type="slidenum">
              <a:rPr lang="ru-RU" smtClean="0"/>
              <a:pPr/>
              <a:t>‹#›</a:t>
            </a:fld>
            <a:endParaRPr lang="ru-RU"/>
          </a:p>
        </p:txBody>
      </p:sp>
    </p:spTree>
  </p:cSld>
  <p:clrMapOvr>
    <a:masterClrMapping/>
  </p:clrMapOvr>
  <p:transition advClick="0" advTm="120000">
    <p:cu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B005689-3332-4F74-A678-086EE9DC1923}" type="datetimeFigureOut">
              <a:rPr lang="ru-RU" smtClean="0"/>
              <a:pPr/>
              <a:t>24.11.2020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BC56964-B490-4802-A2AD-7A03D6E7563E}" type="slidenum">
              <a:rPr lang="ru-RU" smtClean="0"/>
              <a:pPr/>
              <a:t>‹#›</a:t>
            </a:fld>
            <a:endParaRPr lang="ru-RU"/>
          </a:p>
        </p:txBody>
      </p:sp>
    </p:spTree>
  </p:cSld>
  <p:clrMapOvr>
    <a:masterClrMapping/>
  </p:clrMapOvr>
  <p:transition advClick="0" advTm="120000">
    <p:cu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B005689-3332-4F74-A678-086EE9DC1923}" type="datetimeFigureOut">
              <a:rPr lang="ru-RU" smtClean="0"/>
              <a:pPr/>
              <a:t>24.11.2020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BC56964-B490-4802-A2AD-7A03D6E7563E}" type="slidenum">
              <a:rPr lang="ru-RU" smtClean="0"/>
              <a:pPr/>
              <a:t>‹#›</a:t>
            </a:fld>
            <a:endParaRPr lang="ru-RU"/>
          </a:p>
        </p:txBody>
      </p:sp>
    </p:spTree>
  </p:cSld>
  <p:clrMapOvr>
    <a:masterClrMapping/>
  </p:clrMapOvr>
  <p:transition advClick="0" advTm="120000">
    <p:cu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005689-3332-4F74-A678-086EE9DC1923}" type="datetimeFigureOut">
              <a:rPr lang="ru-RU" smtClean="0"/>
              <a:pPr/>
              <a:t>24.11.2020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C56964-B490-4802-A2AD-7A03D6E7563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advTm="120000">
    <p:cu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slide" Target="slide14.xml"/><Relationship Id="rId5" Type="http://schemas.openxmlformats.org/officeDocument/2006/relationships/slide" Target="slide10.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http://48e3l649yici2j96jp36bhdx.wpengine.netdna-cdn.com/ancestry/files/2008/03/england.jpg"/>
          <p:cNvPicPr>
            <a:picLocks noChangeAspect="1" noChangeArrowheads="1"/>
          </p:cNvPicPr>
          <p:nvPr/>
        </p:nvPicPr>
        <p:blipFill>
          <a:blip r:embed="rId2" cstate="print"/>
          <a:srcRect/>
          <a:stretch>
            <a:fillRect/>
          </a:stretch>
        </p:blipFill>
        <p:spPr bwMode="auto">
          <a:xfrm>
            <a:off x="-32" y="0"/>
            <a:ext cx="9144000" cy="6842571"/>
          </a:xfrm>
          <a:prstGeom prst="rect">
            <a:avLst/>
          </a:prstGeom>
          <a:noFill/>
        </p:spPr>
      </p:pic>
      <p:sp>
        <p:nvSpPr>
          <p:cNvPr id="5" name="Прямоугольник 4"/>
          <p:cNvSpPr/>
          <p:nvPr/>
        </p:nvSpPr>
        <p:spPr>
          <a:xfrm>
            <a:off x="1214414" y="1285860"/>
            <a:ext cx="6500858" cy="369332"/>
          </a:xfrm>
          <a:prstGeom prst="rect">
            <a:avLst/>
          </a:prstGeom>
        </p:spPr>
        <p:txBody>
          <a:bodyPr wrap="square">
            <a:spAutoFit/>
          </a:bodyPr>
          <a:lstStyle/>
          <a:p>
            <a:pPr algn="ctr"/>
            <a:endParaRPr lang="ru-RU" dirty="0"/>
          </a:p>
        </p:txBody>
      </p:sp>
      <p:sp>
        <p:nvSpPr>
          <p:cNvPr id="26628" name="Rectangle 4"/>
          <p:cNvSpPr>
            <a:spLocks noChangeArrowheads="1"/>
          </p:cNvSpPr>
          <p:nvPr/>
        </p:nvSpPr>
        <p:spPr bwMode="auto">
          <a:xfrm>
            <a:off x="3786182" y="4643446"/>
            <a:ext cx="400046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Прямоугольник 6"/>
          <p:cNvSpPr/>
          <p:nvPr/>
        </p:nvSpPr>
        <p:spPr>
          <a:xfrm>
            <a:off x="2267744" y="1628800"/>
            <a:ext cx="4496680" cy="1754326"/>
          </a:xfrm>
          <a:prstGeom prst="rect">
            <a:avLst/>
          </a:prstGeom>
          <a:noFill/>
        </p:spPr>
        <p:txBody>
          <a:bodyPr wrap="none" lIns="91440" tIns="45720" rIns="91440" bIns="45720">
            <a:spAutoFit/>
          </a:bodyPr>
          <a:lstStyle/>
          <a:p>
            <a:pPr algn="ctr"/>
            <a:r>
              <a:rPr lang="ru-RU"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Тренажёр ВПР</a:t>
            </a:r>
          </a:p>
          <a:p>
            <a:pPr algn="ctr"/>
            <a:r>
              <a:rPr lang="ru-RU"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для 7 класса</a:t>
            </a:r>
            <a:endParaRPr lang="ru-RU"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8" name="TextBox 7"/>
          <p:cNvSpPr txBox="1"/>
          <p:nvPr/>
        </p:nvSpPr>
        <p:spPr>
          <a:xfrm>
            <a:off x="3131840" y="3717032"/>
            <a:ext cx="3096344" cy="369332"/>
          </a:xfrm>
          <a:prstGeom prst="rect">
            <a:avLst/>
          </a:prstGeom>
          <a:noFill/>
        </p:spPr>
        <p:txBody>
          <a:bodyPr wrap="square" rtlCol="0">
            <a:spAutoFit/>
          </a:bodyPr>
          <a:lstStyle/>
          <a:p>
            <a:r>
              <a:rPr lang="ru-RU" dirty="0" smtClean="0">
                <a:solidFill>
                  <a:schemeClr val="tx1">
                    <a:lumMod val="65000"/>
                    <a:lumOff val="35000"/>
                  </a:schemeClr>
                </a:solidFill>
                <a:latin typeface="Kozuka Gothic Pro H" pitchFamily="34" charset="-128"/>
                <a:ea typeface="Kozuka Gothic Pro H" pitchFamily="34" charset="-128"/>
              </a:rPr>
              <a:t>УСТНАЯ ЧАСТЬ</a:t>
            </a:r>
            <a:endParaRPr lang="ru-RU" dirty="0">
              <a:solidFill>
                <a:schemeClr val="tx1">
                  <a:lumMod val="65000"/>
                  <a:lumOff val="35000"/>
                </a:schemeClr>
              </a:solidFill>
              <a:latin typeface="Kozuka Gothic Pro H" pitchFamily="34" charset="-128"/>
              <a:ea typeface="Kozuka Gothic Pro H" pitchFamily="34" charset="-128"/>
            </a:endParaRPr>
          </a:p>
        </p:txBody>
      </p:sp>
    </p:spTree>
  </p:cSld>
  <p:clrMapOvr>
    <a:masterClrMapping/>
  </p:clrMapOvr>
  <p:transition advClick="0" advTm="120000">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http://48e3l649yici2j96jp36bhdx.wpengine.netdna-cdn.com/ancestry/files/2008/03/england.jpg"/>
          <p:cNvPicPr>
            <a:picLocks noChangeAspect="1" noChangeArrowheads="1"/>
          </p:cNvPicPr>
          <p:nvPr/>
        </p:nvPicPr>
        <p:blipFill>
          <a:blip r:embed="rId2" cstate="print"/>
          <a:srcRect/>
          <a:stretch>
            <a:fillRect/>
          </a:stretch>
        </p:blipFill>
        <p:spPr bwMode="auto">
          <a:xfrm>
            <a:off x="-32" y="0"/>
            <a:ext cx="9144000" cy="6842571"/>
          </a:xfrm>
          <a:prstGeom prst="rect">
            <a:avLst/>
          </a:prstGeom>
          <a:noFill/>
        </p:spPr>
      </p:pic>
      <p:sp>
        <p:nvSpPr>
          <p:cNvPr id="5" name="Прямоугольник 4"/>
          <p:cNvSpPr/>
          <p:nvPr/>
        </p:nvSpPr>
        <p:spPr>
          <a:xfrm>
            <a:off x="1214414" y="1285860"/>
            <a:ext cx="6500858" cy="369332"/>
          </a:xfrm>
          <a:prstGeom prst="rect">
            <a:avLst/>
          </a:prstGeom>
        </p:spPr>
        <p:txBody>
          <a:bodyPr wrap="square">
            <a:spAutoFit/>
          </a:bodyPr>
          <a:lstStyle/>
          <a:p>
            <a:pPr algn="ctr"/>
            <a:endParaRPr lang="ru-RU" dirty="0"/>
          </a:p>
        </p:txBody>
      </p:sp>
      <p:sp>
        <p:nvSpPr>
          <p:cNvPr id="9" name="TextBox 8"/>
          <p:cNvSpPr txBox="1"/>
          <p:nvPr/>
        </p:nvSpPr>
        <p:spPr>
          <a:xfrm>
            <a:off x="755576" y="548680"/>
            <a:ext cx="7560840" cy="923330"/>
          </a:xfrm>
          <a:prstGeom prst="rect">
            <a:avLst/>
          </a:prstGeom>
          <a:noFill/>
        </p:spPr>
        <p:txBody>
          <a:bodyPr wrap="square" rtlCol="0">
            <a:spAutoFit/>
          </a:bodyPr>
          <a:lstStyle/>
          <a:p>
            <a:r>
              <a:rPr lang="ru-RU" dirty="0"/>
              <a:t>Выберите фотографию и опишите ее. У вас есть полторы минуты на подготовку и не более двух минут для ответа. У вас должен получиться связный рассказ (7–8 предложений).</a:t>
            </a:r>
          </a:p>
        </p:txBody>
      </p:sp>
      <p:sp>
        <p:nvSpPr>
          <p:cNvPr id="11" name="Прямоугольник 10"/>
          <p:cNvSpPr/>
          <p:nvPr/>
        </p:nvSpPr>
        <p:spPr>
          <a:xfrm>
            <a:off x="4139952" y="5589240"/>
            <a:ext cx="4248472" cy="216024"/>
          </a:xfrm>
          <a:prstGeom prst="rect">
            <a:avLst/>
          </a:prstGeom>
          <a:solidFill>
            <a:schemeClr val="bg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4139952" y="5589240"/>
            <a:ext cx="4248472" cy="216024"/>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TextBox 14"/>
          <p:cNvSpPr txBox="1"/>
          <p:nvPr/>
        </p:nvSpPr>
        <p:spPr>
          <a:xfrm>
            <a:off x="4860032" y="1772816"/>
            <a:ext cx="4032448" cy="3139321"/>
          </a:xfrm>
          <a:prstGeom prst="rect">
            <a:avLst/>
          </a:prstGeom>
          <a:noFill/>
        </p:spPr>
        <p:txBody>
          <a:bodyPr wrap="square" rtlCol="0">
            <a:spAutoFit/>
          </a:bodyPr>
          <a:lstStyle/>
          <a:p>
            <a:r>
              <a:rPr lang="en-US" dirty="0" err="1"/>
              <a:t>План</a:t>
            </a:r>
            <a:r>
              <a:rPr lang="en-US" dirty="0"/>
              <a:t> </a:t>
            </a:r>
            <a:r>
              <a:rPr lang="en-US" dirty="0" err="1"/>
              <a:t>ответа</a:t>
            </a:r>
            <a:r>
              <a:rPr lang="en-US" dirty="0"/>
              <a:t> </a:t>
            </a:r>
            <a:r>
              <a:rPr lang="en-US" dirty="0" err="1"/>
              <a:t>поможет</a:t>
            </a:r>
            <a:r>
              <a:rPr lang="en-US" dirty="0"/>
              <a:t> </a:t>
            </a:r>
            <a:r>
              <a:rPr lang="en-US" dirty="0" err="1"/>
              <a:t>вам</a:t>
            </a:r>
            <a:r>
              <a:rPr lang="en-US" dirty="0"/>
              <a:t>:</a:t>
            </a:r>
          </a:p>
          <a:p>
            <a:r>
              <a:rPr lang="en-US" dirty="0"/>
              <a:t>— the place</a:t>
            </a:r>
          </a:p>
          <a:p>
            <a:r>
              <a:rPr lang="en-US" dirty="0"/>
              <a:t>— the action</a:t>
            </a:r>
          </a:p>
          <a:p>
            <a:r>
              <a:rPr lang="en-US" dirty="0"/>
              <a:t>— the appearance of the person</a:t>
            </a:r>
          </a:p>
          <a:p>
            <a:r>
              <a:rPr lang="en-US" dirty="0"/>
              <a:t>— whether you like the picture or not</a:t>
            </a:r>
          </a:p>
          <a:p>
            <a:r>
              <a:rPr lang="en-US" dirty="0"/>
              <a:t>— </a:t>
            </a:r>
            <a:r>
              <a:rPr lang="en-US" dirty="0" smtClean="0"/>
              <a:t>why</a:t>
            </a:r>
          </a:p>
          <a:p>
            <a:endParaRPr lang="en-US" dirty="0"/>
          </a:p>
          <a:p>
            <a:r>
              <a:rPr lang="en-US" dirty="0"/>
              <a:t>Start with: </a:t>
            </a:r>
            <a:endParaRPr lang="en-US" dirty="0" smtClean="0"/>
          </a:p>
          <a:p>
            <a:r>
              <a:rPr lang="en-US" b="1" dirty="0" smtClean="0"/>
              <a:t>“</a:t>
            </a:r>
            <a:r>
              <a:rPr lang="en-US" b="1" dirty="0"/>
              <a:t>I’d like to describe picture № ... . The picture shows …”</a:t>
            </a:r>
            <a:endParaRPr lang="en-US" dirty="0"/>
          </a:p>
          <a:p>
            <a:endParaRPr lang="ru-RU" dirty="0"/>
          </a:p>
        </p:txBody>
      </p:sp>
      <p:pic>
        <p:nvPicPr>
          <p:cNvPr id="13" name="Рисунок 12" descr="https://en7-vpr.sdamgia.ru/get_file?id=36989"/>
          <p:cNvPicPr/>
          <p:nvPr/>
        </p:nvPicPr>
        <p:blipFill>
          <a:blip r:embed="rId3" cstate="print"/>
          <a:srcRect l="33745" r="33519" b="-80"/>
          <a:stretch>
            <a:fillRect/>
          </a:stretch>
        </p:blipFill>
        <p:spPr bwMode="auto">
          <a:xfrm>
            <a:off x="683568" y="1628800"/>
            <a:ext cx="3960440" cy="3672408"/>
          </a:xfrm>
          <a:prstGeom prst="rect">
            <a:avLst/>
          </a:prstGeom>
          <a:noFill/>
          <a:ln w="9525">
            <a:noFill/>
            <a:miter lim="800000"/>
            <a:headEnd/>
            <a:tailEnd/>
          </a:ln>
        </p:spPr>
      </p:pic>
    </p:spTree>
  </p:cSld>
  <p:clrMapOvr>
    <a:masterClrMapping/>
  </p:clrMapOvr>
  <p:transition advClick="0" advTm="120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xit" presetSubtype="12" fill="hold" grpId="0" nodeType="afterEffect">
                                  <p:stCondLst>
                                    <p:cond delay="0"/>
                                  </p:stCondLst>
                                  <p:childTnLst>
                                    <p:animEffect transition="out" filter="strips(downLeft)">
                                      <p:cBhvr>
                                        <p:cTn id="6" dur="90000"/>
                                        <p:tgtEl>
                                          <p:spTgt spid="8"/>
                                        </p:tgtEl>
                                      </p:cBhvr>
                                    </p:animEffect>
                                    <p:set>
                                      <p:cBhvr>
                                        <p:cTn id="7" dur="1" fill="hold">
                                          <p:stCondLst>
                                            <p:cond delay="89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http://48e3l649yici2j96jp36bhdx.wpengine.netdna-cdn.com/ancestry/files/2008/03/england.jpg">
            <a:hlinkClick r:id="rId2" action="ppaction://hlinksldjump"/>
          </p:cNvPr>
          <p:cNvPicPr>
            <a:picLocks noChangeAspect="1" noChangeArrowheads="1"/>
          </p:cNvPicPr>
          <p:nvPr/>
        </p:nvPicPr>
        <p:blipFill>
          <a:blip r:embed="rId3" cstate="print"/>
          <a:srcRect/>
          <a:stretch>
            <a:fillRect/>
          </a:stretch>
        </p:blipFill>
        <p:spPr bwMode="auto">
          <a:xfrm>
            <a:off x="-32" y="0"/>
            <a:ext cx="9144000" cy="6842571"/>
          </a:xfrm>
          <a:prstGeom prst="rect">
            <a:avLst/>
          </a:prstGeom>
          <a:noFill/>
        </p:spPr>
      </p:pic>
      <p:sp>
        <p:nvSpPr>
          <p:cNvPr id="5" name="Прямоугольник 4"/>
          <p:cNvSpPr/>
          <p:nvPr/>
        </p:nvSpPr>
        <p:spPr>
          <a:xfrm>
            <a:off x="1214414" y="1285860"/>
            <a:ext cx="6500858" cy="369332"/>
          </a:xfrm>
          <a:prstGeom prst="rect">
            <a:avLst/>
          </a:prstGeom>
        </p:spPr>
        <p:txBody>
          <a:bodyPr wrap="square">
            <a:spAutoFit/>
          </a:bodyPr>
          <a:lstStyle/>
          <a:p>
            <a:pPr algn="ctr"/>
            <a:endParaRPr lang="ru-RU" dirty="0"/>
          </a:p>
        </p:txBody>
      </p:sp>
      <p:sp>
        <p:nvSpPr>
          <p:cNvPr id="9" name="TextBox 8"/>
          <p:cNvSpPr txBox="1"/>
          <p:nvPr/>
        </p:nvSpPr>
        <p:spPr>
          <a:xfrm>
            <a:off x="755576" y="548680"/>
            <a:ext cx="7560840" cy="646331"/>
          </a:xfrm>
          <a:prstGeom prst="rect">
            <a:avLst/>
          </a:prstGeom>
          <a:noFill/>
        </p:spPr>
        <p:txBody>
          <a:bodyPr wrap="square" rtlCol="0">
            <a:spAutoFit/>
          </a:bodyPr>
          <a:lstStyle/>
          <a:p>
            <a:pPr algn="ctr"/>
            <a:r>
              <a:rPr lang="ru-RU" dirty="0" smtClean="0"/>
              <a:t> У вас не более двух минут для ответа.</a:t>
            </a:r>
            <a:endParaRPr lang="en-US" dirty="0" smtClean="0"/>
          </a:p>
          <a:p>
            <a:pPr algn="ctr"/>
            <a:r>
              <a:rPr lang="ru-RU" dirty="0" smtClean="0"/>
              <a:t> У вас должен получиться связный рассказ (7–8 предложений).</a:t>
            </a:r>
            <a:endParaRPr lang="ru-RU" dirty="0"/>
          </a:p>
        </p:txBody>
      </p:sp>
      <p:sp>
        <p:nvSpPr>
          <p:cNvPr id="11" name="Прямоугольник 10"/>
          <p:cNvSpPr/>
          <p:nvPr/>
        </p:nvSpPr>
        <p:spPr>
          <a:xfrm>
            <a:off x="4139952" y="5589240"/>
            <a:ext cx="4248472" cy="216024"/>
          </a:xfrm>
          <a:prstGeom prst="rect">
            <a:avLst/>
          </a:prstGeom>
          <a:solidFill>
            <a:schemeClr val="bg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4139952" y="5589240"/>
            <a:ext cx="4248472" cy="216024"/>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TextBox 14"/>
          <p:cNvSpPr txBox="1"/>
          <p:nvPr/>
        </p:nvSpPr>
        <p:spPr>
          <a:xfrm>
            <a:off x="4860032" y="1772816"/>
            <a:ext cx="4032448" cy="3139321"/>
          </a:xfrm>
          <a:prstGeom prst="rect">
            <a:avLst/>
          </a:prstGeom>
          <a:noFill/>
        </p:spPr>
        <p:txBody>
          <a:bodyPr wrap="square" rtlCol="0">
            <a:spAutoFit/>
          </a:bodyPr>
          <a:lstStyle/>
          <a:p>
            <a:r>
              <a:rPr lang="en-US" dirty="0" err="1"/>
              <a:t>План</a:t>
            </a:r>
            <a:r>
              <a:rPr lang="en-US" dirty="0"/>
              <a:t> </a:t>
            </a:r>
            <a:r>
              <a:rPr lang="en-US" dirty="0" err="1"/>
              <a:t>ответа</a:t>
            </a:r>
            <a:r>
              <a:rPr lang="en-US" dirty="0"/>
              <a:t> </a:t>
            </a:r>
            <a:r>
              <a:rPr lang="en-US" dirty="0" err="1"/>
              <a:t>поможет</a:t>
            </a:r>
            <a:r>
              <a:rPr lang="en-US" dirty="0"/>
              <a:t> </a:t>
            </a:r>
            <a:r>
              <a:rPr lang="en-US" dirty="0" err="1"/>
              <a:t>вам</a:t>
            </a:r>
            <a:r>
              <a:rPr lang="en-US" dirty="0"/>
              <a:t>:</a:t>
            </a:r>
          </a:p>
          <a:p>
            <a:r>
              <a:rPr lang="en-US" dirty="0"/>
              <a:t>— the place</a:t>
            </a:r>
          </a:p>
          <a:p>
            <a:r>
              <a:rPr lang="en-US" dirty="0"/>
              <a:t>— the action</a:t>
            </a:r>
          </a:p>
          <a:p>
            <a:r>
              <a:rPr lang="en-US" dirty="0"/>
              <a:t>— the appearance of the person</a:t>
            </a:r>
          </a:p>
          <a:p>
            <a:r>
              <a:rPr lang="en-US" dirty="0"/>
              <a:t>— whether you like the picture or not</a:t>
            </a:r>
          </a:p>
          <a:p>
            <a:r>
              <a:rPr lang="en-US" dirty="0"/>
              <a:t>— </a:t>
            </a:r>
            <a:r>
              <a:rPr lang="en-US" dirty="0" smtClean="0"/>
              <a:t>why</a:t>
            </a:r>
          </a:p>
          <a:p>
            <a:endParaRPr lang="en-US" dirty="0"/>
          </a:p>
          <a:p>
            <a:r>
              <a:rPr lang="en-US" dirty="0"/>
              <a:t>Start with: </a:t>
            </a:r>
            <a:endParaRPr lang="en-US" dirty="0" smtClean="0"/>
          </a:p>
          <a:p>
            <a:r>
              <a:rPr lang="en-US" b="1" dirty="0" smtClean="0"/>
              <a:t>“</a:t>
            </a:r>
            <a:r>
              <a:rPr lang="en-US" b="1" dirty="0"/>
              <a:t>I’d like to describe picture № ... . The picture shows …”</a:t>
            </a:r>
            <a:endParaRPr lang="en-US" dirty="0"/>
          </a:p>
          <a:p>
            <a:endParaRPr lang="ru-RU" dirty="0"/>
          </a:p>
        </p:txBody>
      </p:sp>
      <p:pic>
        <p:nvPicPr>
          <p:cNvPr id="13" name="Рисунок 12" descr="https://en7-vpr.sdamgia.ru/get_file?id=36989"/>
          <p:cNvPicPr/>
          <p:nvPr/>
        </p:nvPicPr>
        <p:blipFill>
          <a:blip r:embed="rId4" cstate="print"/>
          <a:srcRect l="33745" r="33519" b="-80"/>
          <a:stretch>
            <a:fillRect/>
          </a:stretch>
        </p:blipFill>
        <p:spPr bwMode="auto">
          <a:xfrm>
            <a:off x="683568" y="1556792"/>
            <a:ext cx="3960440" cy="3672408"/>
          </a:xfrm>
          <a:prstGeom prst="rect">
            <a:avLst/>
          </a:prstGeom>
          <a:noFill/>
          <a:ln w="9525">
            <a:noFill/>
            <a:miter lim="800000"/>
            <a:headEnd/>
            <a:tailEnd/>
          </a:ln>
        </p:spPr>
      </p:pic>
    </p:spTree>
  </p:cSld>
  <p:clrMapOvr>
    <a:masterClrMapping/>
  </p:clrMapOvr>
  <p:transition advClick="0" advTm="120000">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xit" presetSubtype="12" fill="hold" grpId="0" nodeType="clickEffect">
                                  <p:stCondLst>
                                    <p:cond delay="0"/>
                                  </p:stCondLst>
                                  <p:childTnLst>
                                    <p:animEffect transition="out" filter="strips(downLeft)">
                                      <p:cBhvr>
                                        <p:cTn id="6" dur="120000"/>
                                        <p:tgtEl>
                                          <p:spTgt spid="8"/>
                                        </p:tgtEl>
                                      </p:cBhvr>
                                    </p:animEffect>
                                    <p:set>
                                      <p:cBhvr>
                                        <p:cTn id="7" dur="1" fill="hold">
                                          <p:stCondLst>
                                            <p:cond delay="119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http://48e3l649yici2j96jp36bhdx.wpengine.netdna-cdn.com/ancestry/files/2008/03/england.jpg"/>
          <p:cNvPicPr>
            <a:picLocks noChangeAspect="1" noChangeArrowheads="1"/>
          </p:cNvPicPr>
          <p:nvPr/>
        </p:nvPicPr>
        <p:blipFill>
          <a:blip r:embed="rId2" cstate="print"/>
          <a:srcRect/>
          <a:stretch>
            <a:fillRect/>
          </a:stretch>
        </p:blipFill>
        <p:spPr bwMode="auto">
          <a:xfrm>
            <a:off x="-32" y="0"/>
            <a:ext cx="9144000" cy="6842571"/>
          </a:xfrm>
          <a:prstGeom prst="rect">
            <a:avLst/>
          </a:prstGeom>
          <a:noFill/>
        </p:spPr>
      </p:pic>
      <p:sp>
        <p:nvSpPr>
          <p:cNvPr id="5" name="Прямоугольник 4"/>
          <p:cNvSpPr/>
          <p:nvPr/>
        </p:nvSpPr>
        <p:spPr>
          <a:xfrm>
            <a:off x="1214414" y="1285860"/>
            <a:ext cx="6500858" cy="369332"/>
          </a:xfrm>
          <a:prstGeom prst="rect">
            <a:avLst/>
          </a:prstGeom>
        </p:spPr>
        <p:txBody>
          <a:bodyPr wrap="square">
            <a:spAutoFit/>
          </a:bodyPr>
          <a:lstStyle/>
          <a:p>
            <a:pPr algn="ctr"/>
            <a:endParaRPr lang="ru-RU" dirty="0"/>
          </a:p>
        </p:txBody>
      </p:sp>
      <p:sp>
        <p:nvSpPr>
          <p:cNvPr id="7" name="Прямоугольник 6"/>
          <p:cNvSpPr/>
          <p:nvPr/>
        </p:nvSpPr>
        <p:spPr>
          <a:xfrm>
            <a:off x="1331640" y="1052737"/>
            <a:ext cx="6336704" cy="3416320"/>
          </a:xfrm>
          <a:prstGeom prst="rect">
            <a:avLst/>
          </a:prstGeom>
          <a:noFill/>
        </p:spPr>
        <p:txBody>
          <a:bodyPr wrap="squar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This is the end of your oral exam.</a:t>
            </a:r>
          </a:p>
          <a:p>
            <a:pPr algn="ctr"/>
            <a:endPar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Thank you!</a:t>
            </a:r>
            <a:endParaRPr lang="ru-RU"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advClick="0" advTm="120000">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http://48e3l649yici2j96jp36bhdx.wpengine.netdna-cdn.com/ancestry/files/2008/03/england.jpg">
            <a:hlinkClick r:id="rId2" action="ppaction://hlinksldjump"/>
          </p:cNvPr>
          <p:cNvPicPr>
            <a:picLocks noChangeAspect="1" noChangeArrowheads="1"/>
          </p:cNvPicPr>
          <p:nvPr/>
        </p:nvPicPr>
        <p:blipFill>
          <a:blip r:embed="rId3" cstate="print"/>
          <a:srcRect/>
          <a:stretch>
            <a:fillRect/>
          </a:stretch>
        </p:blipFill>
        <p:spPr bwMode="auto">
          <a:xfrm>
            <a:off x="-32" y="0"/>
            <a:ext cx="9144000" cy="6842571"/>
          </a:xfrm>
          <a:prstGeom prst="rect">
            <a:avLst/>
          </a:prstGeom>
          <a:noFill/>
        </p:spPr>
      </p:pic>
      <p:sp>
        <p:nvSpPr>
          <p:cNvPr id="5" name="Прямоугольник 4"/>
          <p:cNvSpPr/>
          <p:nvPr/>
        </p:nvSpPr>
        <p:spPr>
          <a:xfrm>
            <a:off x="1214414" y="1285860"/>
            <a:ext cx="6500858" cy="369332"/>
          </a:xfrm>
          <a:prstGeom prst="rect">
            <a:avLst/>
          </a:prstGeom>
        </p:spPr>
        <p:txBody>
          <a:bodyPr wrap="square">
            <a:spAutoFit/>
          </a:bodyPr>
          <a:lstStyle/>
          <a:p>
            <a:pPr algn="ctr"/>
            <a:endParaRPr lang="ru-RU" dirty="0"/>
          </a:p>
        </p:txBody>
      </p:sp>
      <p:sp>
        <p:nvSpPr>
          <p:cNvPr id="9" name="TextBox 8"/>
          <p:cNvSpPr txBox="1"/>
          <p:nvPr/>
        </p:nvSpPr>
        <p:spPr>
          <a:xfrm>
            <a:off x="755576" y="548680"/>
            <a:ext cx="7560840" cy="923330"/>
          </a:xfrm>
          <a:prstGeom prst="rect">
            <a:avLst/>
          </a:prstGeom>
          <a:noFill/>
        </p:spPr>
        <p:txBody>
          <a:bodyPr wrap="square" rtlCol="0">
            <a:spAutoFit/>
          </a:bodyPr>
          <a:lstStyle/>
          <a:p>
            <a:r>
              <a:rPr lang="ru-RU" dirty="0"/>
              <a:t>Выберите фотографию и опишите ее. У вас есть полторы минуты на подготовку и не более двух минут для ответа. У вас должен получиться связный рассказ (7–8 предложений).</a:t>
            </a:r>
          </a:p>
        </p:txBody>
      </p:sp>
      <p:sp>
        <p:nvSpPr>
          <p:cNvPr id="11" name="Прямоугольник 10"/>
          <p:cNvSpPr/>
          <p:nvPr/>
        </p:nvSpPr>
        <p:spPr>
          <a:xfrm>
            <a:off x="4139952" y="5589240"/>
            <a:ext cx="4248472" cy="216024"/>
          </a:xfrm>
          <a:prstGeom prst="rect">
            <a:avLst/>
          </a:prstGeom>
          <a:solidFill>
            <a:schemeClr val="bg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4139952" y="5589240"/>
            <a:ext cx="4248472" cy="216024"/>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TextBox 14"/>
          <p:cNvSpPr txBox="1"/>
          <p:nvPr/>
        </p:nvSpPr>
        <p:spPr>
          <a:xfrm>
            <a:off x="4860032" y="1772816"/>
            <a:ext cx="4032448" cy="3139321"/>
          </a:xfrm>
          <a:prstGeom prst="rect">
            <a:avLst/>
          </a:prstGeom>
          <a:noFill/>
        </p:spPr>
        <p:txBody>
          <a:bodyPr wrap="square" rtlCol="0">
            <a:spAutoFit/>
          </a:bodyPr>
          <a:lstStyle/>
          <a:p>
            <a:r>
              <a:rPr lang="en-US" dirty="0" err="1"/>
              <a:t>План</a:t>
            </a:r>
            <a:r>
              <a:rPr lang="en-US" dirty="0"/>
              <a:t> </a:t>
            </a:r>
            <a:r>
              <a:rPr lang="en-US" dirty="0" err="1"/>
              <a:t>ответа</a:t>
            </a:r>
            <a:r>
              <a:rPr lang="en-US" dirty="0"/>
              <a:t> </a:t>
            </a:r>
            <a:r>
              <a:rPr lang="en-US" dirty="0" err="1"/>
              <a:t>поможет</a:t>
            </a:r>
            <a:r>
              <a:rPr lang="en-US" dirty="0"/>
              <a:t> </a:t>
            </a:r>
            <a:r>
              <a:rPr lang="en-US" dirty="0" err="1"/>
              <a:t>вам</a:t>
            </a:r>
            <a:r>
              <a:rPr lang="en-US" dirty="0"/>
              <a:t>:</a:t>
            </a:r>
          </a:p>
          <a:p>
            <a:r>
              <a:rPr lang="en-US" dirty="0"/>
              <a:t>— the place</a:t>
            </a:r>
          </a:p>
          <a:p>
            <a:r>
              <a:rPr lang="en-US" dirty="0"/>
              <a:t>— the action</a:t>
            </a:r>
          </a:p>
          <a:p>
            <a:r>
              <a:rPr lang="en-US" dirty="0"/>
              <a:t>— the appearance of the person</a:t>
            </a:r>
          </a:p>
          <a:p>
            <a:r>
              <a:rPr lang="en-US" dirty="0"/>
              <a:t>— whether you like the picture or not</a:t>
            </a:r>
          </a:p>
          <a:p>
            <a:r>
              <a:rPr lang="en-US" dirty="0"/>
              <a:t>— </a:t>
            </a:r>
            <a:r>
              <a:rPr lang="en-US" dirty="0" smtClean="0"/>
              <a:t>why</a:t>
            </a:r>
          </a:p>
          <a:p>
            <a:endParaRPr lang="en-US" dirty="0"/>
          </a:p>
          <a:p>
            <a:r>
              <a:rPr lang="en-US" dirty="0"/>
              <a:t>Start with: </a:t>
            </a:r>
            <a:endParaRPr lang="en-US" dirty="0" smtClean="0"/>
          </a:p>
          <a:p>
            <a:r>
              <a:rPr lang="en-US" b="1" dirty="0" smtClean="0"/>
              <a:t>“</a:t>
            </a:r>
            <a:r>
              <a:rPr lang="en-US" b="1" dirty="0"/>
              <a:t>I’d like to describe picture № ... . The picture shows …”</a:t>
            </a:r>
            <a:endParaRPr lang="en-US" dirty="0"/>
          </a:p>
          <a:p>
            <a:endParaRPr lang="ru-RU" dirty="0"/>
          </a:p>
        </p:txBody>
      </p:sp>
      <p:pic>
        <p:nvPicPr>
          <p:cNvPr id="12" name="Рисунок 11" descr="https://en7-vpr.sdamgia.ru/get_file?id=36989"/>
          <p:cNvPicPr/>
          <p:nvPr/>
        </p:nvPicPr>
        <p:blipFill>
          <a:blip r:embed="rId4" cstate="print"/>
          <a:srcRect l="67007"/>
          <a:stretch>
            <a:fillRect/>
          </a:stretch>
        </p:blipFill>
        <p:spPr bwMode="auto">
          <a:xfrm>
            <a:off x="611560" y="1484784"/>
            <a:ext cx="3960440" cy="3600400"/>
          </a:xfrm>
          <a:prstGeom prst="rect">
            <a:avLst/>
          </a:prstGeom>
          <a:noFill/>
          <a:ln w="9525">
            <a:noFill/>
            <a:miter lim="800000"/>
            <a:headEnd/>
            <a:tailEnd/>
          </a:ln>
        </p:spPr>
      </p:pic>
    </p:spTree>
  </p:cSld>
  <p:clrMapOvr>
    <a:masterClrMapping/>
  </p:clrMapOvr>
  <p:transition advClick="0" advTm="120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xit" presetSubtype="12" fill="remove" grpId="0" nodeType="afterEffect">
                                  <p:stCondLst>
                                    <p:cond delay="0"/>
                                  </p:stCondLst>
                                  <p:childTnLst>
                                    <p:animEffect transition="out" filter="strips(downLeft)">
                                      <p:cBhvr>
                                        <p:cTn id="6" dur="120000"/>
                                        <p:tgtEl>
                                          <p:spTgt spid="8"/>
                                        </p:tgtEl>
                                      </p:cBhvr>
                                    </p:animEffect>
                                    <p:set>
                                      <p:cBhvr>
                                        <p:cTn id="7" dur="1" fill="hold">
                                          <p:stCondLst>
                                            <p:cond delay="119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http://48e3l649yici2j96jp36bhdx.wpengine.netdna-cdn.com/ancestry/files/2008/03/england.jpg"/>
          <p:cNvPicPr>
            <a:picLocks noChangeAspect="1" noChangeArrowheads="1"/>
          </p:cNvPicPr>
          <p:nvPr/>
        </p:nvPicPr>
        <p:blipFill>
          <a:blip r:embed="rId2" cstate="print"/>
          <a:srcRect/>
          <a:stretch>
            <a:fillRect/>
          </a:stretch>
        </p:blipFill>
        <p:spPr bwMode="auto">
          <a:xfrm>
            <a:off x="-32" y="0"/>
            <a:ext cx="9144000" cy="6842571"/>
          </a:xfrm>
          <a:prstGeom prst="rect">
            <a:avLst/>
          </a:prstGeom>
          <a:noFill/>
        </p:spPr>
      </p:pic>
      <p:sp>
        <p:nvSpPr>
          <p:cNvPr id="5" name="Прямоугольник 4"/>
          <p:cNvSpPr/>
          <p:nvPr/>
        </p:nvSpPr>
        <p:spPr>
          <a:xfrm>
            <a:off x="1214414" y="1285860"/>
            <a:ext cx="6500858" cy="369332"/>
          </a:xfrm>
          <a:prstGeom prst="rect">
            <a:avLst/>
          </a:prstGeom>
        </p:spPr>
        <p:txBody>
          <a:bodyPr wrap="square">
            <a:spAutoFit/>
          </a:bodyPr>
          <a:lstStyle/>
          <a:p>
            <a:pPr algn="ctr"/>
            <a:endParaRPr lang="ru-RU" dirty="0"/>
          </a:p>
        </p:txBody>
      </p:sp>
      <p:sp>
        <p:nvSpPr>
          <p:cNvPr id="9" name="TextBox 8"/>
          <p:cNvSpPr txBox="1"/>
          <p:nvPr/>
        </p:nvSpPr>
        <p:spPr>
          <a:xfrm>
            <a:off x="755576" y="548680"/>
            <a:ext cx="7560840" cy="646331"/>
          </a:xfrm>
          <a:prstGeom prst="rect">
            <a:avLst/>
          </a:prstGeom>
          <a:noFill/>
        </p:spPr>
        <p:txBody>
          <a:bodyPr wrap="square" rtlCol="0">
            <a:spAutoFit/>
          </a:bodyPr>
          <a:lstStyle/>
          <a:p>
            <a:pPr algn="ctr"/>
            <a:r>
              <a:rPr lang="ru-RU" dirty="0" smtClean="0"/>
              <a:t> У вас не более двух минут для ответа.</a:t>
            </a:r>
            <a:endParaRPr lang="en-US" dirty="0" smtClean="0"/>
          </a:p>
          <a:p>
            <a:pPr algn="ctr"/>
            <a:r>
              <a:rPr lang="ru-RU" dirty="0" smtClean="0"/>
              <a:t> У вас должен получиться связный рассказ (7–8 предложений).</a:t>
            </a:r>
            <a:endParaRPr lang="ru-RU" dirty="0"/>
          </a:p>
        </p:txBody>
      </p:sp>
      <p:sp>
        <p:nvSpPr>
          <p:cNvPr id="11" name="Прямоугольник 10"/>
          <p:cNvSpPr/>
          <p:nvPr/>
        </p:nvSpPr>
        <p:spPr>
          <a:xfrm>
            <a:off x="4139952" y="5589240"/>
            <a:ext cx="4248472" cy="216024"/>
          </a:xfrm>
          <a:prstGeom prst="rect">
            <a:avLst/>
          </a:prstGeom>
          <a:solidFill>
            <a:schemeClr val="bg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4139952" y="5589240"/>
            <a:ext cx="4248472" cy="216024"/>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TextBox 14"/>
          <p:cNvSpPr txBox="1"/>
          <p:nvPr/>
        </p:nvSpPr>
        <p:spPr>
          <a:xfrm>
            <a:off x="4860032" y="1772816"/>
            <a:ext cx="4032448" cy="3139321"/>
          </a:xfrm>
          <a:prstGeom prst="rect">
            <a:avLst/>
          </a:prstGeom>
          <a:noFill/>
        </p:spPr>
        <p:txBody>
          <a:bodyPr wrap="square" rtlCol="0">
            <a:spAutoFit/>
          </a:bodyPr>
          <a:lstStyle/>
          <a:p>
            <a:r>
              <a:rPr lang="en-US" dirty="0" err="1"/>
              <a:t>План</a:t>
            </a:r>
            <a:r>
              <a:rPr lang="en-US" dirty="0"/>
              <a:t> </a:t>
            </a:r>
            <a:r>
              <a:rPr lang="en-US" dirty="0" err="1"/>
              <a:t>ответа</a:t>
            </a:r>
            <a:r>
              <a:rPr lang="en-US" dirty="0"/>
              <a:t> </a:t>
            </a:r>
            <a:r>
              <a:rPr lang="en-US" dirty="0" err="1"/>
              <a:t>поможет</a:t>
            </a:r>
            <a:r>
              <a:rPr lang="en-US" dirty="0"/>
              <a:t> </a:t>
            </a:r>
            <a:r>
              <a:rPr lang="en-US" dirty="0" err="1"/>
              <a:t>вам</a:t>
            </a:r>
            <a:r>
              <a:rPr lang="en-US" dirty="0"/>
              <a:t>:</a:t>
            </a:r>
          </a:p>
          <a:p>
            <a:r>
              <a:rPr lang="en-US" dirty="0"/>
              <a:t>— the place</a:t>
            </a:r>
          </a:p>
          <a:p>
            <a:r>
              <a:rPr lang="en-US" dirty="0"/>
              <a:t>— the action</a:t>
            </a:r>
          </a:p>
          <a:p>
            <a:r>
              <a:rPr lang="en-US" dirty="0"/>
              <a:t>— the appearance of the person</a:t>
            </a:r>
          </a:p>
          <a:p>
            <a:r>
              <a:rPr lang="en-US" dirty="0"/>
              <a:t>— whether you like the picture or not</a:t>
            </a:r>
          </a:p>
          <a:p>
            <a:r>
              <a:rPr lang="en-US" dirty="0"/>
              <a:t>— </a:t>
            </a:r>
            <a:r>
              <a:rPr lang="en-US" dirty="0" smtClean="0"/>
              <a:t>why</a:t>
            </a:r>
          </a:p>
          <a:p>
            <a:endParaRPr lang="en-US" dirty="0"/>
          </a:p>
          <a:p>
            <a:r>
              <a:rPr lang="en-US" dirty="0"/>
              <a:t>Start with: </a:t>
            </a:r>
            <a:endParaRPr lang="en-US" dirty="0" smtClean="0"/>
          </a:p>
          <a:p>
            <a:r>
              <a:rPr lang="en-US" b="1" dirty="0" smtClean="0"/>
              <a:t>“</a:t>
            </a:r>
            <a:r>
              <a:rPr lang="en-US" b="1" dirty="0"/>
              <a:t>I’d like to describe picture № ... . The picture shows …”</a:t>
            </a:r>
            <a:endParaRPr lang="en-US" dirty="0"/>
          </a:p>
          <a:p>
            <a:endParaRPr lang="ru-RU" dirty="0"/>
          </a:p>
        </p:txBody>
      </p:sp>
      <p:pic>
        <p:nvPicPr>
          <p:cNvPr id="12" name="Рисунок 11" descr="https://en7-vpr.sdamgia.ru/get_file?id=36989"/>
          <p:cNvPicPr/>
          <p:nvPr/>
        </p:nvPicPr>
        <p:blipFill>
          <a:blip r:embed="rId3" cstate="print"/>
          <a:srcRect l="67007"/>
          <a:stretch>
            <a:fillRect/>
          </a:stretch>
        </p:blipFill>
        <p:spPr bwMode="auto">
          <a:xfrm>
            <a:off x="611560" y="1484784"/>
            <a:ext cx="3960440" cy="3600400"/>
          </a:xfrm>
          <a:prstGeom prst="rect">
            <a:avLst/>
          </a:prstGeom>
          <a:noFill/>
          <a:ln w="9525">
            <a:noFill/>
            <a:miter lim="800000"/>
            <a:headEnd/>
            <a:tailEnd/>
          </a:ln>
        </p:spPr>
      </p:pic>
    </p:spTree>
  </p:cSld>
  <p:clrMapOvr>
    <a:masterClrMapping/>
  </p:clrMapOvr>
  <p:transition advClick="0" advTm="120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xit" presetSubtype="12" fill="hold" grpId="0" nodeType="afterEffect" nodePh="1">
                                  <p:stCondLst>
                                    <p:cond delay="0"/>
                                  </p:stCondLst>
                                  <p:endCondLst>
                                    <p:cond evt="begin" delay="0">
                                      <p:tn val="5"/>
                                    </p:cond>
                                  </p:endCondLst>
                                  <p:childTnLst>
                                    <p:animEffect transition="out" filter="strips(downLeft)">
                                      <p:cBhvr>
                                        <p:cTn id="6" dur="120000"/>
                                        <p:tgtEl>
                                          <p:spTgt spid="8">
                                            <p:txEl>
                                              <p:pRg st="0" end="0"/>
                                            </p:txEl>
                                          </p:spTgt>
                                        </p:tgtEl>
                                      </p:cBhvr>
                                    </p:animEffect>
                                    <p:set>
                                      <p:cBhvr>
                                        <p:cTn id="7" dur="1" fill="hold">
                                          <p:stCondLst>
                                            <p:cond delay="119999"/>
                                          </p:stCondLst>
                                        </p:cTn>
                                        <p:tgtEl>
                                          <p:spTgt spid="8">
                                            <p:txEl>
                                              <p:pRg st="0" end="0"/>
                                            </p:txEl>
                                          </p:spTgt>
                                        </p:tgtEl>
                                        <p:attrNameLst>
                                          <p:attrName>style.visibility</p:attrName>
                                        </p:attrNameLst>
                                      </p:cBhvr>
                                      <p:to>
                                        <p:strVal val="hidden"/>
                                      </p:to>
                                    </p:set>
                                  </p:childTnLst>
                                </p:cTn>
                              </p:par>
                              <p:par>
                                <p:cTn id="8" presetID="18" presetClass="exit" presetSubtype="12" fill="hold" grpId="0" nodeType="withEffect">
                                  <p:stCondLst>
                                    <p:cond delay="0"/>
                                  </p:stCondLst>
                                  <p:childTnLst>
                                    <p:animEffect transition="out" filter="strips(downLeft)">
                                      <p:cBhvr>
                                        <p:cTn id="9" dur="120000"/>
                                        <p:tgtEl>
                                          <p:spTgt spid="8">
                                            <p:bg/>
                                          </p:spTgt>
                                        </p:tgtEl>
                                      </p:cBhvr>
                                    </p:animEffect>
                                    <p:set>
                                      <p:cBhvr>
                                        <p:cTn id="10" dur="1" fill="hold">
                                          <p:stCondLst>
                                            <p:cond delay="119999"/>
                                          </p:stCondLst>
                                        </p:cTn>
                                        <p:tgtEl>
                                          <p:spTgt spid="8">
                                            <p:bg/>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http://48e3l649yici2j96jp36bhdx.wpengine.netdna-cdn.com/ancestry/files/2008/03/england.jpg"/>
          <p:cNvPicPr>
            <a:picLocks noChangeAspect="1" noChangeArrowheads="1"/>
          </p:cNvPicPr>
          <p:nvPr/>
        </p:nvPicPr>
        <p:blipFill>
          <a:blip r:embed="rId2" cstate="print"/>
          <a:srcRect/>
          <a:stretch>
            <a:fillRect/>
          </a:stretch>
        </p:blipFill>
        <p:spPr bwMode="auto">
          <a:xfrm>
            <a:off x="-32" y="0"/>
            <a:ext cx="9144000" cy="6842571"/>
          </a:xfrm>
          <a:prstGeom prst="rect">
            <a:avLst/>
          </a:prstGeom>
          <a:noFill/>
        </p:spPr>
      </p:pic>
      <p:sp>
        <p:nvSpPr>
          <p:cNvPr id="5" name="Прямоугольник 4"/>
          <p:cNvSpPr/>
          <p:nvPr/>
        </p:nvSpPr>
        <p:spPr>
          <a:xfrm>
            <a:off x="1214414" y="1285860"/>
            <a:ext cx="6500858" cy="369332"/>
          </a:xfrm>
          <a:prstGeom prst="rect">
            <a:avLst/>
          </a:prstGeom>
        </p:spPr>
        <p:txBody>
          <a:bodyPr wrap="square">
            <a:spAutoFit/>
          </a:bodyPr>
          <a:lstStyle/>
          <a:p>
            <a:pPr algn="ctr"/>
            <a:endParaRPr lang="ru-RU" dirty="0"/>
          </a:p>
        </p:txBody>
      </p:sp>
      <p:sp>
        <p:nvSpPr>
          <p:cNvPr id="7" name="Прямоугольник 6"/>
          <p:cNvSpPr/>
          <p:nvPr/>
        </p:nvSpPr>
        <p:spPr>
          <a:xfrm>
            <a:off x="1331640" y="1052737"/>
            <a:ext cx="6336704" cy="3416320"/>
          </a:xfrm>
          <a:prstGeom prst="rect">
            <a:avLst/>
          </a:prstGeom>
          <a:noFill/>
        </p:spPr>
        <p:txBody>
          <a:bodyPr wrap="squar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This is the end of your oral exam.</a:t>
            </a:r>
          </a:p>
          <a:p>
            <a:pPr algn="ctr"/>
            <a:endPar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Thank you!</a:t>
            </a:r>
            <a:endParaRPr lang="ru-RU"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advClick="0" advTm="120000">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http://48e3l649yici2j96jp36bhdx.wpengine.netdna-cdn.com/ancestry/files/2008/03/england.jpg"/>
          <p:cNvPicPr>
            <a:picLocks noChangeAspect="1" noChangeArrowheads="1"/>
          </p:cNvPicPr>
          <p:nvPr/>
        </p:nvPicPr>
        <p:blipFill>
          <a:blip r:embed="rId2" cstate="print"/>
          <a:srcRect/>
          <a:stretch>
            <a:fillRect/>
          </a:stretch>
        </p:blipFill>
        <p:spPr bwMode="auto">
          <a:xfrm>
            <a:off x="-32" y="0"/>
            <a:ext cx="9144000" cy="6842571"/>
          </a:xfrm>
          <a:prstGeom prst="rect">
            <a:avLst/>
          </a:prstGeom>
          <a:noFill/>
        </p:spPr>
      </p:pic>
      <p:sp>
        <p:nvSpPr>
          <p:cNvPr id="5" name="Прямоугольник 4"/>
          <p:cNvSpPr/>
          <p:nvPr/>
        </p:nvSpPr>
        <p:spPr>
          <a:xfrm>
            <a:off x="1214414" y="1285860"/>
            <a:ext cx="6500858" cy="369332"/>
          </a:xfrm>
          <a:prstGeom prst="rect">
            <a:avLst/>
          </a:prstGeom>
        </p:spPr>
        <p:txBody>
          <a:bodyPr wrap="square">
            <a:spAutoFit/>
          </a:bodyPr>
          <a:lstStyle/>
          <a:p>
            <a:pPr algn="ctr"/>
            <a:endParaRPr lang="ru-RU" dirty="0"/>
          </a:p>
        </p:txBody>
      </p:sp>
      <p:sp>
        <p:nvSpPr>
          <p:cNvPr id="7" name="Прямоугольник 6"/>
          <p:cNvSpPr/>
          <p:nvPr/>
        </p:nvSpPr>
        <p:spPr>
          <a:xfrm>
            <a:off x="2915816" y="2420888"/>
            <a:ext cx="3414497" cy="923330"/>
          </a:xfrm>
          <a:prstGeom prst="rect">
            <a:avLst/>
          </a:prstGeom>
          <a:noFill/>
        </p:spPr>
        <p:txBody>
          <a:bodyPr wrap="squar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Task 1</a:t>
            </a:r>
            <a:endParaRPr lang="ru-RU"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advClick="0" advTm="120000">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http://48e3l649yici2j96jp36bhdx.wpengine.netdna-cdn.com/ancestry/files/2008/03/england.jpg"/>
          <p:cNvPicPr>
            <a:picLocks noChangeAspect="1" noChangeArrowheads="1"/>
          </p:cNvPicPr>
          <p:nvPr/>
        </p:nvPicPr>
        <p:blipFill>
          <a:blip r:embed="rId2" cstate="print"/>
          <a:srcRect/>
          <a:stretch>
            <a:fillRect/>
          </a:stretch>
        </p:blipFill>
        <p:spPr bwMode="auto">
          <a:xfrm>
            <a:off x="-32" y="0"/>
            <a:ext cx="9144000" cy="6842571"/>
          </a:xfrm>
          <a:prstGeom prst="rect">
            <a:avLst/>
          </a:prstGeom>
          <a:noFill/>
        </p:spPr>
      </p:pic>
      <p:sp>
        <p:nvSpPr>
          <p:cNvPr id="5" name="Прямоугольник 4"/>
          <p:cNvSpPr/>
          <p:nvPr/>
        </p:nvSpPr>
        <p:spPr>
          <a:xfrm>
            <a:off x="1214414" y="1285860"/>
            <a:ext cx="6500858" cy="369332"/>
          </a:xfrm>
          <a:prstGeom prst="rect">
            <a:avLst/>
          </a:prstGeom>
        </p:spPr>
        <p:txBody>
          <a:bodyPr wrap="square">
            <a:spAutoFit/>
          </a:bodyPr>
          <a:lstStyle/>
          <a:p>
            <a:pPr algn="ctr"/>
            <a:endParaRPr lang="ru-RU" dirty="0"/>
          </a:p>
        </p:txBody>
      </p:sp>
      <p:sp>
        <p:nvSpPr>
          <p:cNvPr id="9" name="TextBox 8"/>
          <p:cNvSpPr txBox="1"/>
          <p:nvPr/>
        </p:nvSpPr>
        <p:spPr>
          <a:xfrm>
            <a:off x="827584" y="764704"/>
            <a:ext cx="7560840" cy="1200329"/>
          </a:xfrm>
          <a:prstGeom prst="rect">
            <a:avLst/>
          </a:prstGeom>
          <a:noFill/>
        </p:spPr>
        <p:txBody>
          <a:bodyPr wrap="square" rtlCol="0">
            <a:spAutoFit/>
          </a:bodyPr>
          <a:lstStyle/>
          <a:p>
            <a:r>
              <a:rPr lang="ru-RU" dirty="0"/>
              <a:t>Прочитайте текст вслух. У вас есть полторы минуты на подготовку и полторы минуты, чтобы прочитать текст вслух</a:t>
            </a:r>
            <a:r>
              <a:rPr lang="ru-RU" dirty="0" smtClean="0"/>
              <a:t>.</a:t>
            </a:r>
            <a:endParaRPr lang="en-US" dirty="0" smtClean="0"/>
          </a:p>
          <a:p>
            <a:endParaRPr lang="ru-RU" dirty="0" smtClean="0"/>
          </a:p>
          <a:p>
            <a:r>
              <a:rPr lang="en-US" dirty="0" smtClean="0"/>
              <a:t>Read the text silently (1,5 min)</a:t>
            </a:r>
            <a:endParaRPr lang="ru-RU" dirty="0"/>
          </a:p>
        </p:txBody>
      </p:sp>
      <p:sp>
        <p:nvSpPr>
          <p:cNvPr id="10" name="TextBox 9"/>
          <p:cNvSpPr txBox="1"/>
          <p:nvPr/>
        </p:nvSpPr>
        <p:spPr>
          <a:xfrm>
            <a:off x="827584" y="2060848"/>
            <a:ext cx="7488832" cy="3139321"/>
          </a:xfrm>
          <a:prstGeom prst="rect">
            <a:avLst/>
          </a:prstGeom>
          <a:solidFill>
            <a:schemeClr val="bg1">
              <a:lumMod val="95000"/>
            </a:schemeClr>
          </a:solidFill>
          <a:ln>
            <a:solidFill>
              <a:schemeClr val="accent4">
                <a:lumMod val="60000"/>
                <a:lumOff val="40000"/>
              </a:schemeClr>
            </a:solidFill>
          </a:ln>
        </p:spPr>
        <p:txBody>
          <a:bodyPr wrap="square" rtlCol="0">
            <a:spAutoFit/>
          </a:bodyPr>
          <a:lstStyle/>
          <a:p>
            <a:pPr algn="just"/>
            <a:r>
              <a:rPr lang="en-US" dirty="0" smtClean="0"/>
              <a:t>          The </a:t>
            </a:r>
            <a:r>
              <a:rPr lang="en-US" dirty="0"/>
              <a:t>internet entered the life of people in the 20th century. It took us less than ten years to face the fact of its spreading all over the world, including the developing countries. It has become not only the hugest information resource in the world, but one of the most rapid means of communication. People from different countries have got an opportunity to communicate with each other in quite a short time. In comparison with a snail-mail or even airmail, an e-mail gets over distance and time, borders of states with a fascinating speed.</a:t>
            </a:r>
          </a:p>
          <a:p>
            <a:pPr algn="just"/>
            <a:r>
              <a:rPr lang="en-US" dirty="0" smtClean="0"/>
              <a:t>           Thus</a:t>
            </a:r>
            <a:r>
              <a:rPr lang="en-US" dirty="0"/>
              <a:t>, people get closer to each other. Now they have got a chance to get to know each other better, to become aware of what is common among nations and unites them, and what is different.</a:t>
            </a:r>
          </a:p>
          <a:p>
            <a:endParaRPr lang="ru-RU" dirty="0"/>
          </a:p>
        </p:txBody>
      </p:sp>
      <p:sp>
        <p:nvSpPr>
          <p:cNvPr id="11" name="Прямоугольник 10"/>
          <p:cNvSpPr/>
          <p:nvPr/>
        </p:nvSpPr>
        <p:spPr>
          <a:xfrm>
            <a:off x="4139952" y="5589240"/>
            <a:ext cx="4248472" cy="216024"/>
          </a:xfrm>
          <a:prstGeom prst="rect">
            <a:avLst/>
          </a:prstGeom>
          <a:solidFill>
            <a:schemeClr val="bg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4139952" y="5589240"/>
            <a:ext cx="4248472" cy="216024"/>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advClick="0" advTm="120000">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xit" presetSubtype="12" fill="hold" grpId="0" nodeType="clickEffect">
                                  <p:stCondLst>
                                    <p:cond delay="0"/>
                                  </p:stCondLst>
                                  <p:childTnLst>
                                    <p:animEffect transition="out" filter="strips(downLeft)">
                                      <p:cBhvr>
                                        <p:cTn id="6" dur="90000"/>
                                        <p:tgtEl>
                                          <p:spTgt spid="8"/>
                                        </p:tgtEl>
                                      </p:cBhvr>
                                    </p:animEffect>
                                    <p:set>
                                      <p:cBhvr>
                                        <p:cTn id="7" dur="1" fill="hold">
                                          <p:stCondLst>
                                            <p:cond delay="89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http://48e3l649yici2j96jp36bhdx.wpengine.netdna-cdn.com/ancestry/files/2008/03/england.jpg"/>
          <p:cNvPicPr>
            <a:picLocks noChangeAspect="1" noChangeArrowheads="1"/>
          </p:cNvPicPr>
          <p:nvPr/>
        </p:nvPicPr>
        <p:blipFill>
          <a:blip r:embed="rId2" cstate="print"/>
          <a:srcRect/>
          <a:stretch>
            <a:fillRect/>
          </a:stretch>
        </p:blipFill>
        <p:spPr bwMode="auto">
          <a:xfrm>
            <a:off x="-32" y="0"/>
            <a:ext cx="9144000" cy="6842571"/>
          </a:xfrm>
          <a:prstGeom prst="rect">
            <a:avLst/>
          </a:prstGeom>
          <a:noFill/>
        </p:spPr>
      </p:pic>
      <p:sp>
        <p:nvSpPr>
          <p:cNvPr id="5" name="Прямоугольник 4"/>
          <p:cNvSpPr/>
          <p:nvPr/>
        </p:nvSpPr>
        <p:spPr>
          <a:xfrm>
            <a:off x="1214414" y="1285860"/>
            <a:ext cx="6500858" cy="369332"/>
          </a:xfrm>
          <a:prstGeom prst="rect">
            <a:avLst/>
          </a:prstGeom>
        </p:spPr>
        <p:txBody>
          <a:bodyPr wrap="square">
            <a:spAutoFit/>
          </a:bodyPr>
          <a:lstStyle/>
          <a:p>
            <a:pPr algn="ctr"/>
            <a:endParaRPr lang="ru-RU" dirty="0"/>
          </a:p>
        </p:txBody>
      </p:sp>
      <p:sp>
        <p:nvSpPr>
          <p:cNvPr id="9" name="TextBox 8"/>
          <p:cNvSpPr txBox="1"/>
          <p:nvPr/>
        </p:nvSpPr>
        <p:spPr>
          <a:xfrm>
            <a:off x="899592" y="1196752"/>
            <a:ext cx="7560840" cy="646331"/>
          </a:xfrm>
          <a:prstGeom prst="rect">
            <a:avLst/>
          </a:prstGeom>
          <a:noFill/>
        </p:spPr>
        <p:txBody>
          <a:bodyPr wrap="square" rtlCol="0">
            <a:spAutoFit/>
          </a:bodyPr>
          <a:lstStyle/>
          <a:p>
            <a:endParaRPr lang="ru-RU" dirty="0" smtClean="0"/>
          </a:p>
          <a:p>
            <a:r>
              <a:rPr lang="en-US" dirty="0" smtClean="0"/>
              <a:t>Read the text aloud (2 min)</a:t>
            </a:r>
            <a:endParaRPr lang="ru-RU" dirty="0"/>
          </a:p>
        </p:txBody>
      </p:sp>
      <p:sp>
        <p:nvSpPr>
          <p:cNvPr id="10" name="TextBox 9"/>
          <p:cNvSpPr txBox="1"/>
          <p:nvPr/>
        </p:nvSpPr>
        <p:spPr>
          <a:xfrm>
            <a:off x="827584" y="2060848"/>
            <a:ext cx="7488832" cy="3139321"/>
          </a:xfrm>
          <a:prstGeom prst="rect">
            <a:avLst/>
          </a:prstGeom>
          <a:solidFill>
            <a:schemeClr val="bg1">
              <a:lumMod val="95000"/>
            </a:schemeClr>
          </a:solidFill>
          <a:ln>
            <a:solidFill>
              <a:schemeClr val="accent4">
                <a:lumMod val="60000"/>
                <a:lumOff val="40000"/>
              </a:schemeClr>
            </a:solidFill>
          </a:ln>
        </p:spPr>
        <p:txBody>
          <a:bodyPr wrap="square" rtlCol="0">
            <a:spAutoFit/>
          </a:bodyPr>
          <a:lstStyle/>
          <a:p>
            <a:pPr algn="just"/>
            <a:r>
              <a:rPr lang="en-US" dirty="0" smtClean="0"/>
              <a:t>          The </a:t>
            </a:r>
            <a:r>
              <a:rPr lang="en-US" dirty="0"/>
              <a:t>internet entered the life of people in the 20th century. It took us less than ten years to face the fact of its spreading all over the world, including the developing countries. It has become not only the hugest information resource in the world, but one of the most rapid means of communication. People from different countries have got an opportunity to communicate with each other in quite a short time. In comparison with a snail-mail or even airmail, an e-mail gets over distance and time, borders of states with a fascinating speed.</a:t>
            </a:r>
          </a:p>
          <a:p>
            <a:pPr algn="just"/>
            <a:r>
              <a:rPr lang="en-US" dirty="0" smtClean="0"/>
              <a:t>           Thus</a:t>
            </a:r>
            <a:r>
              <a:rPr lang="en-US" dirty="0"/>
              <a:t>, people get closer to each other. Now they have got a chance to get to know each other better, to become aware of what is common among nations and unites them, and what is different.</a:t>
            </a:r>
          </a:p>
          <a:p>
            <a:endParaRPr lang="ru-RU" dirty="0"/>
          </a:p>
        </p:txBody>
      </p:sp>
      <p:sp>
        <p:nvSpPr>
          <p:cNvPr id="11" name="Прямоугольник 10"/>
          <p:cNvSpPr/>
          <p:nvPr/>
        </p:nvSpPr>
        <p:spPr>
          <a:xfrm>
            <a:off x="4139952" y="5589240"/>
            <a:ext cx="4248472" cy="216024"/>
          </a:xfrm>
          <a:prstGeom prst="rect">
            <a:avLst/>
          </a:prstGeom>
          <a:solidFill>
            <a:schemeClr val="bg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4139952" y="5589240"/>
            <a:ext cx="4248472" cy="216024"/>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advClick="0" advTm="120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xit" presetSubtype="12" fill="hold" grpId="0" nodeType="afterEffect">
                                  <p:stCondLst>
                                    <p:cond delay="0"/>
                                  </p:stCondLst>
                                  <p:childTnLst>
                                    <p:animEffect transition="out" filter="strips(downLeft)">
                                      <p:cBhvr>
                                        <p:cTn id="6" dur="120000"/>
                                        <p:tgtEl>
                                          <p:spTgt spid="8"/>
                                        </p:tgtEl>
                                      </p:cBhvr>
                                    </p:animEffect>
                                    <p:set>
                                      <p:cBhvr>
                                        <p:cTn id="7" dur="1" fill="hold">
                                          <p:stCondLst>
                                            <p:cond delay="119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http://48e3l649yici2j96jp36bhdx.wpengine.netdna-cdn.com/ancestry/files/2008/03/england.jpg"/>
          <p:cNvPicPr>
            <a:picLocks noChangeAspect="1" noChangeArrowheads="1"/>
          </p:cNvPicPr>
          <p:nvPr/>
        </p:nvPicPr>
        <p:blipFill>
          <a:blip r:embed="rId2" cstate="print"/>
          <a:srcRect/>
          <a:stretch>
            <a:fillRect/>
          </a:stretch>
        </p:blipFill>
        <p:spPr bwMode="auto">
          <a:xfrm>
            <a:off x="-32" y="0"/>
            <a:ext cx="9144000" cy="6842571"/>
          </a:xfrm>
          <a:prstGeom prst="rect">
            <a:avLst/>
          </a:prstGeom>
          <a:noFill/>
        </p:spPr>
      </p:pic>
      <p:sp>
        <p:nvSpPr>
          <p:cNvPr id="5" name="Прямоугольник 4"/>
          <p:cNvSpPr/>
          <p:nvPr/>
        </p:nvSpPr>
        <p:spPr>
          <a:xfrm>
            <a:off x="1214414" y="1285860"/>
            <a:ext cx="6500858" cy="369332"/>
          </a:xfrm>
          <a:prstGeom prst="rect">
            <a:avLst/>
          </a:prstGeom>
        </p:spPr>
        <p:txBody>
          <a:bodyPr wrap="square">
            <a:spAutoFit/>
          </a:bodyPr>
          <a:lstStyle/>
          <a:p>
            <a:pPr algn="ctr"/>
            <a:endParaRPr lang="ru-RU" dirty="0"/>
          </a:p>
        </p:txBody>
      </p:sp>
      <p:sp>
        <p:nvSpPr>
          <p:cNvPr id="7" name="Прямоугольник 6"/>
          <p:cNvSpPr/>
          <p:nvPr/>
        </p:nvSpPr>
        <p:spPr>
          <a:xfrm>
            <a:off x="2915816" y="2420888"/>
            <a:ext cx="3414497" cy="923330"/>
          </a:xfrm>
          <a:prstGeom prst="rect">
            <a:avLst/>
          </a:prstGeom>
          <a:noFill/>
        </p:spPr>
        <p:txBody>
          <a:bodyPr wrap="squar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Task 2</a:t>
            </a:r>
            <a:endParaRPr lang="ru-RU"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advClick="0" advTm="120000">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http://48e3l649yici2j96jp36bhdx.wpengine.netdna-cdn.com/ancestry/files/2008/03/england.jpg"/>
          <p:cNvPicPr>
            <a:picLocks noChangeAspect="1" noChangeArrowheads="1"/>
          </p:cNvPicPr>
          <p:nvPr/>
        </p:nvPicPr>
        <p:blipFill>
          <a:blip r:embed="rId2" cstate="print"/>
          <a:srcRect/>
          <a:stretch>
            <a:fillRect/>
          </a:stretch>
        </p:blipFill>
        <p:spPr bwMode="auto">
          <a:xfrm>
            <a:off x="-32" y="0"/>
            <a:ext cx="9144000" cy="6842571"/>
          </a:xfrm>
          <a:prstGeom prst="rect">
            <a:avLst/>
          </a:prstGeom>
          <a:noFill/>
        </p:spPr>
      </p:pic>
      <p:sp>
        <p:nvSpPr>
          <p:cNvPr id="5" name="Прямоугольник 4"/>
          <p:cNvSpPr/>
          <p:nvPr/>
        </p:nvSpPr>
        <p:spPr>
          <a:xfrm>
            <a:off x="1214414" y="1285860"/>
            <a:ext cx="6500858" cy="369332"/>
          </a:xfrm>
          <a:prstGeom prst="rect">
            <a:avLst/>
          </a:prstGeom>
        </p:spPr>
        <p:txBody>
          <a:bodyPr wrap="square">
            <a:spAutoFit/>
          </a:bodyPr>
          <a:lstStyle/>
          <a:p>
            <a:pPr algn="ctr"/>
            <a:endParaRPr lang="ru-RU" dirty="0"/>
          </a:p>
        </p:txBody>
      </p:sp>
      <p:sp>
        <p:nvSpPr>
          <p:cNvPr id="9" name="TextBox 8"/>
          <p:cNvSpPr txBox="1"/>
          <p:nvPr/>
        </p:nvSpPr>
        <p:spPr>
          <a:xfrm>
            <a:off x="755576" y="548680"/>
            <a:ext cx="7560840" cy="923330"/>
          </a:xfrm>
          <a:prstGeom prst="rect">
            <a:avLst/>
          </a:prstGeom>
          <a:noFill/>
        </p:spPr>
        <p:txBody>
          <a:bodyPr wrap="square" rtlCol="0">
            <a:spAutoFit/>
          </a:bodyPr>
          <a:lstStyle/>
          <a:p>
            <a:r>
              <a:rPr lang="ru-RU" dirty="0"/>
              <a:t>Выберите фотографию и опишите ее. У вас есть полторы минуты на подготовку и не более двух минут для ответа. У вас должен получиться связный рассказ (7–8 предложений).</a:t>
            </a:r>
          </a:p>
        </p:txBody>
      </p:sp>
      <p:pic>
        <p:nvPicPr>
          <p:cNvPr id="12" name="Рисунок 11" descr="https://en7-vpr.sdamgia.ru/get_file?id=36989">
            <a:hlinkClick r:id="rId3" action="ppaction://hlinksldjump"/>
          </p:cNvPr>
          <p:cNvPicPr/>
          <p:nvPr/>
        </p:nvPicPr>
        <p:blipFill>
          <a:blip r:embed="rId4" cstate="print"/>
          <a:srcRect r="67328" b="-47"/>
          <a:stretch>
            <a:fillRect/>
          </a:stretch>
        </p:blipFill>
        <p:spPr bwMode="auto">
          <a:xfrm>
            <a:off x="899592" y="1628800"/>
            <a:ext cx="2160240" cy="1872208"/>
          </a:xfrm>
          <a:prstGeom prst="rect">
            <a:avLst/>
          </a:prstGeom>
          <a:noFill/>
          <a:ln w="9525">
            <a:noFill/>
            <a:miter lim="800000"/>
            <a:headEnd/>
            <a:tailEnd/>
          </a:ln>
        </p:spPr>
      </p:pic>
      <p:pic>
        <p:nvPicPr>
          <p:cNvPr id="13" name="Рисунок 12" descr="https://en7-vpr.sdamgia.ru/get_file?id=36989">
            <a:hlinkClick r:id="rId5" action="ppaction://hlinksldjump"/>
          </p:cNvPr>
          <p:cNvPicPr/>
          <p:nvPr/>
        </p:nvPicPr>
        <p:blipFill>
          <a:blip r:embed="rId4" cstate="print"/>
          <a:srcRect l="33745" r="33519" b="-80"/>
          <a:stretch>
            <a:fillRect/>
          </a:stretch>
        </p:blipFill>
        <p:spPr bwMode="auto">
          <a:xfrm>
            <a:off x="3419872" y="1628800"/>
            <a:ext cx="2088232" cy="1872208"/>
          </a:xfrm>
          <a:prstGeom prst="rect">
            <a:avLst/>
          </a:prstGeom>
          <a:noFill/>
          <a:ln w="9525">
            <a:noFill/>
            <a:miter lim="800000"/>
            <a:headEnd/>
            <a:tailEnd/>
          </a:ln>
        </p:spPr>
      </p:pic>
      <p:pic>
        <p:nvPicPr>
          <p:cNvPr id="14" name="Рисунок 13" descr="https://en7-vpr.sdamgia.ru/get_file?id=36989">
            <a:hlinkClick r:id="rId6" action="ppaction://hlinksldjump"/>
          </p:cNvPr>
          <p:cNvPicPr/>
          <p:nvPr/>
        </p:nvPicPr>
        <p:blipFill>
          <a:blip r:embed="rId4" cstate="print"/>
          <a:srcRect l="67007"/>
          <a:stretch>
            <a:fillRect/>
          </a:stretch>
        </p:blipFill>
        <p:spPr bwMode="auto">
          <a:xfrm>
            <a:off x="5868144" y="1628800"/>
            <a:ext cx="2232248" cy="1872208"/>
          </a:xfrm>
          <a:prstGeom prst="rect">
            <a:avLst/>
          </a:prstGeom>
          <a:noFill/>
          <a:ln w="9525">
            <a:noFill/>
            <a:miter lim="800000"/>
            <a:headEnd/>
            <a:tailEnd/>
          </a:ln>
        </p:spPr>
      </p:pic>
      <p:sp>
        <p:nvSpPr>
          <p:cNvPr id="15" name="TextBox 14"/>
          <p:cNvSpPr txBox="1"/>
          <p:nvPr/>
        </p:nvSpPr>
        <p:spPr>
          <a:xfrm>
            <a:off x="827584" y="3501008"/>
            <a:ext cx="7272808" cy="2308324"/>
          </a:xfrm>
          <a:prstGeom prst="rect">
            <a:avLst/>
          </a:prstGeom>
          <a:noFill/>
        </p:spPr>
        <p:txBody>
          <a:bodyPr wrap="square" rtlCol="0">
            <a:spAutoFit/>
          </a:bodyPr>
          <a:lstStyle/>
          <a:p>
            <a:r>
              <a:rPr lang="en-US" dirty="0" err="1"/>
              <a:t>План</a:t>
            </a:r>
            <a:r>
              <a:rPr lang="en-US" dirty="0"/>
              <a:t> </a:t>
            </a:r>
            <a:r>
              <a:rPr lang="en-US" dirty="0" err="1"/>
              <a:t>ответа</a:t>
            </a:r>
            <a:r>
              <a:rPr lang="en-US" dirty="0"/>
              <a:t> </a:t>
            </a:r>
            <a:r>
              <a:rPr lang="en-US" dirty="0" err="1"/>
              <a:t>поможет</a:t>
            </a:r>
            <a:r>
              <a:rPr lang="en-US" dirty="0"/>
              <a:t> </a:t>
            </a:r>
            <a:r>
              <a:rPr lang="en-US" dirty="0" err="1"/>
              <a:t>вам</a:t>
            </a:r>
            <a:r>
              <a:rPr lang="en-US" dirty="0"/>
              <a:t>:</a:t>
            </a:r>
          </a:p>
          <a:p>
            <a:r>
              <a:rPr lang="en-US" dirty="0"/>
              <a:t>— the place</a:t>
            </a:r>
          </a:p>
          <a:p>
            <a:r>
              <a:rPr lang="en-US" dirty="0"/>
              <a:t>— the action</a:t>
            </a:r>
          </a:p>
          <a:p>
            <a:r>
              <a:rPr lang="en-US" dirty="0"/>
              <a:t>— the appearance of the person</a:t>
            </a:r>
          </a:p>
          <a:p>
            <a:r>
              <a:rPr lang="en-US" dirty="0"/>
              <a:t>— whether you like the picture or not</a:t>
            </a:r>
          </a:p>
          <a:p>
            <a:r>
              <a:rPr lang="en-US" dirty="0"/>
              <a:t>— why</a:t>
            </a:r>
          </a:p>
          <a:p>
            <a:r>
              <a:rPr lang="en-US" dirty="0"/>
              <a:t>Start with: </a:t>
            </a:r>
            <a:r>
              <a:rPr lang="en-US" b="1" dirty="0"/>
              <a:t>“I’d like to describe picture № ... . The picture shows …”</a:t>
            </a:r>
            <a:endParaRPr lang="en-US" dirty="0"/>
          </a:p>
          <a:p>
            <a:endParaRPr lang="ru-RU" dirty="0"/>
          </a:p>
        </p:txBody>
      </p:sp>
    </p:spTree>
  </p:cSld>
  <p:clrMapOvr>
    <a:masterClrMapping/>
  </p:clrMapOvr>
  <p:transition advClick="0" advTm="120000">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12"/>
                                        </p:tgtEl>
                                        <p:attrNameLst>
                                          <p:attrName>style.opacity</p:attrName>
                                        </p:attrNameLst>
                                      </p:cBhvr>
                                      <p:to>
                                        <p:strVal val="0.5"/>
                                      </p:to>
                                    </p:set>
                                    <p:animEffect filter="image" prLst="opacity: 0.5">
                                      <p:cBhvr rctx="IE">
                                        <p:cTn id="7" dur="indefinite"/>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nodeType="clickEffect">
                                  <p:stCondLst>
                                    <p:cond delay="0"/>
                                  </p:stCondLst>
                                  <p:childTnLst>
                                    <p:set>
                                      <p:cBhvr rctx="PPT">
                                        <p:cTn id="11" dur="indefinite"/>
                                        <p:tgtEl>
                                          <p:spTgt spid="13"/>
                                        </p:tgtEl>
                                        <p:attrNameLst>
                                          <p:attrName>style.opacity</p:attrName>
                                        </p:attrNameLst>
                                      </p:cBhvr>
                                      <p:to>
                                        <p:strVal val="0.5"/>
                                      </p:to>
                                    </p:set>
                                    <p:animEffect filter="image" prLst="opacity: 0.5">
                                      <p:cBhvr rctx="IE">
                                        <p:cTn id="12" dur="indefinite"/>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mph" presetSubtype="0" nodeType="clickEffect">
                                  <p:stCondLst>
                                    <p:cond delay="0"/>
                                  </p:stCondLst>
                                  <p:childTnLst>
                                    <p:set>
                                      <p:cBhvr rctx="PPT">
                                        <p:cTn id="16" dur="indefinite"/>
                                        <p:tgtEl>
                                          <p:spTgt spid="14"/>
                                        </p:tgtEl>
                                        <p:attrNameLst>
                                          <p:attrName>style.opacity</p:attrName>
                                        </p:attrNameLst>
                                      </p:cBhvr>
                                      <p:to>
                                        <p:strVal val="0.5"/>
                                      </p:to>
                                    </p:set>
                                    <p:animEffect filter="image" prLst="opacity: 0.5">
                                      <p:cBhvr rctx="IE">
                                        <p:cTn id="17" dur="indefinite"/>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http://48e3l649yici2j96jp36bhdx.wpengine.netdna-cdn.com/ancestry/files/2008/03/england.jpg">
            <a:hlinkClick r:id="rId2" action="ppaction://hlinksldjump"/>
          </p:cNvPr>
          <p:cNvPicPr>
            <a:picLocks noChangeAspect="1" noChangeArrowheads="1"/>
          </p:cNvPicPr>
          <p:nvPr/>
        </p:nvPicPr>
        <p:blipFill>
          <a:blip r:embed="rId3" cstate="print"/>
          <a:srcRect/>
          <a:stretch>
            <a:fillRect/>
          </a:stretch>
        </p:blipFill>
        <p:spPr bwMode="auto">
          <a:xfrm>
            <a:off x="-32" y="0"/>
            <a:ext cx="9144000" cy="6842571"/>
          </a:xfrm>
          <a:prstGeom prst="rect">
            <a:avLst/>
          </a:prstGeom>
          <a:noFill/>
        </p:spPr>
      </p:pic>
      <p:sp>
        <p:nvSpPr>
          <p:cNvPr id="5" name="Прямоугольник 4"/>
          <p:cNvSpPr/>
          <p:nvPr/>
        </p:nvSpPr>
        <p:spPr>
          <a:xfrm>
            <a:off x="1214414" y="1285860"/>
            <a:ext cx="6500858" cy="369332"/>
          </a:xfrm>
          <a:prstGeom prst="rect">
            <a:avLst/>
          </a:prstGeom>
        </p:spPr>
        <p:txBody>
          <a:bodyPr wrap="square">
            <a:spAutoFit/>
          </a:bodyPr>
          <a:lstStyle/>
          <a:p>
            <a:pPr algn="ctr"/>
            <a:endParaRPr lang="ru-RU" dirty="0"/>
          </a:p>
        </p:txBody>
      </p:sp>
      <p:sp>
        <p:nvSpPr>
          <p:cNvPr id="9" name="TextBox 8"/>
          <p:cNvSpPr txBox="1"/>
          <p:nvPr/>
        </p:nvSpPr>
        <p:spPr>
          <a:xfrm>
            <a:off x="755576" y="548680"/>
            <a:ext cx="7560840" cy="923330"/>
          </a:xfrm>
          <a:prstGeom prst="rect">
            <a:avLst/>
          </a:prstGeom>
          <a:noFill/>
        </p:spPr>
        <p:txBody>
          <a:bodyPr wrap="square" rtlCol="0">
            <a:spAutoFit/>
          </a:bodyPr>
          <a:lstStyle/>
          <a:p>
            <a:r>
              <a:rPr lang="ru-RU" dirty="0"/>
              <a:t>Выберите фотографию и опишите ее. У вас есть полторы минуты на подготовку и не более двух минут для ответа. У вас должен получиться связный рассказ (7–8 предложений).</a:t>
            </a:r>
          </a:p>
        </p:txBody>
      </p:sp>
      <p:sp>
        <p:nvSpPr>
          <p:cNvPr id="11" name="Прямоугольник 10"/>
          <p:cNvSpPr/>
          <p:nvPr/>
        </p:nvSpPr>
        <p:spPr>
          <a:xfrm>
            <a:off x="4139952" y="5589240"/>
            <a:ext cx="4248472" cy="216024"/>
          </a:xfrm>
          <a:prstGeom prst="rect">
            <a:avLst/>
          </a:prstGeom>
          <a:solidFill>
            <a:schemeClr val="bg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4139952" y="5589240"/>
            <a:ext cx="4248472" cy="216024"/>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2" name="Рисунок 11" descr="https://en7-vpr.sdamgia.ru/get_file?id=36989"/>
          <p:cNvPicPr/>
          <p:nvPr/>
        </p:nvPicPr>
        <p:blipFill>
          <a:blip r:embed="rId4" cstate="print"/>
          <a:srcRect r="67328" b="-47"/>
          <a:stretch>
            <a:fillRect/>
          </a:stretch>
        </p:blipFill>
        <p:spPr bwMode="auto">
          <a:xfrm>
            <a:off x="539552" y="1700808"/>
            <a:ext cx="3960440" cy="3744416"/>
          </a:xfrm>
          <a:prstGeom prst="rect">
            <a:avLst/>
          </a:prstGeom>
          <a:noFill/>
          <a:ln w="9525">
            <a:noFill/>
            <a:miter lim="800000"/>
            <a:headEnd/>
            <a:tailEnd/>
          </a:ln>
        </p:spPr>
      </p:pic>
      <p:sp>
        <p:nvSpPr>
          <p:cNvPr id="15" name="TextBox 14"/>
          <p:cNvSpPr txBox="1"/>
          <p:nvPr/>
        </p:nvSpPr>
        <p:spPr>
          <a:xfrm>
            <a:off x="4860032" y="1772816"/>
            <a:ext cx="4032448" cy="3139321"/>
          </a:xfrm>
          <a:prstGeom prst="rect">
            <a:avLst/>
          </a:prstGeom>
          <a:noFill/>
        </p:spPr>
        <p:txBody>
          <a:bodyPr wrap="square" rtlCol="0">
            <a:spAutoFit/>
          </a:bodyPr>
          <a:lstStyle/>
          <a:p>
            <a:r>
              <a:rPr lang="en-US" dirty="0" err="1"/>
              <a:t>План</a:t>
            </a:r>
            <a:r>
              <a:rPr lang="en-US" dirty="0"/>
              <a:t> </a:t>
            </a:r>
            <a:r>
              <a:rPr lang="en-US" dirty="0" err="1"/>
              <a:t>ответа</a:t>
            </a:r>
            <a:r>
              <a:rPr lang="en-US" dirty="0"/>
              <a:t> </a:t>
            </a:r>
            <a:r>
              <a:rPr lang="en-US" dirty="0" err="1"/>
              <a:t>поможет</a:t>
            </a:r>
            <a:r>
              <a:rPr lang="en-US" dirty="0"/>
              <a:t> </a:t>
            </a:r>
            <a:r>
              <a:rPr lang="en-US" dirty="0" err="1"/>
              <a:t>вам</a:t>
            </a:r>
            <a:r>
              <a:rPr lang="en-US" dirty="0"/>
              <a:t>:</a:t>
            </a:r>
          </a:p>
          <a:p>
            <a:r>
              <a:rPr lang="en-US" dirty="0"/>
              <a:t>— the place</a:t>
            </a:r>
          </a:p>
          <a:p>
            <a:r>
              <a:rPr lang="en-US" dirty="0"/>
              <a:t>— the action</a:t>
            </a:r>
          </a:p>
          <a:p>
            <a:r>
              <a:rPr lang="en-US" dirty="0"/>
              <a:t>— the appearance of the person</a:t>
            </a:r>
          </a:p>
          <a:p>
            <a:r>
              <a:rPr lang="en-US" dirty="0"/>
              <a:t>— whether you like the picture or not</a:t>
            </a:r>
          </a:p>
          <a:p>
            <a:r>
              <a:rPr lang="en-US" dirty="0"/>
              <a:t>— </a:t>
            </a:r>
            <a:r>
              <a:rPr lang="en-US" dirty="0" smtClean="0"/>
              <a:t>why</a:t>
            </a:r>
          </a:p>
          <a:p>
            <a:endParaRPr lang="en-US" dirty="0"/>
          </a:p>
          <a:p>
            <a:r>
              <a:rPr lang="en-US" dirty="0"/>
              <a:t>Start with: </a:t>
            </a:r>
            <a:endParaRPr lang="en-US" dirty="0" smtClean="0"/>
          </a:p>
          <a:p>
            <a:r>
              <a:rPr lang="en-US" b="1" dirty="0" smtClean="0"/>
              <a:t>“</a:t>
            </a:r>
            <a:r>
              <a:rPr lang="en-US" b="1" dirty="0"/>
              <a:t>I’d like to describe picture № ... . The picture shows …”</a:t>
            </a:r>
            <a:endParaRPr lang="en-US" dirty="0"/>
          </a:p>
          <a:p>
            <a:endParaRPr lang="ru-RU" dirty="0"/>
          </a:p>
        </p:txBody>
      </p:sp>
    </p:spTree>
  </p:cSld>
  <p:clrMapOvr>
    <a:masterClrMapping/>
  </p:clrMapOvr>
  <p:transition advClick="0" advTm="120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xit" presetSubtype="12" fill="hold" grpId="0" nodeType="afterEffect">
                                  <p:stCondLst>
                                    <p:cond delay="0"/>
                                  </p:stCondLst>
                                  <p:childTnLst>
                                    <p:animEffect transition="out" filter="strips(downLeft)">
                                      <p:cBhvr>
                                        <p:cTn id="6" dur="90000"/>
                                        <p:tgtEl>
                                          <p:spTgt spid="8"/>
                                        </p:tgtEl>
                                      </p:cBhvr>
                                    </p:animEffect>
                                    <p:set>
                                      <p:cBhvr>
                                        <p:cTn id="7" dur="1" fill="hold">
                                          <p:stCondLst>
                                            <p:cond delay="89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http://48e3l649yici2j96jp36bhdx.wpengine.netdna-cdn.com/ancestry/files/2008/03/england.jpg">
            <a:hlinkClick r:id="rId2" action="ppaction://hlinksldjump"/>
          </p:cNvPr>
          <p:cNvPicPr>
            <a:picLocks noChangeAspect="1" noChangeArrowheads="1"/>
          </p:cNvPicPr>
          <p:nvPr/>
        </p:nvPicPr>
        <p:blipFill>
          <a:blip r:embed="rId3" cstate="print"/>
          <a:srcRect/>
          <a:stretch>
            <a:fillRect/>
          </a:stretch>
        </p:blipFill>
        <p:spPr bwMode="auto">
          <a:xfrm>
            <a:off x="-32" y="0"/>
            <a:ext cx="9144000" cy="6842571"/>
          </a:xfrm>
          <a:prstGeom prst="rect">
            <a:avLst/>
          </a:prstGeom>
          <a:noFill/>
        </p:spPr>
      </p:pic>
      <p:sp>
        <p:nvSpPr>
          <p:cNvPr id="5" name="Прямоугольник 4"/>
          <p:cNvSpPr/>
          <p:nvPr/>
        </p:nvSpPr>
        <p:spPr>
          <a:xfrm>
            <a:off x="1214414" y="1285860"/>
            <a:ext cx="6500858" cy="369332"/>
          </a:xfrm>
          <a:prstGeom prst="rect">
            <a:avLst/>
          </a:prstGeom>
        </p:spPr>
        <p:txBody>
          <a:bodyPr wrap="square">
            <a:spAutoFit/>
          </a:bodyPr>
          <a:lstStyle/>
          <a:p>
            <a:pPr algn="ctr"/>
            <a:endParaRPr lang="ru-RU" dirty="0"/>
          </a:p>
        </p:txBody>
      </p:sp>
      <p:sp>
        <p:nvSpPr>
          <p:cNvPr id="9" name="TextBox 8"/>
          <p:cNvSpPr txBox="1"/>
          <p:nvPr/>
        </p:nvSpPr>
        <p:spPr>
          <a:xfrm>
            <a:off x="755576" y="548680"/>
            <a:ext cx="7560840" cy="646331"/>
          </a:xfrm>
          <a:prstGeom prst="rect">
            <a:avLst/>
          </a:prstGeom>
          <a:noFill/>
        </p:spPr>
        <p:txBody>
          <a:bodyPr wrap="square" rtlCol="0">
            <a:spAutoFit/>
          </a:bodyPr>
          <a:lstStyle/>
          <a:p>
            <a:pPr algn="ctr"/>
            <a:r>
              <a:rPr lang="ru-RU" dirty="0" smtClean="0"/>
              <a:t> У вас не более двух минут для ответа.</a:t>
            </a:r>
            <a:endParaRPr lang="en-US" dirty="0" smtClean="0"/>
          </a:p>
          <a:p>
            <a:pPr algn="ctr"/>
            <a:r>
              <a:rPr lang="ru-RU" dirty="0" smtClean="0"/>
              <a:t> У вас должен получиться связный рассказ (7–8 предложений).</a:t>
            </a:r>
            <a:endParaRPr lang="ru-RU" dirty="0"/>
          </a:p>
        </p:txBody>
      </p:sp>
      <p:sp>
        <p:nvSpPr>
          <p:cNvPr id="11" name="Прямоугольник 10"/>
          <p:cNvSpPr/>
          <p:nvPr/>
        </p:nvSpPr>
        <p:spPr>
          <a:xfrm>
            <a:off x="4139952" y="5589240"/>
            <a:ext cx="4248472" cy="216024"/>
          </a:xfrm>
          <a:prstGeom prst="rect">
            <a:avLst/>
          </a:prstGeom>
          <a:solidFill>
            <a:schemeClr val="bg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4139952" y="5589240"/>
            <a:ext cx="4248472" cy="216024"/>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2" name="Рисунок 11" descr="https://en7-vpr.sdamgia.ru/get_file?id=36989"/>
          <p:cNvPicPr/>
          <p:nvPr/>
        </p:nvPicPr>
        <p:blipFill>
          <a:blip r:embed="rId4" cstate="print"/>
          <a:srcRect r="67328" b="-47"/>
          <a:stretch>
            <a:fillRect/>
          </a:stretch>
        </p:blipFill>
        <p:spPr bwMode="auto">
          <a:xfrm>
            <a:off x="539552" y="1700808"/>
            <a:ext cx="3960440" cy="3744416"/>
          </a:xfrm>
          <a:prstGeom prst="rect">
            <a:avLst/>
          </a:prstGeom>
          <a:noFill/>
          <a:ln w="9525">
            <a:noFill/>
            <a:miter lim="800000"/>
            <a:headEnd/>
            <a:tailEnd/>
          </a:ln>
        </p:spPr>
      </p:pic>
      <p:sp>
        <p:nvSpPr>
          <p:cNvPr id="15" name="TextBox 14"/>
          <p:cNvSpPr txBox="1"/>
          <p:nvPr/>
        </p:nvSpPr>
        <p:spPr>
          <a:xfrm>
            <a:off x="4860032" y="1772816"/>
            <a:ext cx="4032448" cy="3139321"/>
          </a:xfrm>
          <a:prstGeom prst="rect">
            <a:avLst/>
          </a:prstGeom>
          <a:noFill/>
        </p:spPr>
        <p:txBody>
          <a:bodyPr wrap="square" rtlCol="0">
            <a:spAutoFit/>
          </a:bodyPr>
          <a:lstStyle/>
          <a:p>
            <a:r>
              <a:rPr lang="en-US" dirty="0" err="1"/>
              <a:t>План</a:t>
            </a:r>
            <a:r>
              <a:rPr lang="en-US" dirty="0"/>
              <a:t> </a:t>
            </a:r>
            <a:r>
              <a:rPr lang="en-US" dirty="0" err="1"/>
              <a:t>ответа</a:t>
            </a:r>
            <a:r>
              <a:rPr lang="en-US" dirty="0"/>
              <a:t> </a:t>
            </a:r>
            <a:r>
              <a:rPr lang="en-US" dirty="0" err="1"/>
              <a:t>поможет</a:t>
            </a:r>
            <a:r>
              <a:rPr lang="en-US" dirty="0"/>
              <a:t> </a:t>
            </a:r>
            <a:r>
              <a:rPr lang="en-US" dirty="0" err="1"/>
              <a:t>вам</a:t>
            </a:r>
            <a:r>
              <a:rPr lang="en-US" dirty="0"/>
              <a:t>:</a:t>
            </a:r>
          </a:p>
          <a:p>
            <a:r>
              <a:rPr lang="en-US" dirty="0"/>
              <a:t>— the place</a:t>
            </a:r>
          </a:p>
          <a:p>
            <a:r>
              <a:rPr lang="en-US" dirty="0"/>
              <a:t>— the action</a:t>
            </a:r>
          </a:p>
          <a:p>
            <a:r>
              <a:rPr lang="en-US" dirty="0"/>
              <a:t>— the appearance of the person</a:t>
            </a:r>
          </a:p>
          <a:p>
            <a:r>
              <a:rPr lang="en-US" dirty="0"/>
              <a:t>— whether you like the picture or not</a:t>
            </a:r>
          </a:p>
          <a:p>
            <a:r>
              <a:rPr lang="en-US" dirty="0"/>
              <a:t>— </a:t>
            </a:r>
            <a:r>
              <a:rPr lang="en-US" dirty="0" smtClean="0"/>
              <a:t>why</a:t>
            </a:r>
          </a:p>
          <a:p>
            <a:endParaRPr lang="en-US" dirty="0"/>
          </a:p>
          <a:p>
            <a:r>
              <a:rPr lang="en-US" dirty="0"/>
              <a:t>Start with: </a:t>
            </a:r>
            <a:endParaRPr lang="en-US" dirty="0" smtClean="0"/>
          </a:p>
          <a:p>
            <a:r>
              <a:rPr lang="en-US" b="1" dirty="0" smtClean="0"/>
              <a:t>“</a:t>
            </a:r>
            <a:r>
              <a:rPr lang="en-US" b="1" dirty="0"/>
              <a:t>I’d like to describe picture № ... . The picture shows …”</a:t>
            </a:r>
            <a:endParaRPr lang="en-US" dirty="0"/>
          </a:p>
          <a:p>
            <a:endParaRPr lang="ru-RU" dirty="0"/>
          </a:p>
        </p:txBody>
      </p:sp>
    </p:spTree>
  </p:cSld>
  <p:clrMapOvr>
    <a:masterClrMapping/>
  </p:clrMapOvr>
  <p:transition advClick="0" advTm="120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xit" presetSubtype="12" fill="hold" grpId="0" nodeType="afterEffect">
                                  <p:stCondLst>
                                    <p:cond delay="0"/>
                                  </p:stCondLst>
                                  <p:childTnLst>
                                    <p:animEffect transition="out" filter="strips(downLeft)">
                                      <p:cBhvr>
                                        <p:cTn id="6" dur="120000"/>
                                        <p:tgtEl>
                                          <p:spTgt spid="8"/>
                                        </p:tgtEl>
                                      </p:cBhvr>
                                    </p:animEffect>
                                    <p:set>
                                      <p:cBhvr>
                                        <p:cTn id="7" dur="1" fill="hold">
                                          <p:stCondLst>
                                            <p:cond delay="119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http://48e3l649yici2j96jp36bhdx.wpengine.netdna-cdn.com/ancestry/files/2008/03/england.jpg"/>
          <p:cNvPicPr>
            <a:picLocks noChangeAspect="1" noChangeArrowheads="1"/>
          </p:cNvPicPr>
          <p:nvPr/>
        </p:nvPicPr>
        <p:blipFill>
          <a:blip r:embed="rId2" cstate="print"/>
          <a:srcRect/>
          <a:stretch>
            <a:fillRect/>
          </a:stretch>
        </p:blipFill>
        <p:spPr bwMode="auto">
          <a:xfrm>
            <a:off x="-32" y="0"/>
            <a:ext cx="9144000" cy="6842571"/>
          </a:xfrm>
          <a:prstGeom prst="rect">
            <a:avLst/>
          </a:prstGeom>
          <a:noFill/>
        </p:spPr>
      </p:pic>
      <p:sp>
        <p:nvSpPr>
          <p:cNvPr id="5" name="Прямоугольник 4"/>
          <p:cNvSpPr/>
          <p:nvPr/>
        </p:nvSpPr>
        <p:spPr>
          <a:xfrm>
            <a:off x="1214414" y="1285860"/>
            <a:ext cx="6500858" cy="369332"/>
          </a:xfrm>
          <a:prstGeom prst="rect">
            <a:avLst/>
          </a:prstGeom>
        </p:spPr>
        <p:txBody>
          <a:bodyPr wrap="square">
            <a:spAutoFit/>
          </a:bodyPr>
          <a:lstStyle/>
          <a:p>
            <a:pPr algn="ctr"/>
            <a:endParaRPr lang="ru-RU" dirty="0"/>
          </a:p>
        </p:txBody>
      </p:sp>
      <p:sp>
        <p:nvSpPr>
          <p:cNvPr id="7" name="Прямоугольник 6"/>
          <p:cNvSpPr/>
          <p:nvPr/>
        </p:nvSpPr>
        <p:spPr>
          <a:xfrm>
            <a:off x="1331640" y="1052737"/>
            <a:ext cx="6336704" cy="3416320"/>
          </a:xfrm>
          <a:prstGeom prst="rect">
            <a:avLst/>
          </a:prstGeom>
          <a:noFill/>
        </p:spPr>
        <p:txBody>
          <a:bodyPr wrap="squar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This is the end of your oral exam.</a:t>
            </a:r>
          </a:p>
          <a:p>
            <a:pPr algn="ctr"/>
            <a:endPar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Thank you!</a:t>
            </a:r>
            <a:endParaRPr lang="ru-RU"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advClick="0" advTm="120000">
    <p:cut/>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194</TotalTime>
  <Words>772</Words>
  <Application>Microsoft Office PowerPoint</Application>
  <PresentationFormat>Экран (4:3)</PresentationFormat>
  <Paragraphs>94</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I08Che</dc:creator>
  <cp:lastModifiedBy>user</cp:lastModifiedBy>
  <cp:revision>21</cp:revision>
  <dcterms:created xsi:type="dcterms:W3CDTF">2019-03-26T20:50:28Z</dcterms:created>
  <dcterms:modified xsi:type="dcterms:W3CDTF">2020-11-24T12:57:13Z</dcterms:modified>
</cp:coreProperties>
</file>