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85" r:id="rId5"/>
    <p:sldId id="259" r:id="rId6"/>
    <p:sldId id="258" r:id="rId7"/>
    <p:sldId id="286" r:id="rId8"/>
    <p:sldId id="291" r:id="rId9"/>
    <p:sldId id="287" r:id="rId10"/>
    <p:sldId id="261" r:id="rId11"/>
    <p:sldId id="260" r:id="rId12"/>
    <p:sldId id="289" r:id="rId13"/>
    <p:sldId id="298" r:id="rId14"/>
    <p:sldId id="288" r:id="rId15"/>
    <p:sldId id="299" r:id="rId16"/>
    <p:sldId id="300" r:id="rId17"/>
    <p:sldId id="301" r:id="rId18"/>
    <p:sldId id="295" r:id="rId19"/>
    <p:sldId id="30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8" d="100"/>
          <a:sy n="88" d="100"/>
        </p:scale>
        <p:origin x="44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960049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04538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5068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213048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601606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98993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06127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058788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75784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77092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87589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B15717C-E411-43D0-A7E2-A04C28BF89CA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1A4087C-7209-4A4E-97C1-909253C15F3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4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1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testpad.com/hpbitemev53jy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Алгоритмы</a:t>
            </a:r>
            <a:br>
              <a:rPr lang="ru-RU" sz="4800" dirty="0" smtClean="0"/>
            </a:br>
            <a:r>
              <a:rPr lang="ru-RU" sz="4800" dirty="0" smtClean="0"/>
              <a:t>и исполнители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1179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«Заварка чая»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084831"/>
            <a:ext cx="10647919" cy="4611803"/>
          </a:xfrm>
        </p:spPr>
        <p:txBody>
          <a:bodyPr>
            <a:normAutofit fontScale="92500" lnSpcReduction="20000"/>
          </a:bodyPr>
          <a:lstStyle/>
          <a:p>
            <a:pPr fontAlgn="base">
              <a:spcBef>
                <a:spcPts val="200"/>
              </a:spcBef>
            </a:pPr>
            <a:r>
              <a:rPr lang="ru-RU" sz="3200" dirty="0" smtClean="0"/>
              <a:t>1. Вскипятить </a:t>
            </a:r>
            <a:r>
              <a:rPr lang="ru-RU" sz="3200" dirty="0"/>
              <a:t>воду в чайнике.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2. Положить </a:t>
            </a:r>
            <a:r>
              <a:rPr lang="ru-RU" sz="3200" dirty="0"/>
              <a:t>в пустую чайную чашку пакетик чая.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3. Залить </a:t>
            </a:r>
            <a:r>
              <a:rPr lang="ru-RU" sz="3200" dirty="0"/>
              <a:t>чашку горячей водой.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4. Подождать </a:t>
            </a:r>
            <a:r>
              <a:rPr lang="ru-RU" sz="3200" dirty="0"/>
              <a:t>1 минуту.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5. Вытащить </a:t>
            </a:r>
            <a:r>
              <a:rPr lang="ru-RU" sz="3200" dirty="0"/>
              <a:t>пакетик.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6. Положить </a:t>
            </a:r>
            <a:r>
              <a:rPr lang="ru-RU" sz="3200" dirty="0"/>
              <a:t>в чашку 2 чайных ложки сахара.</a:t>
            </a:r>
          </a:p>
          <a:p>
            <a:pPr fontAlgn="base">
              <a:spcBef>
                <a:spcPts val="200"/>
              </a:spcBef>
            </a:pPr>
            <a:r>
              <a:rPr lang="ru-RU" sz="3200" dirty="0" smtClean="0"/>
              <a:t>7. Размешать </a:t>
            </a:r>
            <a:r>
              <a:rPr lang="ru-RU" sz="3200" dirty="0"/>
              <a:t>сахар.</a:t>
            </a:r>
          </a:p>
          <a:p>
            <a:pPr>
              <a:spcBef>
                <a:spcPts val="1800"/>
              </a:spcBef>
            </a:pPr>
            <a:r>
              <a:rPr lang="ru-RU" sz="3200" dirty="0" smtClean="0"/>
              <a:t>Не все задачи поддаются алгоритмизации.</a:t>
            </a:r>
          </a:p>
          <a:p>
            <a:r>
              <a:rPr lang="ru-RU" sz="3200" dirty="0" smtClean="0"/>
              <a:t>Задачи</a:t>
            </a:r>
            <a:r>
              <a:rPr lang="ru-RU" sz="3200" dirty="0"/>
              <a:t>, для которых невозможно составить общий алгоритм решения, получили название </a:t>
            </a:r>
            <a:r>
              <a:rPr lang="ru-RU" sz="3200" b="1" dirty="0"/>
              <a:t>алгоритмически неразрешимыми</a:t>
            </a:r>
            <a:r>
              <a:rPr lang="ru-RU" sz="3200" b="1" dirty="0" smtClean="0"/>
              <a:t>.</a:t>
            </a:r>
            <a:endParaRPr lang="ru-RU" sz="3200" dirty="0" smtClean="0"/>
          </a:p>
          <a:p>
            <a:endParaRPr lang="ru-RU" sz="32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8165" y="1854797"/>
            <a:ext cx="3162814" cy="337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040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232748"/>
            <a:ext cx="10634472" cy="4584909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1. Дискретность </a:t>
            </a:r>
            <a:r>
              <a:rPr lang="ru-RU" sz="3600" dirty="0"/>
              <a:t>(алгоритм должен состоять из отдельных шагов (действий), следующих в определенном порядке);</a:t>
            </a:r>
          </a:p>
          <a:p>
            <a:r>
              <a:rPr lang="ru-RU" sz="3600" b="1" dirty="0" smtClean="0"/>
              <a:t>2. Массовость </a:t>
            </a:r>
            <a:r>
              <a:rPr lang="ru-RU" sz="3600" dirty="0"/>
              <a:t>(один и тот же алгоритм можно использовать с разными исходными данными); </a:t>
            </a:r>
          </a:p>
          <a:p>
            <a:r>
              <a:rPr lang="ru-RU" sz="3600" b="1" dirty="0" smtClean="0"/>
              <a:t>3. Понятность </a:t>
            </a:r>
            <a:r>
              <a:rPr lang="ru-RU" sz="3600" dirty="0"/>
              <a:t>(каждая команда должна определять однозначное действие исполнителя);</a:t>
            </a:r>
          </a:p>
          <a:p>
            <a:r>
              <a:rPr lang="ru-RU" sz="3600" b="1" dirty="0" smtClean="0"/>
              <a:t>4. Однозначность </a:t>
            </a:r>
            <a:r>
              <a:rPr lang="ru-RU" sz="3600" dirty="0"/>
              <a:t>(Единственность толкования правил выполнения действий). </a:t>
            </a:r>
          </a:p>
          <a:p>
            <a:r>
              <a:rPr lang="ru-RU" sz="3600" b="1" dirty="0" smtClean="0"/>
              <a:t>5. Конечность </a:t>
            </a:r>
            <a:r>
              <a:rPr lang="ru-RU" sz="3600" dirty="0"/>
              <a:t>(исполнение алгоритма должно завершиться за определенное число шагов</a:t>
            </a:r>
            <a:r>
              <a:rPr lang="ru-RU" sz="3600" dirty="0" smtClean="0"/>
              <a:t>);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30608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084831"/>
            <a:ext cx="10647919" cy="461180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ru-RU" sz="3200" dirty="0" smtClean="0"/>
              <a:t>Не все задачи поддаются алгоритмизации.</a:t>
            </a:r>
          </a:p>
          <a:p>
            <a:r>
              <a:rPr lang="ru-RU" sz="3200" dirty="0" smtClean="0"/>
              <a:t>Задачи</a:t>
            </a:r>
            <a:r>
              <a:rPr lang="ru-RU" sz="3200" dirty="0"/>
              <a:t>, для которых невозможно составить общий алгоритм решения, получили название </a:t>
            </a:r>
            <a:r>
              <a:rPr lang="ru-RU" sz="3200" b="1" dirty="0"/>
              <a:t>алгоритмически неразрешимыми</a:t>
            </a:r>
            <a:r>
              <a:rPr lang="ru-RU" sz="3200" b="1" dirty="0" smtClean="0"/>
              <a:t>.</a:t>
            </a:r>
            <a:endParaRPr lang="ru-RU" sz="3200" dirty="0" smtClean="0"/>
          </a:p>
          <a:p>
            <a:endParaRPr lang="ru-RU" sz="3200" b="1" dirty="0"/>
          </a:p>
        </p:txBody>
      </p:sp>
      <p:pic>
        <p:nvPicPr>
          <p:cNvPr id="5" name="Picture 2" descr="Proof-of-Activity как перспективный алгоритм рабо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5" y="3962040"/>
            <a:ext cx="4187826" cy="232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846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pic>
        <p:nvPicPr>
          <p:cNvPr id="10242" name="Picture 2" descr="Картинки знак вопроса (50 фото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6" y="1839569"/>
            <a:ext cx="6223454" cy="466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3365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Можно ли назвать данную последовательность алгоритмом «знакомство </a:t>
            </a:r>
            <a:r>
              <a:rPr lang="ru-RU" sz="3200" dirty="0"/>
              <a:t>с достопримечательностями центра </a:t>
            </a:r>
            <a:r>
              <a:rPr lang="ru-RU" sz="3200" dirty="0" smtClean="0"/>
              <a:t>Перми»? И почему?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699656"/>
            <a:ext cx="6171329" cy="36097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Приехать в г. Пермь</a:t>
            </a:r>
          </a:p>
          <a:p>
            <a:r>
              <a:rPr lang="ru-RU" sz="3200" dirty="0" smtClean="0"/>
              <a:t>2. Найти скульптуру «Пермяк – соленые уши»</a:t>
            </a:r>
          </a:p>
          <a:p>
            <a:r>
              <a:rPr lang="ru-RU" sz="3200" dirty="0" smtClean="0"/>
              <a:t>3. Следовать по пешеходному туристическому маршруту «Зеленой линии» до скульптуры «Пермский медведь»</a:t>
            </a:r>
            <a:endParaRPr lang="ru-RU" sz="3200" dirty="0"/>
          </a:p>
        </p:txBody>
      </p:sp>
      <p:pic>
        <p:nvPicPr>
          <p:cNvPr id="5122" name="Picture 2" descr="Пермяк солёные уши (Россия, Пермь) - автор фото Roman Orlov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55"/>
          <a:stretch/>
        </p:blipFill>
        <p:spPr bwMode="auto">
          <a:xfrm>
            <a:off x="8675915" y="1787433"/>
            <a:ext cx="3145972" cy="472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0475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исполнителя Альфа две команды, которым присвоены номера:</a:t>
            </a:r>
          </a:p>
          <a:p>
            <a:r>
              <a:rPr lang="ru-RU" b="1" dirty="0"/>
              <a:t>1. прибавь 1;</a:t>
            </a:r>
            <a:endParaRPr lang="ru-RU" dirty="0"/>
          </a:p>
          <a:p>
            <a:r>
              <a:rPr lang="ru-RU" b="1" dirty="0"/>
              <a:t>2. умножь на b</a:t>
            </a:r>
            <a:endParaRPr lang="ru-RU" dirty="0"/>
          </a:p>
          <a:p>
            <a:r>
              <a:rPr lang="ru-RU" dirty="0"/>
              <a:t>(</a:t>
            </a:r>
            <a:r>
              <a:rPr lang="ru-RU" i="1" dirty="0"/>
              <a:t>b</a:t>
            </a:r>
            <a:r>
              <a:rPr lang="ru-RU" dirty="0"/>
              <a:t> — неизвестное натуральное число; </a:t>
            </a:r>
            <a:r>
              <a:rPr lang="ru-RU" i="1" dirty="0"/>
              <a:t>b</a:t>
            </a:r>
            <a:r>
              <a:rPr lang="ru-RU" dirty="0"/>
              <a:t> ≥ 2).</a:t>
            </a:r>
          </a:p>
          <a:p>
            <a:r>
              <a:rPr lang="ru-RU" dirty="0"/>
              <a:t>Выполняя первую из них, Альфа увеличивает число на экране на 1, а выполняя вторую, умножает это число на </a:t>
            </a:r>
            <a:r>
              <a:rPr lang="ru-RU" i="1" dirty="0"/>
              <a:t>b</a:t>
            </a:r>
            <a:r>
              <a:rPr lang="ru-RU" dirty="0"/>
              <a:t>. Программа для исполнителя Альфа — это последовательность номеров команд. Известно, что программа 11211 переводит число 6 в число 82. Определите значение </a:t>
            </a:r>
            <a:r>
              <a:rPr lang="ru-RU" i="1" dirty="0"/>
              <a:t>b</a:t>
            </a:r>
            <a:r>
              <a:rPr lang="ru-RU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1024128" y="5940028"/>
            <a:ext cx="268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Правильный ответ: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4543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 исполнителя Делитель две команды, которым присвоены номера:</a:t>
            </a:r>
          </a:p>
          <a:p>
            <a:r>
              <a:rPr lang="ru-RU" b="1" dirty="0"/>
              <a:t>1. раздели на 2</a:t>
            </a:r>
            <a:endParaRPr lang="ru-RU" dirty="0"/>
          </a:p>
          <a:p>
            <a:r>
              <a:rPr lang="ru-RU" b="1" dirty="0"/>
              <a:t>2. вычти 3</a:t>
            </a:r>
            <a:endParaRPr lang="ru-RU" dirty="0"/>
          </a:p>
          <a:p>
            <a:r>
              <a:rPr lang="ru-RU" dirty="0"/>
              <a:t>Первая из них уменьшает число на экране в 2 раза, вторая уменьшает его на 3. Исполнитель работает только с натуральными числами. Составьте алгоритм получения </a:t>
            </a:r>
            <a:r>
              <a:rPr lang="ru-RU" b="1" dirty="0"/>
              <a:t>из </a:t>
            </a:r>
            <a:r>
              <a:rPr lang="ru-RU" b="1" dirty="0" err="1"/>
              <a:t>чиcла</a:t>
            </a:r>
            <a:r>
              <a:rPr lang="ru-RU" b="1" dirty="0"/>
              <a:t> 76 числа 5</a:t>
            </a:r>
            <a:r>
              <a:rPr lang="ru-RU" dirty="0"/>
              <a:t>, содержащий не более 5 команд. В ответе запишите только номера команд.</a:t>
            </a:r>
          </a:p>
          <a:p>
            <a:r>
              <a:rPr lang="ru-RU" dirty="0" smtClean="0"/>
              <a:t>Если </a:t>
            </a:r>
            <a:r>
              <a:rPr lang="ru-RU" dirty="0"/>
              <a:t>таких алгоритмов более одного, то запишите любой из них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024128" y="5940028"/>
            <a:ext cx="268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Правильный ответ: 11212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7473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084831"/>
            <a:ext cx="8522643" cy="4686083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Исполнитель Робот действует на клетчатом поле, между соседними клетками которого могут стоять стены. Робот передвигается по клеткам поля и может выполнять следующие команды, которым присвоены  номера:</a:t>
            </a:r>
          </a:p>
          <a:p>
            <a:pPr algn="just">
              <a:spcBef>
                <a:spcPts val="600"/>
              </a:spcBef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1 </a:t>
            </a:r>
            <a:r>
              <a:rPr lang="ru-RU" altLang="ru-RU" sz="2400" dirty="0" smtClean="0">
                <a:latin typeface="Arial" panose="020B0604020202020204" pitchFamily="34" charset="0"/>
              </a:rPr>
              <a:t>– Вверх 	2 – Вниз 	3 – Вправо 	4 – Влево </a:t>
            </a:r>
            <a:endParaRPr lang="ru-RU" altLang="ru-RU" sz="2400" dirty="0">
              <a:latin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При выполнении каждой такой команды Робот перемещается в соседнюю клетку в указанном направлении. Если же в этом направлении между клетками стоит стена, то Робот разрушается. </a:t>
            </a:r>
          </a:p>
          <a:p>
            <a:pPr algn="just">
              <a:spcBef>
                <a:spcPts val="600"/>
              </a:spcBef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В какой клетке должен находиться исполнитель Робот, чтобы после выполнения алгоритма </a:t>
            </a:r>
            <a:r>
              <a:rPr lang="ru-RU" altLang="ru-RU" sz="2400" dirty="0" smtClean="0">
                <a:latin typeface="Arial" panose="020B0604020202020204" pitchFamily="34" charset="0"/>
              </a:rPr>
              <a:t>2314 </a:t>
            </a:r>
            <a:r>
              <a:rPr lang="ru-RU" altLang="ru-RU" sz="2400" dirty="0">
                <a:latin typeface="Arial" panose="020B0604020202020204" pitchFamily="34" charset="0"/>
              </a:rPr>
              <a:t>в неё же и вернуться</a:t>
            </a:r>
            <a:r>
              <a:rPr lang="ru-RU" altLang="ru-RU" sz="2400" dirty="0" smtClean="0">
                <a:latin typeface="Arial" panose="020B0604020202020204" pitchFamily="34" charset="0"/>
              </a:rPr>
              <a:t>?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046770" y="6423355"/>
            <a:ext cx="368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Правильный ответ: в клетке В</a:t>
            </a:r>
            <a:endParaRPr lang="ru-RU" dirty="0"/>
          </a:p>
        </p:txBody>
      </p:sp>
      <p:graphicFrame>
        <p:nvGraphicFramePr>
          <p:cNvPr id="6" name="Group 4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851961"/>
              </p:ext>
            </p:extLst>
          </p:nvPr>
        </p:nvGraphicFramePr>
        <p:xfrm>
          <a:off x="9869827" y="3298410"/>
          <a:ext cx="1944687" cy="1584704"/>
        </p:xfrm>
        <a:graphic>
          <a:graphicData uri="http://schemas.openxmlformats.org/drawingml/2006/table">
            <a:tbl>
              <a:tblPr/>
              <a:tblGrid>
                <a:gridCol w="487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5941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Пройди онлайн-тест по теме «Алгоритмы и исполнители»: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onlinetestpad.com/hpbitemev53jy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Не забудь отправить результат теста учителю на почту:</a:t>
            </a:r>
          </a:p>
          <a:p>
            <a:r>
              <a:rPr lang="en-US" dirty="0" smtClean="0"/>
              <a:t>a.p.kurilyak@yandex.ru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Остались вопросы по теме? Задай их учителю</a:t>
            </a:r>
            <a:r>
              <a:rPr lang="en-US" dirty="0" smtClean="0"/>
              <a:t> </a:t>
            </a:r>
            <a:r>
              <a:rPr lang="ru-RU" dirty="0" smtClean="0"/>
              <a:t>в группе </a:t>
            </a:r>
            <a:r>
              <a:rPr lang="en-US" dirty="0" smtClean="0"/>
              <a:t>vk.com/pschool3inf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31003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352185" y="2805902"/>
            <a:ext cx="9720072" cy="149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7002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1301" y="3971110"/>
            <a:ext cx="229906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ЦЕЛЬ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1750394" y="2992456"/>
            <a:ext cx="2425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Закончить школу с золотой медалью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29546" y="2397985"/>
            <a:ext cx="2169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Разговаривать свободно на иностранном языке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714702" y="4306179"/>
            <a:ext cx="2002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Стать мастером спорта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55823" y="3001614"/>
            <a:ext cx="4261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Получить высшее образование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134687" y="4330837"/>
            <a:ext cx="2533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Научиться играть на гитаре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13919" y="5455361"/>
            <a:ext cx="4002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Сдать экзамен на 100 баллов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428413" y="3759039"/>
            <a:ext cx="3750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Научиться водить машину</a:t>
            </a:r>
            <a:endParaRPr lang="ru-RU" sz="2400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998002" y="577514"/>
            <a:ext cx="9720072" cy="1499616"/>
          </a:xfrm>
        </p:spPr>
        <p:txBody>
          <a:bodyPr/>
          <a:lstStyle/>
          <a:p>
            <a:r>
              <a:rPr lang="ru-RU" dirty="0" smtClean="0"/>
              <a:t>Есть ли у тебя цель в жизни?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0663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1" grpId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тебе нужно сделать для того, чтобы добиться этой цели?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54585" y="4005945"/>
            <a:ext cx="282157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ЗАДАЧИ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1689434" y="2839915"/>
            <a:ext cx="2425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Готовиться к каждому уроку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29545" y="2397985"/>
            <a:ext cx="2376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Заниматься с репетитором</a:t>
            </a:r>
            <a:br>
              <a:rPr lang="ru-RU" sz="2400" dirty="0" smtClean="0"/>
            </a:br>
            <a:r>
              <a:rPr lang="ru-RU" sz="2400" dirty="0" smtClean="0"/>
              <a:t>3 раза в неделю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002085" y="4421443"/>
            <a:ext cx="2002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Вести здоровый образ жизни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516040" y="2915541"/>
            <a:ext cx="38865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Каждый день решать новый</a:t>
            </a:r>
            <a:br>
              <a:rPr lang="ru-RU" sz="2400" dirty="0" smtClean="0"/>
            </a:br>
            <a:r>
              <a:rPr lang="ru-RU" sz="2400" dirty="0" smtClean="0"/>
              <a:t>пробный</a:t>
            </a:r>
            <a:r>
              <a:rPr lang="ru-RU" sz="2400" dirty="0"/>
              <a:t> </a:t>
            </a:r>
            <a:r>
              <a:rPr lang="ru-RU" sz="2400" dirty="0" smtClean="0"/>
              <a:t>вариант</a:t>
            </a:r>
            <a:br>
              <a:rPr lang="ru-RU" sz="2400" dirty="0" smtClean="0"/>
            </a:br>
            <a:r>
              <a:rPr lang="ru-RU" sz="2400" dirty="0" smtClean="0"/>
              <a:t>экзаменационной работы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822819" y="4121513"/>
            <a:ext cx="2533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Читать дополнительную литературу по предмету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266938" y="5753898"/>
            <a:ext cx="290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 пропускать уроки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862728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2286000"/>
            <a:ext cx="5533425" cy="40233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того, чтобы достичь цель, необходимо поставить перед собой определенные задачи и выполнить их. </a:t>
            </a:r>
          </a:p>
          <a:p>
            <a:r>
              <a:rPr lang="ru-RU" sz="2800" dirty="0" smtClean="0"/>
              <a:t>Процесс достижения поставленной цели можно назвать </a:t>
            </a:r>
            <a:r>
              <a:rPr lang="ru-RU" sz="2800" b="1" dirty="0" smtClean="0"/>
              <a:t>алгоритмом.</a:t>
            </a:r>
            <a:endParaRPr lang="ru-RU" sz="2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pic>
        <p:nvPicPr>
          <p:cNvPr id="2050" name="Picture 2" descr="Алгоритм работы, Веб-студия Weba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483" y="1584507"/>
            <a:ext cx="379095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534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708366"/>
            <a:ext cx="4679987" cy="3746760"/>
          </a:xfrm>
        </p:spPr>
        <p:txBody>
          <a:bodyPr>
            <a:normAutofit/>
          </a:bodyPr>
          <a:lstStyle/>
          <a:p>
            <a:r>
              <a:rPr lang="ru-RU" sz="3200" b="1" dirty="0"/>
              <a:t>Алгоритм </a:t>
            </a:r>
            <a:r>
              <a:rPr lang="ru-RU" sz="3200" b="1" dirty="0" smtClean="0"/>
              <a:t>–</a:t>
            </a:r>
            <a:r>
              <a:rPr lang="ru-RU" sz="3200" dirty="0" smtClean="0"/>
              <a:t> </a:t>
            </a:r>
            <a:r>
              <a:rPr lang="ru-RU" sz="3200" dirty="0"/>
              <a:t>это последовательность действий, которая должна быть выполнена для достижения желаемого результата</a:t>
            </a:r>
            <a:r>
              <a:rPr lang="ru-RU" sz="3200" dirty="0" smtClean="0"/>
              <a:t>.</a:t>
            </a:r>
          </a:p>
        </p:txBody>
      </p:sp>
      <p:pic>
        <p:nvPicPr>
          <p:cNvPr id="3074" name="Picture 2" descr="Алгоритм — что это такое, виды и типы алгоритмов | KtoNaNovenkogo.r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6" t="3852" r="14262" b="7331"/>
          <a:stretch/>
        </p:blipFill>
        <p:spPr bwMode="auto">
          <a:xfrm>
            <a:off x="7426570" y="2464527"/>
            <a:ext cx="3868448" cy="323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0898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30" y="2084831"/>
            <a:ext cx="6848420" cy="450422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Слово «алгоритм» происходит от имени выдающегося математика средневекового Востока Мухаммеда ибн Муссы аль-Хорезми (787–850).</a:t>
            </a:r>
          </a:p>
          <a:p>
            <a:r>
              <a:rPr lang="ru-RU" sz="2800" dirty="0" smtClean="0"/>
              <a:t>В </a:t>
            </a:r>
            <a:r>
              <a:rPr lang="ru-RU" sz="2800" dirty="0"/>
              <a:t>переводе с арабского это означает «Мухаммед, сын Мусы из Хорезма</a:t>
            </a:r>
            <a:r>
              <a:rPr lang="ru-RU" sz="2800" dirty="0" smtClean="0"/>
              <a:t>».</a:t>
            </a:r>
          </a:p>
          <a:p>
            <a:r>
              <a:rPr lang="ru-RU" sz="2800" dirty="0" smtClean="0"/>
              <a:t>Позже в Европе эти приемы назвали алгоритмами, от </a:t>
            </a:r>
            <a:r>
              <a:rPr lang="en-US" sz="2800" dirty="0" err="1" smtClean="0"/>
              <a:t>Algorithmi</a:t>
            </a:r>
            <a:r>
              <a:rPr lang="en-US" sz="2800" dirty="0" smtClean="0"/>
              <a:t> </a:t>
            </a:r>
            <a:r>
              <a:rPr lang="ru-RU" sz="2800" dirty="0" smtClean="0"/>
              <a:t>– латинского написания аль-Хорезми.</a:t>
            </a:r>
            <a:endParaRPr lang="ru-RU" sz="2800" dirty="0"/>
          </a:p>
        </p:txBody>
      </p:sp>
      <p:pic>
        <p:nvPicPr>
          <p:cNvPr id="1026" name="Picture 2" descr="http://img10.proshkolu.ru/content/media/pic/std/4000000/3534000/3533276-278fc2066634da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83" y="269017"/>
            <a:ext cx="3581356" cy="632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7954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Исполнитель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084832"/>
            <a:ext cx="10647919" cy="43702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Исполнитель алгоритма –</a:t>
            </a:r>
            <a:r>
              <a:rPr lang="ru-RU" sz="3200" dirty="0" smtClean="0"/>
              <a:t>  объект управления, который </a:t>
            </a:r>
            <a:r>
              <a:rPr lang="ru-RU" sz="3200" dirty="0"/>
              <a:t>выполняет </a:t>
            </a:r>
            <a:r>
              <a:rPr lang="ru-RU" sz="3200" dirty="0" smtClean="0"/>
              <a:t>алгоритм.</a:t>
            </a:r>
          </a:p>
          <a:p>
            <a:pPr algn="ctr"/>
            <a:endParaRPr lang="ru-RU" sz="2400" i="1" dirty="0" smtClean="0"/>
          </a:p>
          <a:p>
            <a:pPr algn="ctr"/>
            <a:r>
              <a:rPr lang="ru-RU" sz="3200" i="1" dirty="0" smtClean="0"/>
              <a:t>Кто может быть исполнителем алгоритма?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24126" y="4578275"/>
            <a:ext cx="1626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Человек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502479" y="4578274"/>
            <a:ext cx="2169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Компьютер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347555" y="4578273"/>
            <a:ext cx="2001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Животные</a:t>
            </a:r>
            <a:endParaRPr lang="ru-RU" sz="3200" dirty="0"/>
          </a:p>
        </p:txBody>
      </p:sp>
      <p:pic>
        <p:nvPicPr>
          <p:cNvPr id="4102" name="Picture 6" descr="Векторные Иллюстрации, Шестерни В Голову Иконы, Думая Процесс Клипарт  Изобра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605" y="5230113"/>
            <a:ext cx="1216025" cy="124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собака бесплатно значок из Selman Ic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946" y="5163048"/>
            <a:ext cx="1425891" cy="142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значок персонального компьютера проекта, справочная информация, компьютер,  дизайн PNG и вектор пнг для бесплатной загруз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796" y="5163048"/>
            <a:ext cx="1642272" cy="164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2117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Исполнитель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084832"/>
            <a:ext cx="10647919" cy="43702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каждого исполнителя алгоритма есть определенный набор команд, которые он может выполнить. Этот набор называется </a:t>
            </a:r>
            <a:r>
              <a:rPr lang="ru-RU" sz="3200" b="1" dirty="0" smtClean="0"/>
              <a:t>СКИ – система команд исполнителя.</a:t>
            </a:r>
          </a:p>
          <a:p>
            <a:pPr algn="ctr"/>
            <a:endParaRPr lang="ru-RU" sz="2400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24126" y="4578275"/>
            <a:ext cx="1626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Человек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502479" y="4578274"/>
            <a:ext cx="2169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Компьютер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347555" y="4578273"/>
            <a:ext cx="2001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Животные</a:t>
            </a:r>
            <a:endParaRPr lang="ru-RU" sz="3200" dirty="0"/>
          </a:p>
        </p:txBody>
      </p:sp>
      <p:pic>
        <p:nvPicPr>
          <p:cNvPr id="4102" name="Picture 6" descr="Векторные Иллюстрации, Шестерни В Голову Иконы, Думая Процесс Клипарт  Изобра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605" y="5230113"/>
            <a:ext cx="1216025" cy="124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собака бесплатно значок из Selman Ic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946" y="5163048"/>
            <a:ext cx="1425891" cy="142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значок персонального компьютера проекта, справочная информация, компьютер,  дизайн PNG и вектор пнг для бесплатной загруз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796" y="5163048"/>
            <a:ext cx="1642272" cy="164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7688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часто мы в своей жизни сталкиваемся с алгоритмами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8000" dirty="0" smtClean="0"/>
              <a:t>Постоянно!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Попробуйте привести пример алгоритма, с которым вы сталкиваетесь ежедневно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17162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11508</TotalTime>
  <Words>620</Words>
  <Application>Microsoft Office PowerPoint</Application>
  <PresentationFormat>Широкоэкранный</PresentationFormat>
  <Paragraphs>99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Tw Cen MT</vt:lpstr>
      <vt:lpstr>Tw Cen MT Condensed</vt:lpstr>
      <vt:lpstr>Wingdings 3</vt:lpstr>
      <vt:lpstr>Интеграл</vt:lpstr>
      <vt:lpstr>Алгоритмы и исполнители</vt:lpstr>
      <vt:lpstr>Есть ли у тебя цель в жизни? </vt:lpstr>
      <vt:lpstr>что тебе нужно сделать для того, чтобы добиться этой цели?</vt:lpstr>
      <vt:lpstr>алгоритм</vt:lpstr>
      <vt:lpstr>алгоритм</vt:lpstr>
      <vt:lpstr>алгоритм</vt:lpstr>
      <vt:lpstr>Исполнитель алгоритма</vt:lpstr>
      <vt:lpstr>Исполнитель алгоритма</vt:lpstr>
      <vt:lpstr>Как часто мы в своей жизни сталкиваемся с алгоритмами?</vt:lpstr>
      <vt:lpstr>Алгоритм «Заварка чая»</vt:lpstr>
      <vt:lpstr>Свойства алгоритма</vt:lpstr>
      <vt:lpstr>Алгоритм</vt:lpstr>
      <vt:lpstr>Вопросы и задания</vt:lpstr>
      <vt:lpstr>Можно ли назвать данную последовательность алгоритмом «знакомство с достопримечательностями центра Перми»? И почему?</vt:lpstr>
      <vt:lpstr>Задача 1</vt:lpstr>
      <vt:lpstr>Задача 2</vt:lpstr>
      <vt:lpstr>Задача 3</vt:lpstr>
      <vt:lpstr>Проверь себя!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систем счисления</dc:title>
  <dc:creator>Алена Куриляк</dc:creator>
  <cp:lastModifiedBy>Алена Куриляк</cp:lastModifiedBy>
  <cp:revision>152</cp:revision>
  <dcterms:created xsi:type="dcterms:W3CDTF">2013-09-30T09:02:42Z</dcterms:created>
  <dcterms:modified xsi:type="dcterms:W3CDTF">2020-11-03T23:03:37Z</dcterms:modified>
</cp:coreProperties>
</file>