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77" r:id="rId3"/>
    <p:sldId id="257" r:id="rId4"/>
    <p:sldId id="274" r:id="rId5"/>
    <p:sldId id="259" r:id="rId6"/>
    <p:sldId id="266" r:id="rId7"/>
    <p:sldId id="269" r:id="rId8"/>
    <p:sldId id="270" r:id="rId9"/>
    <p:sldId id="30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53" autoAdjust="0"/>
  </p:normalViewPr>
  <p:slideViewPr>
    <p:cSldViewPr>
      <p:cViewPr varScale="1">
        <p:scale>
          <a:sx n="69" d="100"/>
          <a:sy n="69" d="100"/>
        </p:scale>
        <p:origin x="77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BB544-E66F-47DA-982F-9A0ACADB070C}" type="datetimeFigureOut">
              <a:rPr lang="ru-RU"/>
              <a:pPr>
                <a:defRPr/>
              </a:pPr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555A9-0FA9-4C74-9833-1CEE4FAF80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474B2-AEF9-454A-A732-41BC407DC290}" type="datetimeFigureOut">
              <a:rPr lang="ru-RU"/>
              <a:pPr>
                <a:defRPr/>
              </a:pPr>
              <a:t>26.11.2020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51C74-CDA8-4B43-914B-9558888395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963C9-CADA-4847-8006-1AB43F137FDB}" type="datetimeFigureOut">
              <a:rPr lang="ru-RU"/>
              <a:pPr>
                <a:defRPr/>
              </a:pPr>
              <a:t>26.11.2020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B9F8F-B128-4F22-AFE3-55580AE06A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A4E2B-DDDD-448A-810A-AE58CBDE5905}" type="datetimeFigureOut">
              <a:rPr lang="ru-RU"/>
              <a:pPr>
                <a:defRPr/>
              </a:pPr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32FEB-EAA0-4468-BD2A-1107589104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9E360-BEA2-4994-8D07-63AF9D48C7D8}" type="datetimeFigureOut">
              <a:rPr lang="ru-RU"/>
              <a:pPr>
                <a:defRPr/>
              </a:pPr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DA7F8-6C37-436C-86AB-FFEF07812C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6BC641-726F-4E01-A60F-426BEB17FB03}" type="datetimeFigureOut">
              <a:rPr lang="ru-RU"/>
              <a:pPr>
                <a:defRPr/>
              </a:pPr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D705F-6929-40F4-BDF1-7E17EBB2C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84861-EAA5-48B9-A1B6-C0DF494FD439}" type="datetimeFigureOut">
              <a:rPr lang="ru-RU"/>
              <a:pPr>
                <a:defRPr/>
              </a:pPr>
              <a:t>26.11.2020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12866-81B6-46D6-8F3B-586C0F5705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4B229-C140-4B66-A127-C92CCDE88B39}" type="datetimeFigureOut">
              <a:rPr lang="ru-RU"/>
              <a:pPr>
                <a:defRPr/>
              </a:pPr>
              <a:t>26.11.2020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94FC95-7864-4DC0-A0D7-6688A05D61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78D1B-EBDD-4198-AF73-C3427B4450D5}" type="datetimeFigureOut">
              <a:rPr lang="ru-RU"/>
              <a:pPr>
                <a:defRPr/>
              </a:pPr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A00EA-C115-4B72-8EBA-543DDAF1CA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EAFB4-AB6F-4C31-8A61-CAF42F014AD8}" type="datetimeFigureOut">
              <a:rPr lang="ru-RU"/>
              <a:pPr>
                <a:defRPr/>
              </a:pPr>
              <a:t>26.11.2020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CB55D-FC6C-487B-955D-57D46AFA7F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0C56C-8349-4055-A74A-8300974C73E4}" type="datetimeFigureOut">
              <a:rPr lang="ru-RU"/>
              <a:pPr>
                <a:defRPr/>
              </a:pPr>
              <a:t>26.11.2020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CAA1C-4969-4175-B10D-14B2B3179C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80F87-D3CC-4FF6-B907-807C3A6DE8C1}" type="datetimeFigureOut">
              <a:rPr lang="ru-RU"/>
              <a:pPr>
                <a:defRPr/>
              </a:pPr>
              <a:t>26.11.2020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25013-E476-40A8-B8DB-D78580C82D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22D8F-F2B6-433F-9E31-9559249E74DC}" type="datetimeFigureOut">
              <a:rPr lang="ru-RU"/>
              <a:pPr>
                <a:defRPr/>
              </a:pPr>
              <a:t>26.11.2020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DAE263-186B-4992-9F2D-02342082F1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5BF3788-0081-4156-A57D-17AE5ACA850B}" type="datetimeFigureOut">
              <a:rPr lang="ru-RU"/>
              <a:pPr>
                <a:defRPr/>
              </a:pPr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6A4B032-4E63-40E5-888B-06E2371B6B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5" r:id="rId2"/>
    <p:sldLayoutId id="2147483676" r:id="rId3"/>
    <p:sldLayoutId id="2147483677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555776" y="620688"/>
            <a:ext cx="5976664" cy="54006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j-ea"/>
                <a:cs typeface="+mj-cs"/>
              </a:rPr>
              <a:t>Экологическое </a:t>
            </a:r>
            <a:r>
              <a:rPr lang="ru-RU" sz="3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j-ea"/>
                <a:cs typeface="+mj-cs"/>
              </a:rPr>
              <a:t>воспитание </a:t>
            </a:r>
            <a:r>
              <a:rPr lang="ru-RU" sz="3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j-ea"/>
                <a:cs typeface="+mj-cs"/>
              </a:rPr>
              <a:t>дошкольников в рамках ФГОС.</a:t>
            </a:r>
          </a:p>
          <a:p>
            <a:pPr algn="ctr" fontAlgn="auto">
              <a:spcAft>
                <a:spcPts val="0"/>
              </a:spcAft>
              <a:defRPr/>
            </a:pPr>
            <a:endParaRPr lang="ru-RU" sz="36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ea typeface="+mj-ea"/>
              <a:cs typeface="+mj-cs"/>
            </a:endParaRPr>
          </a:p>
          <a:p>
            <a:pPr algn="ctr" fontAlgn="auto">
              <a:spcAft>
                <a:spcPts val="0"/>
              </a:spcAft>
              <a:defRPr/>
            </a:pPr>
            <a:endParaRPr lang="ru-RU" sz="36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ea typeface="+mj-ea"/>
              <a:cs typeface="+mj-cs"/>
            </a:endParaRPr>
          </a:p>
          <a:p>
            <a:pPr algn="ctr" fontAlgn="auto">
              <a:spcAft>
                <a:spcPts val="0"/>
              </a:spcAft>
              <a:defRPr/>
            </a:pPr>
            <a:endParaRPr lang="ru-RU" sz="36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ea typeface="+mj-ea"/>
              <a:cs typeface="+mj-cs"/>
            </a:endParaRPr>
          </a:p>
          <a:p>
            <a:pPr algn="ctr" fontAlgn="auto">
              <a:spcAft>
                <a:spcPts val="0"/>
              </a:spcAft>
              <a:defRPr/>
            </a:pPr>
            <a:endParaRPr lang="ru-RU" sz="36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ea typeface="+mj-ea"/>
              <a:cs typeface="+mj-cs"/>
            </a:endParaRPr>
          </a:p>
          <a:p>
            <a:pPr algn="r" fontAlgn="auto">
              <a:spcAft>
                <a:spcPts val="0"/>
              </a:spcAft>
              <a:defRPr/>
            </a:pPr>
            <a:r>
              <a:rPr lang="ru-RU" sz="24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j-ea"/>
                <a:cs typeface="+mj-cs"/>
              </a:rPr>
              <a:t>Выполнила: </a:t>
            </a:r>
            <a:r>
              <a:rPr lang="ru-RU" sz="2400" b="1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j-ea"/>
                <a:cs typeface="+mj-cs"/>
              </a:rPr>
              <a:t>Тугушева</a:t>
            </a:r>
            <a:r>
              <a:rPr lang="ru-RU" sz="24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j-ea"/>
                <a:cs typeface="+mj-cs"/>
              </a:rPr>
              <a:t> Э.Д.</a:t>
            </a:r>
            <a:endParaRPr lang="ru-RU" sz="24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75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3600" dirty="0" smtClean="0">
                <a:latin typeface="+mn-lt"/>
              </a:rPr>
              <a:t>«</a:t>
            </a:r>
            <a:r>
              <a:rPr lang="ru-RU" sz="3100" dirty="0" smtClean="0">
                <a:latin typeface="+mn-lt"/>
              </a:rPr>
              <a:t>Человек стал человеком, когда услышал шепот листьев и песню кузнечика, журчание весеннего ручья и звон серебряных колокольчиков в бездонном летнем небе, шорох снежинок и завывание вьюги за окном, ласковый плеск волны и торжественную тишину ночи, – услышал, и, затаив дыхание, слушает сотни и тысячи лет чудесную</a:t>
            </a:r>
            <a:br>
              <a:rPr lang="ru-RU" sz="3100" dirty="0" smtClean="0">
                <a:latin typeface="+mn-lt"/>
              </a:rPr>
            </a:br>
            <a:r>
              <a:rPr lang="ru-RU" sz="3100" dirty="0" smtClean="0">
                <a:latin typeface="+mn-lt"/>
              </a:rPr>
              <a:t>музыку жизни».</a:t>
            </a:r>
            <a:r>
              <a:rPr lang="ru-RU" sz="3100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ru-RU" sz="3100" dirty="0" smtClean="0">
                <a:solidFill>
                  <a:srgbClr val="0070C0"/>
                </a:solidFill>
                <a:latin typeface="+mn-lt"/>
              </a:rPr>
            </a:br>
            <a:r>
              <a:rPr lang="ru-RU" sz="3100" b="1" dirty="0" smtClean="0">
                <a:latin typeface="+mn-lt"/>
              </a:rPr>
              <a:t>В. А. Сухомлинский</a:t>
            </a:r>
            <a:r>
              <a:rPr lang="ru-RU" sz="3100" b="1" dirty="0" smtClean="0"/>
              <a:t>.</a:t>
            </a:r>
            <a:endParaRPr lang="ru-RU" sz="3100" b="1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4500563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Актуальность</a:t>
            </a:r>
            <a:b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</a:b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ru-RU" sz="3200" dirty="0" smtClean="0">
                <a:latin typeface="+mn-lt"/>
              </a:rPr>
              <a:t>Поднимаемой нами темы заключается в том, что экологическое воспитание и  образование дошкольников –чрезвычайно актуальная проблема настоящего времени: только экологическое мировоззрение, экологическая культура ныне живущих людей могут вывести планету и  человечество из того катастрофического состояния, в котором они прибывают сейчас.</a:t>
            </a:r>
            <a:endParaRPr lang="ru-RU" sz="3200" dirty="0">
              <a:latin typeface="+mn-lt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1"/>
          <p:cNvSpPr>
            <a:spLocks noChangeArrowheads="1"/>
          </p:cNvSpPr>
          <p:nvPr/>
        </p:nvSpPr>
        <p:spPr bwMode="auto">
          <a:xfrm>
            <a:off x="571500" y="404665"/>
            <a:ext cx="8001000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</a:rPr>
              <a:t>В.А.Сухомлинский </a:t>
            </a:r>
            <a:r>
              <a:rPr lang="ru-RU" sz="2800" dirty="0">
                <a:latin typeface="Times New Roman" pitchFamily="18" charset="0"/>
              </a:rPr>
              <a:t>считал природу главным источником </a:t>
            </a:r>
            <a:r>
              <a:rPr lang="ru-RU" sz="2800" dirty="0" smtClean="0">
                <a:latin typeface="Times New Roman" pitchFamily="18" charset="0"/>
              </a:rPr>
              <a:t>всестороннего развития ребенка.</a:t>
            </a:r>
          </a:p>
          <a:p>
            <a:endParaRPr lang="ru-RU" sz="2800" dirty="0">
              <a:latin typeface="Times New Roman" pitchFamily="18" charset="0"/>
            </a:endParaRPr>
          </a:p>
          <a:p>
            <a:pPr algn="just"/>
            <a:r>
              <a:rPr lang="ru-RU" sz="2800" dirty="0">
                <a:latin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</a:rPr>
              <a:t>К.Д.Ушинский </a:t>
            </a:r>
            <a:r>
              <a:rPr lang="ru-RU" sz="2800" dirty="0">
                <a:latin typeface="Times New Roman" pitchFamily="18" charset="0"/>
              </a:rPr>
              <a:t>называл природу великой воспитательницей: «Побудить в детях живое чувство природы – значит возбудить одно из самых благодетельных, воспитывающих душу влияний</a:t>
            </a:r>
            <a:r>
              <a:rPr lang="ru-RU" sz="2800" dirty="0" smtClean="0">
                <a:latin typeface="Times New Roman" pitchFamily="18" charset="0"/>
              </a:rPr>
              <a:t>».</a:t>
            </a:r>
          </a:p>
          <a:p>
            <a:pPr algn="just"/>
            <a:endParaRPr lang="ru-RU" sz="2800" dirty="0" smtClean="0">
              <a:latin typeface="Times New Roman" pitchFamily="18" charset="0"/>
            </a:endParaRPr>
          </a:p>
          <a:p>
            <a:pPr algn="just"/>
            <a:r>
              <a:rPr lang="ru-RU" sz="2800" dirty="0" smtClean="0">
                <a:latin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</a:rPr>
              <a:t>Великий писатель Михаил Пришвин </a:t>
            </a:r>
            <a:r>
              <a:rPr lang="ru-RU" sz="2800" dirty="0">
                <a:latin typeface="Times New Roman" pitchFamily="18" charset="0"/>
              </a:rPr>
              <a:t>сказал: “Все прекрасное на Земле – от Солнца, и все хорошее от человека”. “Рыбе – вода, птице – воздух, зверю – лес, степь, горы. А человеку нужна Родина. Охранять природу – значит охранять Родину”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"/>
          <p:cNvSpPr>
            <a:spLocks noChangeArrowheads="1"/>
          </p:cNvSpPr>
          <p:nvPr/>
        </p:nvSpPr>
        <p:spPr bwMode="auto">
          <a:xfrm>
            <a:off x="642938" y="500063"/>
            <a:ext cx="7858125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</a:rPr>
              <a:t>Цель экологического </a:t>
            </a:r>
            <a:r>
              <a:rPr lang="ru-RU" sz="2800" b="1" dirty="0" smtClean="0">
                <a:latin typeface="Times New Roman" pitchFamily="18" charset="0"/>
              </a:rPr>
              <a:t>образования</a:t>
            </a:r>
          </a:p>
          <a:p>
            <a:endParaRPr lang="ru-RU" sz="3200" b="1" dirty="0">
              <a:latin typeface="Times New Roman" pitchFamily="18" charset="0"/>
            </a:endParaRPr>
          </a:p>
          <a:p>
            <a:pPr algn="ctr"/>
            <a:r>
              <a:rPr lang="ru-RU" sz="3200" b="1" dirty="0" smtClean="0">
                <a:latin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</a:rPr>
              <a:t>На </a:t>
            </a:r>
            <a:r>
              <a:rPr lang="ru-RU" sz="3200" dirty="0">
                <a:latin typeface="Times New Roman" pitchFamily="18" charset="0"/>
              </a:rPr>
              <a:t>сегодняшний день очень важно формирование человека нового типа с новым экологическим мышлением, способного осознавать последствия своих действий по отношению к окружающей среде и умеющего жить в относительной гармонии с природой.</a:t>
            </a:r>
          </a:p>
          <a:p>
            <a:endParaRPr lang="ru-RU" dirty="0">
              <a:latin typeface="Times New Roman" pitchFamily="18" charset="0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88" y="571500"/>
            <a:ext cx="8286750" cy="59404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latin typeface="+mn-lt"/>
              </a:rPr>
              <a:t>  </a:t>
            </a:r>
            <a:r>
              <a:rPr lang="ru-RU" sz="2800" b="1" dirty="0">
                <a:latin typeface="+mn-lt"/>
              </a:rPr>
              <a:t>Задачи: </a:t>
            </a:r>
            <a:endParaRPr lang="ru-RU" sz="2800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3200" dirty="0">
                <a:latin typeface="+mn-lt"/>
              </a:rPr>
              <a:t>Развитие у воспитанников представлений и  элементарных понятий о взаимосвязях и  взаимоотношениях человека и природы;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3200" dirty="0">
                <a:latin typeface="+mn-lt"/>
              </a:rPr>
              <a:t>Формирование эмоционально – ценностного отношения к  природе;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3200" dirty="0">
                <a:latin typeface="+mn-lt"/>
              </a:rPr>
              <a:t>Осознание своего собственного «Я» </a:t>
            </a:r>
            <a:r>
              <a:rPr lang="ru-RU" sz="3200" dirty="0" smtClean="0">
                <a:latin typeface="+mn-lt"/>
              </a:rPr>
              <a:t>как </a:t>
            </a:r>
            <a:r>
              <a:rPr lang="ru-RU" sz="3200" dirty="0">
                <a:latin typeface="+mn-lt"/>
              </a:rPr>
              <a:t>части природы;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3200" dirty="0">
                <a:latin typeface="+mn-lt"/>
              </a:rPr>
              <a:t>Обобщение опыта практической деятельности по отражению полученных знаний и впечатлений от взаимодействия с природой, окружающим миром.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2000264" cy="105729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Сюжетно ролевые  и </a:t>
            </a:r>
            <a:r>
              <a:rPr lang="ru-RU" dirty="0" err="1" smtClean="0">
                <a:solidFill>
                  <a:schemeClr val="tx1"/>
                </a:solidFill>
              </a:rPr>
              <a:t>д</a:t>
            </a:r>
            <a:r>
              <a:rPr lang="ru-RU" dirty="0" smtClean="0">
                <a:solidFill>
                  <a:schemeClr val="tx1"/>
                </a:solidFill>
              </a:rPr>
              <a:t>/игры.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14612" y="357166"/>
            <a:ext cx="1785938" cy="105727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Просмотр  фильмов  о  природе.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86313" y="357166"/>
            <a:ext cx="1714513" cy="105729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Целевые прогулки в природу.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786578" y="357166"/>
            <a:ext cx="2000279" cy="985859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Наблюдение в  природе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4071942"/>
            <a:ext cx="2071702" cy="107157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Создание книг – самоделок.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000893" y="2786058"/>
            <a:ext cx="1785950" cy="107157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Чтение детской художественной литература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786579" y="4000504"/>
            <a:ext cx="2000264" cy="1057271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Труд в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мине – центре  природы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643702" y="1500175"/>
            <a:ext cx="2143141" cy="121444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Опытная, экспериментальная, поисковая деятельность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5214951"/>
            <a:ext cx="2000280" cy="128588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Беседы  с  детьми  на экологические  темы.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43438" y="5357826"/>
            <a:ext cx="1928826" cy="114300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Сбор коллекций семян, камней, оформление гербария.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715140" y="5143512"/>
            <a:ext cx="2071702" cy="135732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Работа с календарями природы, дневниками наблюдений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00298" y="5357812"/>
            <a:ext cx="1928826" cy="1143021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Изобразительная  деятельность  по экологической  тематике.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57158" y="1500174"/>
            <a:ext cx="2143140" cy="135732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Рассматривание  дидактических картинок, иллюстраций  о природе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57158" y="2928934"/>
            <a:ext cx="1928826" cy="10001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Экологические  досуги, праздники.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Выноска с четырьмя стрелками 17"/>
          <p:cNvSpPr/>
          <p:nvPr/>
        </p:nvSpPr>
        <p:spPr>
          <a:xfrm>
            <a:off x="2428860" y="1928802"/>
            <a:ext cx="4429125" cy="2428885"/>
          </a:xfrm>
          <a:prstGeom prst="quadArrowCallo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Макет совместная деятельность  воспитателя  и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воспитанников.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28596" y="1285861"/>
            <a:ext cx="4000529" cy="2214577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</a:rPr>
              <a:t>Познавательный</a:t>
            </a:r>
            <a:r>
              <a:rPr lang="ru-RU" sz="1600" dirty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2">
                    <a:lumMod val="50000"/>
                  </a:schemeClr>
                </a:solidFill>
              </a:rPr>
              <a:t>•Окружающая среда и здоровье ребенка </a:t>
            </a:r>
            <a:endParaRPr lang="ru-RU" sz="1600" dirty="0" smtClean="0">
              <a:solidFill>
                <a:schemeClr val="tx2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•</a:t>
            </a:r>
            <a:r>
              <a:rPr lang="ru-RU" sz="1600" dirty="0">
                <a:solidFill>
                  <a:schemeClr val="tx2">
                    <a:lumMod val="50000"/>
                  </a:schemeClr>
                </a:solidFill>
              </a:rPr>
              <a:t>Состояние окружающей среды в собственном микрорайоне, городе </a:t>
            </a:r>
            <a:endParaRPr lang="ru-RU" sz="1600" dirty="0" smtClean="0">
              <a:solidFill>
                <a:schemeClr val="tx2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•</a:t>
            </a:r>
            <a:r>
              <a:rPr lang="ru-RU" sz="1600" dirty="0">
                <a:solidFill>
                  <a:schemeClr val="tx2">
                    <a:lumMod val="50000"/>
                  </a:schemeClr>
                </a:solidFill>
              </a:rPr>
              <a:t>Пути решения этих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проблем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1600" dirty="0">
                <a:solidFill>
                  <a:schemeClr val="tx2">
                    <a:lumMod val="50000"/>
                  </a:schemeClr>
                </a:solidFill>
              </a:rPr>
              <a:t>•Развитие ребенка через знакомство с окружающим миром </a:t>
            </a:r>
            <a:endParaRPr lang="ru-RU" sz="1600" dirty="0" smtClean="0">
              <a:solidFill>
                <a:schemeClr val="tx2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•</a:t>
            </a:r>
            <a:r>
              <a:rPr lang="ru-RU" sz="1600" dirty="0">
                <a:solidFill>
                  <a:schemeClr val="tx2">
                    <a:lumMod val="50000"/>
                  </a:schemeClr>
                </a:solidFill>
              </a:rPr>
              <a:t>Методики ознакомления ребенка с окружающим миром</a:t>
            </a:r>
            <a:endParaRPr lang="ru-RU" sz="1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714876" y="1285875"/>
            <a:ext cx="4000528" cy="2143125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Деятельностный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Участие в природоохранных акциях совместно с детьми •Участие в экологических праздниках, экскурсиях, походах •Выращивание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растений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•Чтение совместно с детьми литературы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28625" y="3571876"/>
            <a:ext cx="4000500" cy="2928958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Ценностный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•Природа как универсальная ценность для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человека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•Значение природы в жизни человека </a:t>
            </a: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•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Здоровье ребенка и природа •Человек – часть природы •Формирование разумных потребностей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43438" y="3571874"/>
            <a:ext cx="4071937" cy="3000397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</a:rPr>
              <a:t>Нормативный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1600" dirty="0">
                <a:solidFill>
                  <a:schemeClr val="tx2">
                    <a:lumMod val="50000"/>
                  </a:schemeClr>
                </a:solidFill>
              </a:rPr>
              <a:t>•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Знание правил поведения вовремя отдыха на природе.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•Выбор экологически безопасных участков для прогулок с детьми.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•Экологическая безопасность жилища, экологически чистая продукция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•Знание психологических особенностей  ребенка, соответствующих его возрасту, потребностей, в том числе в общении с природой.</a:t>
            </a:r>
            <a:endParaRPr lang="ru-RU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428604"/>
            <a:ext cx="7143800" cy="78581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</a:rPr>
              <a:t>Модель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</a:rPr>
              <a:t> «Экологическое просвещение родителей»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764704"/>
            <a:ext cx="7715250" cy="5112568"/>
          </a:xfrm>
        </p:spPr>
        <p:txBody>
          <a:bodyPr rtlCol="0">
            <a:noAutofit/>
          </a:bodyPr>
          <a:lstStyle/>
          <a:p>
            <a:r>
              <a:rPr lang="ru-RU" sz="3200" b="1" i="1" dirty="0" smtClean="0">
                <a:latin typeface="+mn-lt"/>
              </a:rPr>
              <a:t>Всё хорошее в детях из детства!</a:t>
            </a:r>
            <a:br>
              <a:rPr lang="ru-RU" sz="3200" b="1" i="1" dirty="0" smtClean="0">
                <a:latin typeface="+mn-lt"/>
              </a:rPr>
            </a:br>
            <a:r>
              <a:rPr lang="ru-RU" sz="3200" b="1" i="1" dirty="0" smtClean="0">
                <a:latin typeface="+mn-lt"/>
              </a:rPr>
              <a:t> Как истоки добра пробудить? Прикоснуться к природе всем сердцем: Удивиться, узнать, полюбить!</a:t>
            </a:r>
            <a:br>
              <a:rPr lang="ru-RU" sz="3200" b="1" i="1" dirty="0" smtClean="0">
                <a:latin typeface="+mn-lt"/>
              </a:rPr>
            </a:br>
            <a:r>
              <a:rPr lang="ru-RU" sz="3200" b="1" i="1" dirty="0" smtClean="0">
                <a:latin typeface="+mn-lt"/>
              </a:rPr>
              <a:t> Мы хотим, чтоб земля расцветала. Росли как цветы, малыши </a:t>
            </a:r>
            <a:br>
              <a:rPr lang="ru-RU" sz="3200" b="1" i="1" dirty="0" smtClean="0">
                <a:latin typeface="+mn-lt"/>
              </a:rPr>
            </a:br>
            <a:r>
              <a:rPr lang="ru-RU" sz="3200" b="1" i="1" dirty="0" smtClean="0">
                <a:latin typeface="+mn-lt"/>
              </a:rPr>
              <a:t>Чтоб для них экология стала </a:t>
            </a:r>
            <a:br>
              <a:rPr lang="ru-RU" sz="3200" b="1" i="1" dirty="0" smtClean="0">
                <a:latin typeface="+mn-lt"/>
              </a:rPr>
            </a:br>
            <a:r>
              <a:rPr lang="ru-RU" sz="3200" b="1" i="1" dirty="0" smtClean="0">
                <a:latin typeface="+mn-lt"/>
              </a:rPr>
              <a:t>Не наукой, а частью души! </a:t>
            </a:r>
            <a:br>
              <a:rPr lang="ru-RU" sz="3200" b="1" i="1" dirty="0" smtClean="0">
                <a:latin typeface="+mn-lt"/>
              </a:rPr>
            </a:br>
            <a:endParaRPr lang="ru-RU" sz="3200" b="1" i="1" dirty="0">
              <a:latin typeface="+mn-lt"/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26900"/>
      </a:hlink>
      <a:folHlink>
        <a:srgbClr val="FBD5B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4625</TotalTime>
  <Words>453</Words>
  <Application>Microsoft Office PowerPoint</Application>
  <PresentationFormat>Экран (4:3)</PresentationFormat>
  <Paragraphs>58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Times New Roman</vt:lpstr>
      <vt:lpstr>Тема Office</vt:lpstr>
      <vt:lpstr>Презентация PowerPoint</vt:lpstr>
      <vt:lpstr>«Человек стал человеком, когда услышал шепот листьев и песню кузнечика, журчание весеннего ручья и звон серебряных колокольчиков в бездонном летнем небе, шорох снежинок и завывание вьюги за окном, ласковый плеск волны и торжественную тишину ночи, – услышал, и, затаив дыхание, слушает сотни и тысячи лет чудесную музыку жизни». В. А. Сухомлинский.</vt:lpstr>
      <vt:lpstr>Актуальность  Поднимаемой нами темы заключается в том, что экологическое воспитание и  образование дошкольников –чрезвычайно актуальная проблема настоящего времени: только экологическое мировоззрение, экологическая культура ныне живущих людей могут вывести планету и  человечество из того катастрофического состояния, в котором они прибывают сейчас.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Всё хорошее в детях из детства!  Как истоки добра пробудить? Прикоснуться к природе всем сердцем: Удивиться, узнать, полюбить!  Мы хотим, чтоб земля расцветала. Росли как цветы, малыши  Чтоб для них экология стала  Не наукой, а частью души!  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Польователь</cp:lastModifiedBy>
  <cp:revision>84</cp:revision>
  <dcterms:created xsi:type="dcterms:W3CDTF">2013-08-23T08:38:35Z</dcterms:created>
  <dcterms:modified xsi:type="dcterms:W3CDTF">2020-11-26T11:42:35Z</dcterms:modified>
</cp:coreProperties>
</file>