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87" r:id="rId3"/>
    <p:sldId id="261" r:id="rId4"/>
    <p:sldId id="257" r:id="rId5"/>
    <p:sldId id="259" r:id="rId6"/>
    <p:sldId id="262" r:id="rId7"/>
    <p:sldId id="264" r:id="rId8"/>
    <p:sldId id="265" r:id="rId9"/>
    <p:sldId id="268" r:id="rId10"/>
    <p:sldId id="292" r:id="rId11"/>
    <p:sldId id="293" r:id="rId12"/>
    <p:sldId id="294" r:id="rId13"/>
    <p:sldId id="288" r:id="rId14"/>
    <p:sldId id="270" r:id="rId15"/>
    <p:sldId id="271" r:id="rId16"/>
    <p:sldId id="272" r:id="rId17"/>
    <p:sldId id="274" r:id="rId18"/>
    <p:sldId id="296" r:id="rId19"/>
    <p:sldId id="295" r:id="rId20"/>
    <p:sldId id="290" r:id="rId21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A1A3A"/>
    <a:srgbClr val="00FF00"/>
    <a:srgbClr val="9900CC"/>
    <a:srgbClr val="FF66FF"/>
    <a:srgbClr val="FF00FF"/>
    <a:srgbClr val="FF0066"/>
    <a:srgbClr val="0099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005" autoAdjust="0"/>
    <p:restoredTop sz="94414" autoAdjust="0"/>
  </p:normalViewPr>
  <p:slideViewPr>
    <p:cSldViewPr>
      <p:cViewPr varScale="1">
        <p:scale>
          <a:sx n="66" d="100"/>
          <a:sy n="66" d="100"/>
        </p:scale>
        <p:origin x="7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679C-51CC-40D8-854F-563A22F65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79B8-EA5E-4771-982F-75DB97CAD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E2CA-6C53-43A2-8292-F51D45E13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08226-C607-4DBA-8F68-CE3E7119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64D8-E365-4236-819C-8BCC6FF3F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3B01F-5C7F-4027-A934-98FE7F9B9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A88C-B8AC-4DCB-AA57-E05CC9012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BAFC8-DBA2-464D-B10F-5C5F42FB1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E9107-F65A-470A-BFA6-ADD92AC44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115F-F010-4030-B155-3895C632C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EC416C3-9659-4C20-ACA1-CE73DD2864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D527B6-AB3D-46E5-9BC4-6EE474BAEB1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Fcy; &amp;Icy; &amp;Lcy; &amp;Ocy; &amp;Lcy; &amp;Ocy; &amp;Gcy; &amp;icy; &amp;YAcy;: &amp;Acy;&amp;pcy;&amp;rcy;&amp;iecy;&amp;lcy;&amp;softcy; 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82" y="0"/>
            <a:ext cx="3066376" cy="367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&amp;Ncy;&amp;ocy;&amp;vcy;&amp;ocy;&amp;scy;&amp;tcy;&amp;icy; &amp;ZHcy;&amp;icy;&amp;zcy;&amp;ncy;&amp;softcy; &amp;vcy; &amp;Scy;&amp;Scy;&amp;Scy;&amp;R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208" y="1700808"/>
            <a:ext cx="5905500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116632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ОГКООУ «Санаторно-лесная школа Костромской области»</a:t>
            </a:r>
          </a:p>
          <a:p>
            <a:endParaRPr lang="ru-RU" dirty="0"/>
          </a:p>
          <a:p>
            <a:pPr algn="r"/>
            <a:r>
              <a:rPr lang="ru-RU" dirty="0" smtClean="0"/>
              <a:t>Учитель физики  Тюлькина Л.А.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chemeClr val="hlink"/>
              </a:gs>
              <a:gs pos="100000">
                <a:srgbClr val="FF0066"/>
              </a:gs>
            </a:gsLst>
            <a:lin ang="5400000" scaled="1"/>
          </a:gradFill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6600FF"/>
                </a:solidFill>
              </a:rPr>
              <a:t>«Незнайка и Пончик почувствовали, что комбинезоны, которые прежде плотно прилегали к телу, вдруг начали становится просторнее, словно раздувались. Это объяснялось тем, что давление наружного воздуха исчезло и стенки скафандров стали испытывать лишь давление воздуха изнутри..»</a:t>
            </a:r>
            <a:endParaRPr lang="ru-RU" dirty="0">
              <a:solidFill>
                <a:srgbClr val="0000FF"/>
              </a:solidFill>
            </a:endParaRPr>
          </a:p>
          <a:p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0964" name="Picture 4" descr="704c06fa9ee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81643"/>
            <a:ext cx="4067175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6" name="Picture 6" descr="1323370041_fb4a7c07618f95b607793ad61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9135"/>
            <a:ext cx="4284414" cy="326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2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-396875" y="0"/>
            <a:ext cx="9864725" cy="6858000"/>
          </a:xfr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marL="0" indent="0">
              <a:buNone/>
            </a:pPr>
            <a:endParaRPr lang="ru-RU" sz="4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В какой точке скафандра  давление больше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3800" dirty="0" smtClean="0">
                <a:solidFill>
                  <a:srgbClr val="6600CC"/>
                </a:solidFill>
              </a:rPr>
              <a:t>в средней</a:t>
            </a:r>
          </a:p>
          <a:p>
            <a:r>
              <a:rPr lang="ru-RU" sz="3800" dirty="0" smtClean="0">
                <a:solidFill>
                  <a:srgbClr val="6600CC"/>
                </a:solidFill>
              </a:rPr>
              <a:t>нижней</a:t>
            </a:r>
          </a:p>
          <a:p>
            <a:r>
              <a:rPr lang="ru-RU" sz="3800" dirty="0" smtClean="0">
                <a:solidFill>
                  <a:srgbClr val="6600CC"/>
                </a:solidFill>
              </a:rPr>
              <a:t>у головы коротышки</a:t>
            </a:r>
            <a:endParaRPr lang="ru-RU" sz="3800" dirty="0">
              <a:solidFill>
                <a:srgbClr val="6600CC"/>
              </a:solidFill>
            </a:endParaRPr>
          </a:p>
        </p:txBody>
      </p:sp>
      <p:pic>
        <p:nvPicPr>
          <p:cNvPr id="5" name="Picture 6" descr="1323370041_fb4a7c07618f95b607793ad61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223" y="3068960"/>
            <a:ext cx="4284414" cy="326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2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5172" y="1754510"/>
            <a:ext cx="4896544" cy="369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600" b="1" i="1" dirty="0">
                <a:solidFill>
                  <a:srgbClr val="0000CC"/>
                </a:solidFill>
              </a:rPr>
              <a:t>«Придя постепенно в себя, </a:t>
            </a:r>
            <a:r>
              <a:rPr lang="ru-RU" sz="2600" b="1" i="1" dirty="0" err="1">
                <a:solidFill>
                  <a:srgbClr val="0000CC"/>
                </a:solidFill>
              </a:rPr>
              <a:t>Знайка</a:t>
            </a:r>
            <a:r>
              <a:rPr lang="ru-RU" sz="2600" b="1" i="1" dirty="0">
                <a:solidFill>
                  <a:srgbClr val="0000CC"/>
                </a:solidFill>
              </a:rPr>
              <a:t>  убедился, что висит в какой - то нелепой позе посреди комнаты, между полом и потолком. Неподалёку от него повис кверху ножками стул…»</a:t>
            </a:r>
          </a:p>
          <a:p>
            <a:endParaRPr lang="ru-RU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2600" i="1" dirty="0">
                <a:solidFill>
                  <a:srgbClr val="CC00CC"/>
                </a:solidFill>
              </a:rPr>
              <a:t>Как</a:t>
            </a:r>
            <a:r>
              <a:rPr lang="ru-RU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600" i="1" dirty="0">
                <a:solidFill>
                  <a:srgbClr val="CC00CC"/>
                </a:solidFill>
              </a:rPr>
              <a:t>называется это явление?</a:t>
            </a:r>
          </a:p>
        </p:txBody>
      </p:sp>
      <p:pic>
        <p:nvPicPr>
          <p:cNvPr id="4098" name="Picture 2" descr="&amp;Kcy;&amp;ocy;&amp;ncy;&amp;kcy;&amp;ucy;&amp;rcy;&amp;scy; &quot;&amp;CHcy;&amp;iecy;&amp;lcy;&amp;ocy;&amp;vcy;&amp;iecy;&amp;kcy; &amp;icy; &amp;pcy;&amp;rcy;&amp;icy;&amp;rcy;&amp;ocy;&amp;dcy;&amp;acy; 2012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18" y="769931"/>
            <a:ext cx="3657600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32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Rcy;&amp;ucy;&amp;scy;&amp;lcy;&amp;acy;&amp;ncy; &amp;icy; &amp;Lcy;&amp;yucy;&amp;dcy;&amp;mcy;&amp;icy;&amp;lcy;&amp;acy; &amp;Vcy; &amp;kcy;&amp;rcy;&amp;acy;&amp;scy;&amp;ocy;&amp;chcy;&amp;ncy;&amp;ocy; &amp;icy;&amp;lcy;&amp;lcy;&amp;yucy;&amp;scy;&amp;tcy;&amp;rcy;&amp;icy;&amp;rcy;&amp;ocy;&amp;vcy;&amp;acy;&amp;ncy;&amp;ncy;&amp;ocy;&amp;jcy; &amp;kcy;&amp;ncy;&amp;icy;&amp;gcy;&amp;iecy; &amp;pcy;&amp;rcy;&amp;iecy;&amp;dcy;&amp;scy;&amp;tcy;&amp;acy;&amp;vcy;&amp;lcy;&amp;iecy;&amp;ncy;&amp;acy; &amp;pcy;&amp;ocy;&amp;ecy;&amp;mcy;&amp;acy; &amp;Acy;&amp;lcy;&amp;iecy;&amp;kcy;&amp;scy;&amp;acy;&amp;ncy;&amp;dcy;&amp;rcy;&amp;acy; &amp;Scy;&amp;iecy;&amp;rcy;&amp;gcy;&amp;iecy;&amp;iecy;&amp;vcy;&amp;icy;&amp;chcy;&amp;acy; &amp;Pcy;&amp;ucy;&amp;shcy;&amp;kcy;&amp;icy;&amp;ncy;&amp;acy; &quot;&amp;Rcy;&amp;ucy;&amp;scy;&amp;lcy;&amp;acy;&amp;ncy; &amp;icy; &amp;Lcy;&amp;yucy;&amp;dcy;&amp;mcy;&amp;icy;&amp;lcy;&amp;acy;&quot;. &amp;Dcy;&amp;lcy;&amp;yacy; &amp;dcy;&amp;iecy;&amp;t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710839"/>
            <a:ext cx="4282827" cy="605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809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quot;&amp;rcy;&amp;ucy;&amp;scy;&amp;lcy;&amp;acy;&amp;ncy; &amp;icy; &amp;lcy;&amp;yucy;&amp;dcy;&amp;mcy;&amp;icy;&amp;lcy;&amp;acy;&quot; - &amp;Scy;&amp;acy;&amp;mcy;&amp;ocy;&amp;iecy; &amp;icy;&amp;ncy;&amp;tcy;&amp;iecy;&amp;rcy;&amp;iecy;&amp;scy;&amp;ncy;&amp;ocy;&amp;iecy; &amp;vcy; &amp;bcy;&amp;lcy;&amp;ocy;&amp;gcy;&amp;acy;&amp;kh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8" y="872882"/>
            <a:ext cx="325755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66728" y="1196752"/>
            <a:ext cx="5688632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800" b="1" i="1" dirty="0" smtClean="0">
                <a:solidFill>
                  <a:srgbClr val="002060"/>
                </a:solidFill>
              </a:rPr>
              <a:t>Там на неведомых дорожках</a:t>
            </a:r>
          </a:p>
          <a:p>
            <a:pPr algn="just">
              <a:lnSpc>
                <a:spcPct val="80000"/>
              </a:lnSpc>
            </a:pPr>
            <a:r>
              <a:rPr lang="ru-RU" sz="2800" b="1" i="1" dirty="0" smtClean="0">
                <a:solidFill>
                  <a:srgbClr val="002060"/>
                </a:solidFill>
              </a:rPr>
              <a:t>Следы невиданных зверей…</a:t>
            </a:r>
          </a:p>
          <a:p>
            <a:pPr algn="just">
              <a:lnSpc>
                <a:spcPct val="80000"/>
              </a:lnSpc>
            </a:pPr>
            <a:endParaRPr lang="ru-RU" sz="2600" b="1" i="1" dirty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600" b="1" i="1" dirty="0" err="1" smtClean="0">
                <a:solidFill>
                  <a:srgbClr val="002060"/>
                </a:solidFill>
              </a:rPr>
              <a:t>А.С.Пушкин</a:t>
            </a:r>
            <a:r>
              <a:rPr lang="ru-RU" sz="2600" b="1" i="1" dirty="0" smtClean="0">
                <a:solidFill>
                  <a:srgbClr val="002060"/>
                </a:solidFill>
              </a:rPr>
              <a:t>. </a:t>
            </a:r>
          </a:p>
          <a:p>
            <a:pPr algn="just">
              <a:lnSpc>
                <a:spcPct val="80000"/>
              </a:lnSpc>
            </a:pPr>
            <a:r>
              <a:rPr lang="ru-RU" sz="2600" b="1" i="1" dirty="0" smtClean="0">
                <a:solidFill>
                  <a:srgbClr val="002060"/>
                </a:solidFill>
              </a:rPr>
              <a:t>«Руслан и Людмила»</a:t>
            </a:r>
          </a:p>
          <a:p>
            <a:pPr algn="just">
              <a:lnSpc>
                <a:spcPct val="80000"/>
              </a:lnSpc>
            </a:pPr>
            <a:endParaRPr lang="ru-RU" sz="2600" b="1" i="1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800" b="1" i="1" dirty="0" smtClean="0">
                <a:solidFill>
                  <a:srgbClr val="7030A0"/>
                </a:solidFill>
              </a:rPr>
              <a:t>Можно ли по следам определить направление движения зверей?</a:t>
            </a:r>
          </a:p>
          <a:p>
            <a:pPr algn="just">
              <a:lnSpc>
                <a:spcPct val="80000"/>
              </a:lnSpc>
            </a:pPr>
            <a:endParaRPr lang="ru-RU" sz="2800" b="1" i="1" dirty="0" smtClean="0">
              <a:solidFill>
                <a:srgbClr val="7030A0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800" b="1" i="1" dirty="0" smtClean="0">
                <a:solidFill>
                  <a:srgbClr val="7030A0"/>
                </a:solidFill>
              </a:rPr>
              <a:t>Что называют траекторией движения?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Icy;&amp;lcy;&amp;lcy;&amp;yucy;&amp;scy;&amp;tcy;&amp;rcy;&amp;acy;&amp;tscy;&amp;icy;&amp;icy; &amp;kcy; &amp;scy;&amp;kcy;&amp;acy;&amp;zcy;&amp;kcy;&amp;acy;&amp;mcy; &amp;Acy;.&amp;Scy;. &amp;Pcy;&amp;ucy;&amp;shcy;&amp;kcy;&amp;icy;&amp;ncy;&amp;acy; - &amp;Icy;&amp;zcy;&amp;ocy;&amp;bcy;&amp;rcy;&amp;acy;&amp;zhcy;&amp;iecy;&amp;ncy;&amp;icy;&amp;yacy; &amp;icy; &amp;kcy;&amp;acy;&amp;rcy;&amp;tcy;&amp;icy;&amp;ncy;&amp;kcy;&amp;icy; @ EX.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12" y="1332338"/>
            <a:ext cx="3387740" cy="497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42150" y="1556792"/>
            <a:ext cx="5040560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600" b="1" i="1" dirty="0" smtClean="0">
                <a:solidFill>
                  <a:srgbClr val="002060"/>
                </a:solidFill>
              </a:rPr>
              <a:t>…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Кругом курильницы златые</a:t>
            </a:r>
          </a:p>
          <a:p>
            <a:pPr algn="just">
              <a:lnSpc>
                <a:spcPct val="80000"/>
              </a:lnSpc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Подъемлют ароматный пар…</a:t>
            </a:r>
          </a:p>
          <a:p>
            <a:pPr algn="just">
              <a:lnSpc>
                <a:spcPct val="80000"/>
              </a:lnSpc>
            </a:pP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А.С.Пушкин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«Руслан и Людмила»</a:t>
            </a:r>
          </a:p>
          <a:p>
            <a:pPr algn="just">
              <a:lnSpc>
                <a:spcPct val="80000"/>
              </a:lnSpc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800" b="1" i="1" dirty="0" smtClean="0">
                <a:solidFill>
                  <a:srgbClr val="9900CC"/>
                </a:solidFill>
              </a:rPr>
              <a:t>Почему пар поднимается вверх?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Icy;&amp;lcy;&amp;lcy;&amp;yucy;&amp;scy;&amp;tcy;&amp;rcy;&amp;acy;&amp;tscy;&amp;icy;&amp;yacy; 1 &amp;icy;&amp;zcy; 9 &amp;dcy;&amp;lcy;&amp;yacy; &amp;Vcy;&amp;iecy;&amp;chcy;&amp;iecy;&amp;rcy;&amp;acy; &amp;ncy;&amp;acy; &amp;khcy;&amp;ucy;&amp;tcy;&amp;ocy;&amp;rcy;&amp;iecy; &amp;bcy;&amp;lcy;&amp;icy;&amp;zcy; &amp;Dcy;&amp;icy;&amp;kcy;&amp;acy;&amp;ncy;&amp;softcy;&amp;kcy;&amp;icy; - &amp;Ncy;&amp;icy;&amp;kcy;&amp;ocy;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7200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datai/literatura/Gogol-Noch/0009-009-Gogol-Noch-pered-Rozhdestvo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81286"/>
            <a:ext cx="4104456" cy="56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572744" y="1224362"/>
            <a:ext cx="4032448" cy="542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dirty="0" smtClean="0"/>
              <a:t>«</a:t>
            </a:r>
            <a:r>
              <a:rPr lang="ru-RU" sz="2600" b="1" i="1" dirty="0">
                <a:solidFill>
                  <a:srgbClr val="0000CC"/>
                </a:solidFill>
              </a:rPr>
              <a:t>В другом месте  девушки ловили парубка, подставляли ему ногу, и он летел вместе  с мешком стремглав на землю.»</a:t>
            </a:r>
          </a:p>
          <a:p>
            <a:pPr algn="just"/>
            <a:endParaRPr lang="ru-RU" dirty="0"/>
          </a:p>
          <a:p>
            <a:pPr algn="just"/>
            <a:r>
              <a:rPr lang="ru-RU" sz="2700" b="1" i="1" dirty="0">
                <a:solidFill>
                  <a:srgbClr val="9900CC"/>
                </a:solidFill>
              </a:rPr>
              <a:t>В чём основная причина  падения парубка?</a:t>
            </a:r>
          </a:p>
          <a:p>
            <a:pPr algn="just"/>
            <a:endParaRPr lang="ru-RU" sz="2600" i="1" dirty="0">
              <a:solidFill>
                <a:srgbClr val="CC00CC"/>
              </a:solidFill>
            </a:endParaRPr>
          </a:p>
          <a:p>
            <a:pPr algn="just"/>
            <a:r>
              <a:rPr lang="ru-RU" sz="2700" b="1" i="1" dirty="0">
                <a:solidFill>
                  <a:srgbClr val="9900CC"/>
                </a:solidFill>
              </a:rPr>
              <a:t>Приведите примеры движения тел по инерции.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764704"/>
            <a:ext cx="3960441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05065" y="69726"/>
            <a:ext cx="519882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500" b="1" i="1" dirty="0">
                <a:solidFill>
                  <a:srgbClr val="0000CC"/>
                </a:solidFill>
              </a:rPr>
              <a:t>«…А  Черевик, как будто  облитый горячим кипятком, схвативши на голову горшок вместо шапки, бросился к дверям и, как полоумный, бежал по улицам, не видя земли под собою, одна усталость только заставила его уменьшить немного скорость бега. </a:t>
            </a:r>
          </a:p>
          <a:p>
            <a:pPr algn="just">
              <a:lnSpc>
                <a:spcPct val="90000"/>
              </a:lnSpc>
            </a:pPr>
            <a:r>
              <a:rPr lang="ru-RU" sz="2500" b="1" i="1" dirty="0">
                <a:solidFill>
                  <a:srgbClr val="0000CC"/>
                </a:solidFill>
              </a:rPr>
              <a:t>В изнеможении готов уже был он упасть на землю, как вдруг послышалось ему, что сзади кто- то гонится за ним…»Чёрт! Чёрт!» -кричал он без памяти, </a:t>
            </a:r>
            <a:r>
              <a:rPr lang="ru-RU" sz="2500" b="1" i="1" dirty="0" err="1">
                <a:solidFill>
                  <a:srgbClr val="0000CC"/>
                </a:solidFill>
              </a:rPr>
              <a:t>утроя</a:t>
            </a:r>
            <a:r>
              <a:rPr lang="ru-RU" sz="2500" b="1" i="1" dirty="0">
                <a:solidFill>
                  <a:srgbClr val="0000CC"/>
                </a:solidFill>
              </a:rPr>
              <a:t> силы…»</a:t>
            </a:r>
          </a:p>
          <a:p>
            <a:endParaRPr lang="ru-RU" sz="600" dirty="0"/>
          </a:p>
          <a:p>
            <a:pPr algn="just"/>
            <a:r>
              <a:rPr lang="ru-RU" sz="2700" b="1" i="1" dirty="0">
                <a:solidFill>
                  <a:srgbClr val="9900CC"/>
                </a:solidFill>
              </a:rPr>
              <a:t>Как называется такое движение?  </a:t>
            </a:r>
          </a:p>
        </p:txBody>
      </p:sp>
    </p:spTree>
    <p:extLst>
      <p:ext uri="{BB962C8B-B14F-4D97-AF65-F5344CB8AC3E}">
        <p14:creationId xmlns:p14="http://schemas.microsoft.com/office/powerpoint/2010/main" val="2299682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labirint.ru/images/comments_pic/1005/02lab5njj126520776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762050"/>
            <a:ext cx="4365119" cy="51125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85044" y="645952"/>
            <a:ext cx="4535585" cy="617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600" b="1" i="1" dirty="0">
                <a:solidFill>
                  <a:srgbClr val="0000CC"/>
                </a:solidFill>
              </a:rPr>
              <a:t>«…разговорились о том, как </a:t>
            </a:r>
            <a:r>
              <a:rPr lang="ru-RU" sz="2600" b="1" i="1" dirty="0" smtClean="0">
                <a:solidFill>
                  <a:srgbClr val="0000CC"/>
                </a:solidFill>
              </a:rPr>
              <a:t>нужно </a:t>
            </a:r>
            <a:r>
              <a:rPr lang="ru-RU" sz="2600" b="1" i="1" dirty="0">
                <a:solidFill>
                  <a:srgbClr val="0000CC"/>
                </a:solidFill>
              </a:rPr>
              <a:t>солить яблоки. Старуха моя </a:t>
            </a:r>
          </a:p>
          <a:p>
            <a:pPr algn="just">
              <a:lnSpc>
                <a:spcPct val="90000"/>
              </a:lnSpc>
            </a:pPr>
            <a:r>
              <a:rPr lang="ru-RU" sz="2600" b="1" i="1" dirty="0">
                <a:solidFill>
                  <a:srgbClr val="0000CC"/>
                </a:solidFill>
              </a:rPr>
              <a:t>начала было говорить, что </a:t>
            </a:r>
            <a:r>
              <a:rPr lang="ru-RU" sz="2600" b="1" i="1" dirty="0" smtClean="0">
                <a:solidFill>
                  <a:srgbClr val="0000CC"/>
                </a:solidFill>
              </a:rPr>
              <a:t>нужно наперёд  </a:t>
            </a:r>
            <a:r>
              <a:rPr lang="ru-RU" sz="2600" b="1" i="1" dirty="0">
                <a:solidFill>
                  <a:srgbClr val="0000CC"/>
                </a:solidFill>
              </a:rPr>
              <a:t>хорошенько вымыть </a:t>
            </a:r>
            <a:r>
              <a:rPr lang="ru-RU" sz="2600" b="1" i="1" dirty="0" smtClean="0">
                <a:solidFill>
                  <a:srgbClr val="0000CC"/>
                </a:solidFill>
              </a:rPr>
              <a:t>яблоки</a:t>
            </a:r>
            <a:r>
              <a:rPr lang="ru-RU" sz="2600" b="1" i="1" dirty="0">
                <a:solidFill>
                  <a:srgbClr val="0000CC"/>
                </a:solidFill>
              </a:rPr>
              <a:t>, потом намочить  в квасу, а потом уже…»</a:t>
            </a:r>
          </a:p>
          <a:p>
            <a:endParaRPr lang="ru-RU" dirty="0"/>
          </a:p>
          <a:p>
            <a:pPr algn="just"/>
            <a:r>
              <a:rPr lang="ru-RU" sz="2700" b="1" i="1" dirty="0">
                <a:solidFill>
                  <a:srgbClr val="9900CC"/>
                </a:solidFill>
              </a:rPr>
              <a:t>На каком явлении основано соление яблок?</a:t>
            </a:r>
          </a:p>
          <a:p>
            <a:pPr algn="just">
              <a:spcBef>
                <a:spcPts val="1200"/>
              </a:spcBef>
            </a:pPr>
            <a:r>
              <a:rPr lang="ru-RU" sz="2700" b="1" i="1" dirty="0">
                <a:solidFill>
                  <a:srgbClr val="9900CC"/>
                </a:solidFill>
              </a:rPr>
              <a:t>Что нужно сделать, чтобы яблоки </a:t>
            </a:r>
            <a:r>
              <a:rPr lang="ru-RU" sz="2700" b="1" i="1" dirty="0" smtClean="0">
                <a:solidFill>
                  <a:srgbClr val="9900CC"/>
                </a:solidFill>
              </a:rPr>
              <a:t>быстрей просолились</a:t>
            </a:r>
            <a:r>
              <a:rPr lang="ru-RU" sz="2700" i="1" dirty="0" smtClean="0">
                <a:solidFill>
                  <a:srgbClr val="CC00CC"/>
                </a:solidFill>
              </a:rPr>
              <a:t>?</a:t>
            </a:r>
            <a:r>
              <a:rPr lang="ru-RU" sz="2600" i="1" dirty="0" smtClean="0">
                <a:solidFill>
                  <a:srgbClr val="CC00CC"/>
                </a:solidFill>
              </a:rPr>
              <a:t> </a:t>
            </a:r>
            <a:endParaRPr lang="ru-RU" sz="2600" i="1" dirty="0">
              <a:solidFill>
                <a:srgbClr val="CC00CC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20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190"/>
            <a:ext cx="8229600" cy="633670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Как физику и лирику связать бы нам в одно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Ведь миру же без разницы, ведь миру всё равно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Что так красиво по небу летит клин журавлей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И что подъемной силою их движется крыло.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А как закат и солнца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восход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уж миллионы лет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Тепло своё земле даёт и нам лучистый свет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Пусть квантами зовут его учёные умы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Но знаем, обладает он и свойствами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волны… 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Ну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, как нам красоту полей, лесов и рек!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И красоту дождя и белый, нежный снег!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И снежных гор – великое творенье!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И птицы в небо вечное стремление!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Одной нам формулой связать? Ну, как?!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Человеческой душе подвластна – вечность!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Формулой ты не опишешь бесконечность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Тех образов, что нам приносят чувства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Когда рождаются произведения искусства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endParaRPr lang="ru-RU" sz="1000" i="1" dirty="0" smtClean="0">
              <a:latin typeface="Arial" pitchFamily="34" charset="0"/>
              <a:cs typeface="Arial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dirty="0" smtClean="0"/>
              <a:t>Владимир </a:t>
            </a:r>
            <a:r>
              <a:rPr lang="ru-RU" sz="2400" dirty="0" err="1" smtClean="0"/>
              <a:t>Семихов</a:t>
            </a:r>
            <a:r>
              <a:rPr lang="ru-RU" sz="2400" dirty="0"/>
              <a:t>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36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785794"/>
            <a:ext cx="7386959" cy="92333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BatangChe" pitchFamily="49" charset="-127"/>
                <a:cs typeface="Arial" pitchFamily="34" charset="0"/>
              </a:rPr>
              <a:t>Спасибо за урок.</a:t>
            </a:r>
          </a:p>
        </p:txBody>
      </p:sp>
      <p:pic>
        <p:nvPicPr>
          <p:cNvPr id="2050" name="Picture 2" descr="http://im5-tub-ru.yandex.net/i?id=290071588-6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2214563"/>
            <a:ext cx="4214812" cy="316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45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383868" y="1177856"/>
            <a:ext cx="5544616" cy="1071562"/>
          </a:xfrm>
        </p:spPr>
        <p:txBody>
          <a:bodyPr>
            <a:normAutofit fontScale="90000"/>
          </a:bodyPr>
          <a:lstStyle/>
          <a:p>
            <a:r>
              <a:rPr lang="ru-RU" sz="4000" b="1" i="1" dirty="0" err="1"/>
              <a:t>Э.Распе</a:t>
            </a:r>
            <a:r>
              <a:rPr lang="ru-RU" sz="4000" b="1" i="1" dirty="0" smtClean="0"/>
              <a:t>.</a:t>
            </a:r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ru-RU" sz="4000" b="1" i="1" dirty="0" smtClean="0"/>
              <a:t> </a:t>
            </a:r>
            <a:r>
              <a:rPr lang="ru-RU" sz="4000" b="1" i="1" dirty="0"/>
              <a:t>Приключения барона Мюнхгаузена</a:t>
            </a:r>
          </a:p>
        </p:txBody>
      </p:sp>
      <p:pic>
        <p:nvPicPr>
          <p:cNvPr id="15363" name="Picture 3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475"/>
            <a:ext cx="3203575" cy="259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po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49418"/>
            <a:ext cx="2714614" cy="400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54bc12976490b818233b9db2f8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924175"/>
            <a:ext cx="4743450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408" y="0"/>
            <a:ext cx="3890438" cy="362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0" y="0"/>
            <a:ext cx="5260408" cy="3000821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DDF12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700" b="1" i="1" dirty="0">
                <a:solidFill>
                  <a:srgbClr val="7D13F1"/>
                </a:solidFill>
              </a:rPr>
              <a:t>Какие физические </a:t>
            </a:r>
            <a:r>
              <a:rPr lang="ru-RU" sz="2700" b="1" i="1" dirty="0" smtClean="0">
                <a:solidFill>
                  <a:srgbClr val="7D13F1"/>
                </a:solidFill>
              </a:rPr>
              <a:t>явления продемонстрированы на рисунках?</a:t>
            </a:r>
          </a:p>
          <a:p>
            <a:r>
              <a:rPr lang="ru-RU" sz="2700" b="1" i="1" dirty="0">
                <a:solidFill>
                  <a:srgbClr val="7D13F1"/>
                </a:solidFill>
              </a:rPr>
              <a:t>Чему равна выталкивающая сила, которая действует на тело, плавающее на поверхности жидкости</a:t>
            </a:r>
            <a:r>
              <a:rPr lang="ru-RU" sz="2700" b="1" i="1" dirty="0" smtClean="0">
                <a:solidFill>
                  <a:srgbClr val="7D13F1"/>
                </a:solidFill>
              </a:rPr>
              <a:t>?</a:t>
            </a:r>
            <a:endParaRPr lang="ru-RU" sz="2700" dirty="0">
              <a:solidFill>
                <a:srgbClr val="00FF00"/>
              </a:solidFill>
            </a:endParaRPr>
          </a:p>
        </p:txBody>
      </p:sp>
      <p:pic>
        <p:nvPicPr>
          <p:cNvPr id="3091" name="Picture 19" descr="7880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0822"/>
            <a:ext cx="4932040" cy="3857178"/>
          </a:xfrm>
          <a:prstGeom prst="rect">
            <a:avLst/>
          </a:prstGeom>
          <a:solidFill>
            <a:srgbClr val="FFCC66"/>
          </a:solidFill>
        </p:spPr>
      </p:pic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4979590" y="3584853"/>
            <a:ext cx="4218806" cy="2585323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DDF12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700" b="1" i="1" dirty="0" smtClean="0">
                <a:solidFill>
                  <a:srgbClr val="7D13F1"/>
                </a:solidFill>
              </a:rPr>
              <a:t>Каким газом наполняют воздушные шары?</a:t>
            </a:r>
          </a:p>
          <a:p>
            <a:r>
              <a:rPr lang="ru-RU" sz="2700" b="1" i="1" dirty="0" smtClean="0">
                <a:solidFill>
                  <a:srgbClr val="7D13F1"/>
                </a:solidFill>
              </a:rPr>
              <a:t>Как регулируют глубину погружения киты?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54bc12976490b818233b9db2f8e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0"/>
            <a:ext cx="6480720" cy="40324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4149080"/>
            <a:ext cx="8229600" cy="2376264"/>
          </a:xfrm>
          <a:gradFill rotWithShape="1">
            <a:gsLst>
              <a:gs pos="0">
                <a:schemeClr val="hlink">
                  <a:alpha val="98000"/>
                </a:schemeClr>
              </a:gs>
              <a:gs pos="100000">
                <a:srgbClr val="FFFF00">
                  <a:alpha val="98000"/>
                </a:srgbClr>
              </a:gs>
            </a:gsLst>
            <a:lin ang="5400000" scaled="1"/>
          </a:gradFill>
          <a:ln>
            <a:solidFill>
              <a:schemeClr val="hlink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200" dirty="0">
                <a:solidFill>
                  <a:srgbClr val="7D13F1"/>
                </a:solidFill>
              </a:rPr>
              <a:t>Как Барону Мюнхгаузену удалось выскочить из воды и </a:t>
            </a:r>
            <a:r>
              <a:rPr lang="ru-RU" sz="3200" dirty="0" smtClean="0">
                <a:solidFill>
                  <a:srgbClr val="7D13F1"/>
                </a:solidFill>
              </a:rPr>
              <a:t>двигаться по поверхности воды?</a:t>
            </a:r>
            <a:endParaRPr lang="ru-RU" sz="3200" dirty="0">
              <a:solidFill>
                <a:srgbClr val="7D13F1"/>
              </a:solidFill>
            </a:endParaRPr>
          </a:p>
          <a:p>
            <a:pPr lvl="1">
              <a:lnSpc>
                <a:spcPct val="90000"/>
              </a:lnSpc>
            </a:pPr>
            <a:r>
              <a:rPr lang="ru-RU" sz="3200" dirty="0">
                <a:solidFill>
                  <a:srgbClr val="7D13F1"/>
                </a:solidFill>
              </a:rPr>
              <a:t>Приведите примеры из жизни ,где вы могли наблюдать такие явления?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200px-Александр_Вол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173288" cy="367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volko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8532813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8f56f71df347352f1d1193103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0"/>
            <a:ext cx="4681538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volchebnik izumrudnigo goroda1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52736"/>
            <a:ext cx="3635375" cy="417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08720"/>
            <a:ext cx="4834880" cy="5415880"/>
          </a:xfrm>
        </p:spPr>
        <p:txBody>
          <a:bodyPr/>
          <a:lstStyle/>
          <a:p>
            <a:r>
              <a:rPr lang="ru-RU" sz="3200" dirty="0">
                <a:solidFill>
                  <a:srgbClr val="002060"/>
                </a:solidFill>
              </a:rPr>
              <a:t>Почему Железный дровосек заржавел</a:t>
            </a:r>
            <a:r>
              <a:rPr lang="en-US" sz="3200" dirty="0">
                <a:solidFill>
                  <a:srgbClr val="002060"/>
                </a:solidFill>
              </a:rPr>
              <a:t>?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С какой  целью просит  Железный дровосек смазать себя маслом?</a:t>
            </a:r>
          </a:p>
          <a:p>
            <a:endParaRPr lang="ru-RU" sz="2800" b="1" i="1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3141663"/>
            <a:ext cx="7067550" cy="3530600"/>
          </a:xfrm>
          <a:gradFill rotWithShape="1">
            <a:gsLst>
              <a:gs pos="0">
                <a:schemeClr val="hlink"/>
              </a:gs>
              <a:gs pos="100000">
                <a:srgbClr val="FFCC66"/>
              </a:gs>
            </a:gsLst>
            <a:lin ang="5400000" scaled="1"/>
          </a:gradFill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>
                <a:solidFill>
                  <a:srgbClr val="000099"/>
                </a:solidFill>
              </a:rPr>
              <a:t>«Скоро </a:t>
            </a:r>
            <a:r>
              <a:rPr lang="ru-RU" sz="2800" dirty="0" smtClean="0">
                <a:solidFill>
                  <a:srgbClr val="000099"/>
                </a:solidFill>
              </a:rPr>
              <a:t>путешественники </a:t>
            </a:r>
            <a:r>
              <a:rPr lang="ru-RU" sz="2800" dirty="0">
                <a:solidFill>
                  <a:srgbClr val="000099"/>
                </a:solidFill>
              </a:rPr>
              <a:t>оказались среди макового поля</a:t>
            </a:r>
            <a:r>
              <a:rPr lang="ru-RU" sz="2800" dirty="0" smtClean="0">
                <a:solidFill>
                  <a:srgbClr val="000099"/>
                </a:solidFill>
              </a:rPr>
              <a:t>.  Запах </a:t>
            </a:r>
            <a:r>
              <a:rPr lang="ru-RU" sz="2800" dirty="0">
                <a:solidFill>
                  <a:srgbClr val="000099"/>
                </a:solidFill>
              </a:rPr>
              <a:t>мака усыпляет, но Элли   этого не знала и продолжала идти</a:t>
            </a:r>
            <a:r>
              <a:rPr lang="ru-RU" sz="2800" dirty="0" smtClean="0">
                <a:solidFill>
                  <a:srgbClr val="000099"/>
                </a:solidFill>
              </a:rPr>
              <a:t>, беспечно </a:t>
            </a:r>
            <a:r>
              <a:rPr lang="ru-RU" sz="2800" dirty="0">
                <a:solidFill>
                  <a:srgbClr val="000099"/>
                </a:solidFill>
              </a:rPr>
              <a:t>вдыхая сладковатый и усыпляющий аромат…Веки  ее </a:t>
            </a:r>
            <a:r>
              <a:rPr lang="ru-RU" sz="2800" dirty="0" smtClean="0">
                <a:solidFill>
                  <a:srgbClr val="000099"/>
                </a:solidFill>
              </a:rPr>
              <a:t>отяжелели, и </a:t>
            </a:r>
            <a:r>
              <a:rPr lang="ru-RU" sz="2800" dirty="0">
                <a:solidFill>
                  <a:srgbClr val="000099"/>
                </a:solidFill>
              </a:rPr>
              <a:t>ей ужасно захотелось </a:t>
            </a:r>
            <a:r>
              <a:rPr lang="ru-RU" sz="2800" dirty="0" smtClean="0">
                <a:solidFill>
                  <a:srgbClr val="000099"/>
                </a:solidFill>
              </a:rPr>
              <a:t>спать.»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</a:t>
            </a:r>
            <a:r>
              <a:rPr lang="ru-RU" sz="2800" b="1" dirty="0" smtClean="0">
                <a:solidFill>
                  <a:srgbClr val="6600CC"/>
                </a:solidFill>
              </a:rPr>
              <a:t>Почему  </a:t>
            </a:r>
            <a:r>
              <a:rPr lang="ru-RU" sz="2800" b="1" dirty="0">
                <a:solidFill>
                  <a:srgbClr val="6600CC"/>
                </a:solidFill>
              </a:rPr>
              <a:t>запахи распространяются в воздухе? </a:t>
            </a:r>
          </a:p>
        </p:txBody>
      </p:sp>
      <p:pic>
        <p:nvPicPr>
          <p:cNvPr id="21509" name="Picture 5" descr="rrrrrr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76250"/>
            <a:ext cx="4140200" cy="27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volkov_08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13092"/>
            <a:ext cx="3665536" cy="409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410" y="1412776"/>
            <a:ext cx="50405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600" b="1" i="1" dirty="0">
                <a:solidFill>
                  <a:srgbClr val="002060"/>
                </a:solidFill>
              </a:rPr>
              <a:t>Правитель города Гудвин на вопрос Элли, где он взял столько зеленого  мрамора, отвечает: «В моём городе не больше зелёного, чем во всяком другом. Тут всё дело в зелёных очках, которые  никогда не снимают мои подданные</a:t>
            </a:r>
            <a:r>
              <a:rPr lang="ru-RU" sz="2600" b="1" i="1" dirty="0" smtClean="0">
                <a:solidFill>
                  <a:srgbClr val="002060"/>
                </a:solidFill>
              </a:rPr>
              <a:t>”.</a:t>
            </a:r>
          </a:p>
          <a:p>
            <a:pPr algn="just">
              <a:lnSpc>
                <a:spcPct val="80000"/>
              </a:lnSpc>
            </a:pPr>
            <a:endParaRPr lang="ru-RU" sz="2600" b="1" i="1" dirty="0">
              <a:solidFill>
                <a:srgbClr val="002060"/>
              </a:solidFill>
            </a:endParaRPr>
          </a:p>
          <a:p>
            <a:pPr>
              <a:buFontTx/>
              <a:buNone/>
            </a:pPr>
            <a:r>
              <a:rPr lang="ru-RU" sz="2600" b="1" i="1" dirty="0">
                <a:solidFill>
                  <a:srgbClr val="9900CC"/>
                </a:solidFill>
              </a:rPr>
              <a:t>Какого цвета кажутся красные цветы через зелёное стекло?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31e92b2b7d2a265fc38ea11fe2413b7a5a445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2804</TotalTime>
  <Words>590</Words>
  <Application>Microsoft Office PowerPoint</Application>
  <PresentationFormat>Экран (4:3)</PresentationFormat>
  <Paragraphs>76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BatangChe</vt:lpstr>
      <vt:lpstr>Bookman Old Style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Э.Распе.  Приключения барона Мюнхгаузена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Физика и литература по следам мультипликационных и художественных фильмов</dc:title>
  <dc:creator>Тюлькина Л.А.</dc:creator>
  <cp:lastModifiedBy>IV T</cp:lastModifiedBy>
  <cp:revision>1</cp:revision>
  <dcterms:created xsi:type="dcterms:W3CDTF">2012-12-23T10:37:34Z</dcterms:created>
  <dcterms:modified xsi:type="dcterms:W3CDTF">2020-11-25T23:00:34Z</dcterms:modified>
</cp:coreProperties>
</file>