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59" r:id="rId5"/>
    <p:sldId id="260" r:id="rId6"/>
    <p:sldId id="270" r:id="rId7"/>
    <p:sldId id="261" r:id="rId8"/>
    <p:sldId id="266" r:id="rId9"/>
    <p:sldId id="263" r:id="rId10"/>
    <p:sldId id="264" r:id="rId11"/>
    <p:sldId id="267" r:id="rId12"/>
    <p:sldId id="268" r:id="rId13"/>
    <p:sldId id="262"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A464B26B-E8C2-4664-B61F-F5AE7BB961DF}" type="datetimeFigureOut">
              <a:rPr lang="ru-RU" smtClean="0"/>
              <a:pPr/>
              <a:t>29.02.2016</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2ECC0906-7040-4452-B914-0FDFC4128C7D}" type="slidenum">
              <a:rPr lang="ru-RU" smtClean="0"/>
              <a:pPr/>
              <a:t>‹#›</a:t>
            </a:fld>
            <a:endParaRPr lang="ru-RU"/>
          </a:p>
        </p:txBody>
      </p:sp>
    </p:spTree>
  </p:cSld>
  <p:clrMapOvr>
    <a:masterClrMapping/>
  </p:clrMapOvr>
  <p:transition spd="slow">
    <p:pull dir="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464B26B-E8C2-4664-B61F-F5AE7BB961DF}" type="datetimeFigureOut">
              <a:rPr lang="ru-RU" smtClean="0"/>
              <a:pPr/>
              <a:t>29.02.2016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CC0906-7040-4452-B914-0FDFC4128C7D}" type="slidenum">
              <a:rPr lang="ru-RU" smtClean="0"/>
              <a:pPr/>
              <a:t>‹#›</a:t>
            </a:fld>
            <a:endParaRPr lang="ru-RU"/>
          </a:p>
        </p:txBody>
      </p:sp>
    </p:spTree>
  </p:cSld>
  <p:clrMapOvr>
    <a:masterClrMapping/>
  </p:clrMapOvr>
  <p:transition spd="slow">
    <p:pull dir="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464B26B-E8C2-4664-B61F-F5AE7BB961DF}" type="datetimeFigureOut">
              <a:rPr lang="ru-RU" smtClean="0"/>
              <a:pPr/>
              <a:t>29.02.2016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CC0906-7040-4452-B914-0FDFC4128C7D}" type="slidenum">
              <a:rPr lang="ru-RU" smtClean="0"/>
              <a:pPr/>
              <a:t>‹#›</a:t>
            </a:fld>
            <a:endParaRPr lang="ru-RU"/>
          </a:p>
        </p:txBody>
      </p:sp>
    </p:spTree>
  </p:cSld>
  <p:clrMapOvr>
    <a:masterClrMapping/>
  </p:clrMapOvr>
  <p:transition spd="slow">
    <p:pull dir="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464B26B-E8C2-4664-B61F-F5AE7BB961DF}" type="datetimeFigureOut">
              <a:rPr lang="ru-RU" smtClean="0"/>
              <a:pPr/>
              <a:t>29.02.2016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CC0906-7040-4452-B914-0FDFC4128C7D}"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transition spd="slow">
    <p:pull dir="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A464B26B-E8C2-4664-B61F-F5AE7BB961DF}" type="datetimeFigureOut">
              <a:rPr lang="ru-RU" smtClean="0"/>
              <a:pPr/>
              <a:t>29.02.2016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CC0906-7040-4452-B914-0FDFC4128C7D}"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pull dir="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464B26B-E8C2-4664-B61F-F5AE7BB961DF}" type="datetimeFigureOut">
              <a:rPr lang="ru-RU" smtClean="0"/>
              <a:pPr/>
              <a:t>29.02.2016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ECC0906-7040-4452-B914-0FDFC4128C7D}"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spd="slow">
    <p:pull dir="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A464B26B-E8C2-4664-B61F-F5AE7BB961DF}" type="datetimeFigureOut">
              <a:rPr lang="ru-RU" smtClean="0"/>
              <a:pPr/>
              <a:t>29.02.2016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ECC0906-7040-4452-B914-0FDFC4128C7D}"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spd="slow">
    <p:pull dir="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A464B26B-E8C2-4664-B61F-F5AE7BB961DF}" type="datetimeFigureOut">
              <a:rPr lang="ru-RU" smtClean="0"/>
              <a:pPr/>
              <a:t>29.02.2016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ECC0906-7040-4452-B914-0FDFC4128C7D}"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spd="slow">
    <p:pull dir="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A464B26B-E8C2-4664-B61F-F5AE7BB961DF}" type="datetimeFigureOut">
              <a:rPr lang="ru-RU" smtClean="0"/>
              <a:pPr/>
              <a:t>29.02.2016</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2ECC0906-7040-4452-B914-0FDFC4128C7D}" type="slidenum">
              <a:rPr lang="ru-RU" smtClean="0"/>
              <a:pPr/>
              <a:t>‹#›</a:t>
            </a:fld>
            <a:endParaRPr lang="ru-RU"/>
          </a:p>
        </p:txBody>
      </p:sp>
    </p:spTree>
  </p:cSld>
  <p:clrMapOvr>
    <a:masterClrMapping/>
  </p:clrMapOvr>
  <p:transition spd="slow">
    <p:pull dir="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A464B26B-E8C2-4664-B61F-F5AE7BB961DF}" type="datetimeFigureOut">
              <a:rPr lang="ru-RU" smtClean="0"/>
              <a:pPr/>
              <a:t>29.02.2016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ECC0906-7040-4452-B914-0FDFC4128C7D}"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spd="slow">
    <p:pull dir="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A464B26B-E8C2-4664-B61F-F5AE7BB961DF}" type="datetimeFigureOut">
              <a:rPr lang="ru-RU" smtClean="0"/>
              <a:pPr/>
              <a:t>29.02.2016</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2ECC0906-7040-4452-B914-0FDFC4128C7D}"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pull dir="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464B26B-E8C2-4664-B61F-F5AE7BB961DF}" type="datetimeFigureOut">
              <a:rPr lang="ru-RU" smtClean="0"/>
              <a:pPr/>
              <a:t>29.02.2016</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ECC0906-7040-4452-B914-0FDFC4128C7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spd="slow">
    <p:pull dir="rd"/>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92696"/>
            <a:ext cx="7772400" cy="1728192"/>
          </a:xfrm>
        </p:spPr>
        <p:txBody>
          <a:bodyPr>
            <a:noAutofit/>
          </a:bodyPr>
          <a:lstStyle/>
          <a:p>
            <a:pPr algn="ctr"/>
            <a:r>
              <a:rPr lang="ru-RU" sz="6000" b="1" dirty="0" err="1" smtClean="0">
                <a:solidFill>
                  <a:srgbClr val="FF0000"/>
                </a:solidFill>
                <a:effectLst/>
                <a:latin typeface="Bookman Old Style" pitchFamily="18" charset="0"/>
              </a:rPr>
              <a:t>Holidays</a:t>
            </a:r>
            <a:r>
              <a:rPr lang="ru-RU" sz="6000" b="1" dirty="0" smtClean="0">
                <a:solidFill>
                  <a:srgbClr val="FF0000"/>
                </a:solidFill>
                <a:effectLst/>
                <a:latin typeface="Bookman Old Style" pitchFamily="18" charset="0"/>
              </a:rPr>
              <a:t> </a:t>
            </a:r>
            <a:r>
              <a:rPr lang="ru-RU" sz="6000" b="1" dirty="0" err="1" smtClean="0">
                <a:solidFill>
                  <a:srgbClr val="FF0000"/>
                </a:solidFill>
                <a:effectLst/>
                <a:latin typeface="Bookman Old Style" pitchFamily="18" charset="0"/>
              </a:rPr>
              <a:t>in</a:t>
            </a:r>
            <a:r>
              <a:rPr lang="ru-RU" sz="6000" b="1" dirty="0" smtClean="0">
                <a:solidFill>
                  <a:srgbClr val="FF0000"/>
                </a:solidFill>
                <a:effectLst/>
                <a:latin typeface="Bookman Old Style" pitchFamily="18" charset="0"/>
              </a:rPr>
              <a:t> </a:t>
            </a:r>
            <a:r>
              <a:rPr lang="ru-RU" sz="6000" b="1" dirty="0" err="1" smtClean="0">
                <a:solidFill>
                  <a:srgbClr val="FF0000"/>
                </a:solidFill>
                <a:effectLst/>
                <a:latin typeface="Bookman Old Style" pitchFamily="18" charset="0"/>
              </a:rPr>
              <a:t>Russia</a:t>
            </a:r>
            <a:r>
              <a:rPr lang="ru-RU" sz="6000" dirty="0" smtClean="0">
                <a:solidFill>
                  <a:srgbClr val="FF0000"/>
                </a:solidFill>
                <a:effectLst/>
                <a:latin typeface="Bookman Old Style" pitchFamily="18" charset="0"/>
              </a:rPr>
              <a:t/>
            </a:r>
            <a:br>
              <a:rPr lang="ru-RU" sz="6000" dirty="0" smtClean="0">
                <a:solidFill>
                  <a:srgbClr val="FF0000"/>
                </a:solidFill>
                <a:effectLst/>
                <a:latin typeface="Bookman Old Style" pitchFamily="18" charset="0"/>
              </a:rPr>
            </a:br>
            <a:endParaRPr lang="ru-RU" sz="6000" dirty="0">
              <a:solidFill>
                <a:srgbClr val="FF0000"/>
              </a:solidFill>
              <a:effectLst/>
              <a:latin typeface="Bookman Old Style" pitchFamily="18" charset="0"/>
            </a:endParaRPr>
          </a:p>
        </p:txBody>
      </p:sp>
      <p:sp>
        <p:nvSpPr>
          <p:cNvPr id="3" name="Подзаголовок 2"/>
          <p:cNvSpPr>
            <a:spLocks noGrp="1"/>
          </p:cNvSpPr>
          <p:nvPr>
            <p:ph type="subTitle" idx="1"/>
          </p:nvPr>
        </p:nvSpPr>
        <p:spPr/>
        <p:txBody>
          <a:bodyPr>
            <a:normAutofit/>
          </a:bodyPr>
          <a:lstStyle/>
          <a:p>
            <a:r>
              <a:rPr lang="en-US" dirty="0" smtClean="0"/>
              <a:t/>
            </a:r>
            <a:br>
              <a:rPr lang="en-US" dirty="0" smtClean="0"/>
            </a:br>
            <a:endParaRPr lang="ru-RU" dirty="0"/>
          </a:p>
        </p:txBody>
      </p:sp>
      <p:sp>
        <p:nvSpPr>
          <p:cNvPr id="4" name="Заголовок 1"/>
          <p:cNvSpPr txBox="1">
            <a:spLocks/>
          </p:cNvSpPr>
          <p:nvPr/>
        </p:nvSpPr>
        <p:spPr>
          <a:xfrm>
            <a:off x="683568" y="332656"/>
            <a:ext cx="7772400" cy="2088232"/>
          </a:xfrm>
          <a:prstGeom prst="rect">
            <a:avLst/>
          </a:prstGeom>
        </p:spPr>
        <p:txBody>
          <a:bodyPr vert="horz" anchor="b">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6000" b="1" i="0" u="none" strike="noStrike" kern="1200" cap="none" spc="0" normalizeH="0" baseline="0" noProof="0" dirty="0" err="1" smtClean="0">
                <a:ln>
                  <a:noFill/>
                </a:ln>
                <a:solidFill>
                  <a:srgbClr val="FF0000"/>
                </a:solidFill>
                <a:effectLst/>
                <a:uLnTx/>
                <a:uFillTx/>
                <a:latin typeface="Bookman Old Style" pitchFamily="18" charset="0"/>
                <a:ea typeface="+mj-ea"/>
                <a:cs typeface="+mj-cs"/>
              </a:rPr>
              <a:t>Holidays</a:t>
            </a:r>
            <a:r>
              <a:rPr kumimoji="0" lang="ru-RU" sz="6000" b="1" i="0" u="none" strike="noStrike" kern="1200" cap="none" spc="0" normalizeH="0" baseline="0" noProof="0" dirty="0" smtClean="0">
                <a:ln>
                  <a:noFill/>
                </a:ln>
                <a:solidFill>
                  <a:srgbClr val="FF0000"/>
                </a:solidFill>
                <a:effectLst/>
                <a:uLnTx/>
                <a:uFillTx/>
                <a:latin typeface="Bookman Old Style" pitchFamily="18" charset="0"/>
                <a:ea typeface="+mj-ea"/>
                <a:cs typeface="+mj-cs"/>
              </a:rPr>
              <a:t> </a:t>
            </a:r>
            <a:r>
              <a:rPr kumimoji="0" lang="ru-RU" sz="6000" b="1" i="0" u="none" strike="noStrike" kern="1200" cap="none" spc="0" normalizeH="0" baseline="0" noProof="0" dirty="0" err="1" smtClean="0">
                <a:ln>
                  <a:noFill/>
                </a:ln>
                <a:solidFill>
                  <a:srgbClr val="FF0000"/>
                </a:solidFill>
                <a:effectLst/>
                <a:uLnTx/>
                <a:uFillTx/>
                <a:latin typeface="Bookman Old Style" pitchFamily="18" charset="0"/>
                <a:ea typeface="+mj-ea"/>
                <a:cs typeface="+mj-cs"/>
              </a:rPr>
              <a:t>in</a:t>
            </a:r>
            <a:r>
              <a:rPr kumimoji="0" lang="ru-RU" sz="6000" b="1" i="0" u="none" strike="noStrike" kern="1200" cap="none" spc="0" normalizeH="0" baseline="0" noProof="0" dirty="0" smtClean="0">
                <a:ln>
                  <a:noFill/>
                </a:ln>
                <a:solidFill>
                  <a:srgbClr val="FF0000"/>
                </a:solidFill>
                <a:effectLst/>
                <a:uLnTx/>
                <a:uFillTx/>
                <a:latin typeface="Bookman Old Style" pitchFamily="18" charset="0"/>
                <a:ea typeface="+mj-ea"/>
                <a:cs typeface="+mj-cs"/>
              </a:rPr>
              <a:t> </a:t>
            </a:r>
            <a:r>
              <a:rPr kumimoji="0" lang="ru-RU" sz="6000" b="1" i="0" u="none" strike="noStrike" kern="1200" cap="none" spc="0" normalizeH="0" baseline="0" noProof="0" dirty="0" err="1" smtClean="0">
                <a:ln>
                  <a:noFill/>
                </a:ln>
                <a:solidFill>
                  <a:srgbClr val="FF0000"/>
                </a:solidFill>
                <a:effectLst/>
                <a:uLnTx/>
                <a:uFillTx/>
                <a:latin typeface="Bookman Old Style" pitchFamily="18" charset="0"/>
                <a:ea typeface="+mj-ea"/>
                <a:cs typeface="+mj-cs"/>
              </a:rPr>
              <a:t>Russia</a:t>
            </a:r>
            <a:r>
              <a:rPr kumimoji="0" lang="ru-RU" sz="6000" b="1" i="0" u="none" strike="noStrike" kern="1200" cap="none" spc="0" normalizeH="0" baseline="0" noProof="0" dirty="0" smtClean="0">
                <a:ln>
                  <a:noFill/>
                </a:ln>
                <a:solidFill>
                  <a:srgbClr val="FF0000"/>
                </a:solidFill>
                <a:effectLst/>
                <a:uLnTx/>
                <a:uFillTx/>
                <a:latin typeface="Bookman Old Style" pitchFamily="18" charset="0"/>
                <a:ea typeface="+mj-ea"/>
                <a:cs typeface="+mj-cs"/>
              </a:rPr>
              <a:t/>
            </a:r>
            <a:br>
              <a:rPr kumimoji="0" lang="ru-RU" sz="6000" b="1" i="0" u="none" strike="noStrike" kern="1200" cap="none" spc="0" normalizeH="0" baseline="0" noProof="0" dirty="0" smtClean="0">
                <a:ln>
                  <a:noFill/>
                </a:ln>
                <a:solidFill>
                  <a:srgbClr val="FF0000"/>
                </a:solidFill>
                <a:effectLst/>
                <a:uLnTx/>
                <a:uFillTx/>
                <a:latin typeface="Bookman Old Style" pitchFamily="18" charset="0"/>
                <a:ea typeface="+mj-ea"/>
                <a:cs typeface="+mj-cs"/>
              </a:rPr>
            </a:br>
            <a:endParaRPr kumimoji="0" lang="ru-RU" sz="6000" b="1" i="0" u="none" strike="noStrike" kern="1200" cap="none" spc="0" normalizeH="0" baseline="0" noProof="0" dirty="0">
              <a:ln>
                <a:noFill/>
              </a:ln>
              <a:solidFill>
                <a:srgbClr val="FF0000"/>
              </a:solidFill>
              <a:effectLst/>
              <a:uLnTx/>
              <a:uFillTx/>
              <a:latin typeface="Bookman Old Style" pitchFamily="18" charset="0"/>
              <a:ea typeface="+mj-ea"/>
              <a:cs typeface="+mj-cs"/>
            </a:endParaRPr>
          </a:p>
        </p:txBody>
      </p:sp>
      <p:pic>
        <p:nvPicPr>
          <p:cNvPr id="21506" name="Picture 2" descr="http://reklamasevproduction.s3.amazonaws.com/news_photo/27597/9IA_X1xvlw4.jpg"/>
          <p:cNvPicPr>
            <a:picLocks noChangeAspect="1" noChangeArrowheads="1"/>
          </p:cNvPicPr>
          <p:nvPr/>
        </p:nvPicPr>
        <p:blipFill>
          <a:blip r:embed="rId2" cstate="print"/>
          <a:srcRect/>
          <a:stretch>
            <a:fillRect/>
          </a:stretch>
        </p:blipFill>
        <p:spPr bwMode="auto">
          <a:xfrm>
            <a:off x="3419872" y="3068960"/>
            <a:ext cx="5252194" cy="3513414"/>
          </a:xfrm>
          <a:prstGeom prst="rect">
            <a:avLst/>
          </a:prstGeom>
          <a:noFill/>
        </p:spPr>
      </p:pic>
      <p:pic>
        <p:nvPicPr>
          <p:cNvPr id="21508" name="Picture 4" descr="http://www.2do2go.ru/uploads/full/bf8fa2a5e9cb621fc6896f2f2577438a_w960_h2048.jpg"/>
          <p:cNvPicPr>
            <a:picLocks noChangeAspect="1" noChangeArrowheads="1"/>
          </p:cNvPicPr>
          <p:nvPr/>
        </p:nvPicPr>
        <p:blipFill>
          <a:blip r:embed="rId3" cstate="print"/>
          <a:srcRect/>
          <a:stretch>
            <a:fillRect/>
          </a:stretch>
        </p:blipFill>
        <p:spPr bwMode="auto">
          <a:xfrm>
            <a:off x="683568" y="1556792"/>
            <a:ext cx="4896544" cy="2971455"/>
          </a:xfrm>
          <a:prstGeom prst="rect">
            <a:avLst/>
          </a:prstGeom>
          <a:noFill/>
        </p:spPr>
      </p:pic>
    </p:spTree>
  </p:cSld>
  <p:clrMapOvr>
    <a:masterClrMapping/>
  </p:clrMapOvr>
  <p:transition spd="slow">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день россии.jpg"/>
          <p:cNvPicPr>
            <a:picLocks noGrp="1" noChangeAspect="1"/>
          </p:cNvPicPr>
          <p:nvPr>
            <p:ph idx="1"/>
          </p:nvPr>
        </p:nvPicPr>
        <p:blipFill>
          <a:blip r:embed="rId2" cstate="print"/>
          <a:stretch>
            <a:fillRect/>
          </a:stretch>
        </p:blipFill>
        <p:spPr>
          <a:xfrm>
            <a:off x="2123728" y="1628800"/>
            <a:ext cx="4877164" cy="4745716"/>
          </a:xfrm>
        </p:spPr>
      </p:pic>
      <p:sp>
        <p:nvSpPr>
          <p:cNvPr id="2" name="Заголовок 1"/>
          <p:cNvSpPr>
            <a:spLocks noGrp="1"/>
          </p:cNvSpPr>
          <p:nvPr>
            <p:ph type="title"/>
          </p:nvPr>
        </p:nvSpPr>
        <p:spPr/>
        <p:txBody>
          <a:bodyPr>
            <a:noAutofit/>
          </a:bodyPr>
          <a:lstStyle/>
          <a:p>
            <a:r>
              <a:rPr lang="en-US" sz="2800" dirty="0" smtClean="0">
                <a:solidFill>
                  <a:schemeClr val="tx1"/>
                </a:solidFill>
                <a:effectLst/>
                <a:latin typeface="Bookman Old Style" pitchFamily="18" charset="0"/>
              </a:rPr>
              <a:t>Independence Day is on the 12th of June. This day in 1992 the first President of Russia was elected.</a:t>
            </a:r>
            <a:endParaRPr lang="ru-RU" sz="2800" dirty="0">
              <a:solidFill>
                <a:schemeClr val="tx1"/>
              </a:solidFill>
              <a:effectLst/>
              <a:latin typeface="Bookman Old Style" pitchFamily="18" charset="0"/>
            </a:endParaRPr>
          </a:p>
        </p:txBody>
      </p:sp>
    </p:spTree>
  </p:cSld>
  <p:clrMapOvr>
    <a:masterClrMapping/>
  </p:clrMapOvr>
  <p:transition spd="slow">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dirty="0"/>
          </a:p>
        </p:txBody>
      </p:sp>
      <p:sp>
        <p:nvSpPr>
          <p:cNvPr id="3" name="Заголовок 2"/>
          <p:cNvSpPr>
            <a:spLocks noGrp="1"/>
          </p:cNvSpPr>
          <p:nvPr>
            <p:ph type="title"/>
          </p:nvPr>
        </p:nvSpPr>
        <p:spPr>
          <a:xfrm>
            <a:off x="457200" y="1700808"/>
            <a:ext cx="8229600" cy="288032"/>
          </a:xfrm>
        </p:spPr>
        <p:txBody>
          <a:bodyPr>
            <a:noAutofit/>
          </a:bodyPr>
          <a:lstStyle/>
          <a:p>
            <a:r>
              <a:rPr lang="en-US" sz="3200" dirty="0" smtClean="0">
                <a:solidFill>
                  <a:schemeClr val="tx1"/>
                </a:solidFill>
                <a:effectLst/>
                <a:latin typeface="Bookman Old Style" pitchFamily="18" charset="0"/>
              </a:rPr>
              <a:t>The 1st of September is the Day of Knowledge — it's the beginning of a school year. Children go to schools with flowers for teachers, there are meetings before the classes start</a:t>
            </a:r>
            <a:r>
              <a:rPr lang="en-US" sz="3200" dirty="0" smtClean="0">
                <a:solidFill>
                  <a:schemeClr val="tx1"/>
                </a:solidFill>
                <a:effectLst/>
                <a:latin typeface="Bookman Old Style" pitchFamily="18" charset="0"/>
              </a:rPr>
              <a:t>.</a:t>
            </a:r>
            <a:br>
              <a:rPr lang="en-US" sz="3200" dirty="0" smtClean="0">
                <a:solidFill>
                  <a:schemeClr val="tx1"/>
                </a:solidFill>
                <a:effectLst/>
                <a:latin typeface="Bookman Old Style" pitchFamily="18" charset="0"/>
              </a:rPr>
            </a:br>
            <a:r>
              <a:rPr lang="ru-RU" sz="2800" dirty="0" smtClean="0"/>
              <a:t/>
            </a:r>
            <a:br>
              <a:rPr lang="ru-RU" sz="2800" dirty="0" smtClean="0"/>
            </a:br>
            <a:endParaRPr lang="ru-RU" sz="2800" dirty="0"/>
          </a:p>
        </p:txBody>
      </p:sp>
      <p:pic>
        <p:nvPicPr>
          <p:cNvPr id="24577" name="Picture 1" descr="C:\Users\User\Desktop\1409563677-1sen1.jpg"/>
          <p:cNvPicPr>
            <a:picLocks noChangeAspect="1" noChangeArrowheads="1"/>
          </p:cNvPicPr>
          <p:nvPr/>
        </p:nvPicPr>
        <p:blipFill>
          <a:blip r:embed="rId2" cstate="print"/>
          <a:srcRect/>
          <a:stretch>
            <a:fillRect/>
          </a:stretch>
        </p:blipFill>
        <p:spPr bwMode="auto">
          <a:xfrm>
            <a:off x="827584" y="2708920"/>
            <a:ext cx="7483968" cy="3600400"/>
          </a:xfrm>
          <a:prstGeom prst="rect">
            <a:avLst/>
          </a:prstGeom>
          <a:noFill/>
        </p:spPr>
      </p:pic>
    </p:spTree>
  </p:cSld>
  <p:clrMapOvr>
    <a:masterClrMapping/>
  </p:clrMapOvr>
  <p:transition spd="slow">
    <p:pull dir="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268760"/>
            <a:ext cx="8229600" cy="504056"/>
          </a:xfrm>
        </p:spPr>
        <p:txBody>
          <a:bodyPr>
            <a:noAutofit/>
          </a:bodyPr>
          <a:lstStyle/>
          <a:p>
            <a:r>
              <a:rPr lang="en-US" sz="3200" dirty="0" smtClean="0">
                <a:solidFill>
                  <a:schemeClr val="tx1"/>
                </a:solidFill>
                <a:effectLst/>
                <a:latin typeface="Bookman Old Style" pitchFamily="18" charset="0"/>
              </a:rPr>
              <a:t>The 12th of December — the Constitution Day. This day the first Constitution of the Russian Federation was adopted in 1993</a:t>
            </a:r>
            <a:r>
              <a:rPr lang="en-US" sz="3200" dirty="0" smtClean="0">
                <a:solidFill>
                  <a:schemeClr val="tx1"/>
                </a:solidFill>
                <a:effectLst/>
                <a:latin typeface="Bookman Old Style" pitchFamily="18" charset="0"/>
              </a:rPr>
              <a:t>.</a:t>
            </a:r>
            <a:br>
              <a:rPr lang="en-US" sz="3200" dirty="0" smtClean="0">
                <a:solidFill>
                  <a:schemeClr val="tx1"/>
                </a:solidFill>
                <a:effectLst/>
                <a:latin typeface="Bookman Old Style" pitchFamily="18" charset="0"/>
              </a:rPr>
            </a:br>
            <a:endParaRPr lang="ru-RU" sz="3200" dirty="0">
              <a:solidFill>
                <a:schemeClr val="tx1"/>
              </a:solidFill>
              <a:effectLst/>
              <a:latin typeface="Bookman Old Style" pitchFamily="18" charset="0"/>
            </a:endParaRPr>
          </a:p>
        </p:txBody>
      </p:sp>
      <p:pic>
        <p:nvPicPr>
          <p:cNvPr id="23553" name="Picture 1" descr="C:\Users\User\Desktop\Tn5efBbI.jpg"/>
          <p:cNvPicPr>
            <a:picLocks noGrp="1" noChangeAspect="1" noChangeArrowheads="1"/>
          </p:cNvPicPr>
          <p:nvPr>
            <p:ph idx="1"/>
          </p:nvPr>
        </p:nvPicPr>
        <p:blipFill>
          <a:blip r:embed="rId2" cstate="print"/>
          <a:srcRect/>
          <a:stretch>
            <a:fillRect/>
          </a:stretch>
        </p:blipFill>
        <p:spPr bwMode="auto">
          <a:xfrm>
            <a:off x="1979712" y="2564904"/>
            <a:ext cx="5129337" cy="3744416"/>
          </a:xfrm>
          <a:prstGeom prst="rect">
            <a:avLst/>
          </a:prstGeom>
          <a:noFill/>
        </p:spPr>
      </p:pic>
    </p:spTree>
  </p:cSld>
  <p:clrMapOvr>
    <a:masterClrMapping/>
  </p:clrMapOvr>
  <p:transition spd="slow">
    <p:pull dir="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204366_wielkanoc_babka_pisanki.jpg"/>
          <p:cNvPicPr>
            <a:picLocks noGrp="1" noChangeAspect="1"/>
          </p:cNvPicPr>
          <p:nvPr>
            <p:ph idx="1"/>
          </p:nvPr>
        </p:nvPicPr>
        <p:blipFill>
          <a:blip r:embed="rId2" cstate="print"/>
          <a:stretch>
            <a:fillRect/>
          </a:stretch>
        </p:blipFill>
        <p:spPr>
          <a:xfrm>
            <a:off x="1691680" y="2276872"/>
            <a:ext cx="6128947" cy="4088166"/>
          </a:xfrm>
        </p:spPr>
      </p:pic>
      <p:sp>
        <p:nvSpPr>
          <p:cNvPr id="2" name="Заголовок 1"/>
          <p:cNvSpPr>
            <a:spLocks noGrp="1"/>
          </p:cNvSpPr>
          <p:nvPr>
            <p:ph type="title"/>
          </p:nvPr>
        </p:nvSpPr>
        <p:spPr>
          <a:xfrm>
            <a:off x="457200" y="908720"/>
            <a:ext cx="8229600" cy="508918"/>
          </a:xfrm>
        </p:spPr>
        <p:txBody>
          <a:bodyPr>
            <a:noAutofit/>
          </a:bodyPr>
          <a:lstStyle/>
          <a:p>
            <a:r>
              <a:rPr lang="en-US" sz="3200" dirty="0" smtClean="0">
                <a:solidFill>
                  <a:schemeClr val="tx1"/>
                </a:solidFill>
                <a:effectLst/>
                <a:latin typeface="Bookman Old Style" pitchFamily="18" charset="0"/>
              </a:rPr>
              <a:t>We also celebrate Easter and lots of professional holidays which are not public holidays and banks, offices and schools do not close.</a:t>
            </a:r>
            <a:endParaRPr lang="ru-RU" sz="3200" dirty="0">
              <a:solidFill>
                <a:schemeClr val="tx1"/>
              </a:solidFill>
              <a:effectLst/>
              <a:latin typeface="Bookman Old Style" pitchFamily="18" charset="0"/>
            </a:endParaRPr>
          </a:p>
        </p:txBody>
      </p:sp>
    </p:spTree>
  </p:cSld>
  <p:clrMapOvr>
    <a:masterClrMapping/>
  </p:clrMapOvr>
  <p:transition spd="slow">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flipV="1">
            <a:off x="457200" y="764704"/>
            <a:ext cx="8229600" cy="716625"/>
          </a:xfrm>
        </p:spPr>
        <p:txBody>
          <a:bodyPr>
            <a:normAutofit/>
          </a:bodyPr>
          <a:lstStyle/>
          <a:p>
            <a:endParaRPr lang="ru-RU" dirty="0"/>
          </a:p>
        </p:txBody>
      </p:sp>
      <p:sp>
        <p:nvSpPr>
          <p:cNvPr id="3" name="Заголовок 2"/>
          <p:cNvSpPr>
            <a:spLocks noGrp="1"/>
          </p:cNvSpPr>
          <p:nvPr>
            <p:ph type="title"/>
          </p:nvPr>
        </p:nvSpPr>
        <p:spPr>
          <a:xfrm>
            <a:off x="457200" y="1484784"/>
            <a:ext cx="8229600" cy="792088"/>
          </a:xfrm>
        </p:spPr>
        <p:txBody>
          <a:bodyPr>
            <a:noAutofit/>
          </a:bodyPr>
          <a:lstStyle/>
          <a:p>
            <a:r>
              <a:rPr lang="en-US" sz="3200" dirty="0" smtClean="0">
                <a:solidFill>
                  <a:schemeClr val="tx1"/>
                </a:solidFill>
                <a:effectLst/>
                <a:latin typeface="Bookman Old Style" pitchFamily="18" charset="0"/>
              </a:rPr>
              <a:t>Russians love to celebrate. We adopted the Western holidays such as St. Valentine and Halloween. We also appreciate Chinese New Year, Muslim and Jewish holidays, as Russians are very tolerant to other religions</a:t>
            </a:r>
            <a:r>
              <a:rPr lang="en-US" sz="3200" dirty="0" smtClean="0">
                <a:solidFill>
                  <a:schemeClr val="tx1"/>
                </a:solidFill>
                <a:effectLst/>
                <a:latin typeface="Bookman Old Style" pitchFamily="18" charset="0"/>
              </a:rPr>
              <a:t>.</a:t>
            </a:r>
            <a:br>
              <a:rPr lang="en-US" sz="3200" dirty="0" smtClean="0">
                <a:solidFill>
                  <a:schemeClr val="tx1"/>
                </a:solidFill>
                <a:effectLst/>
                <a:latin typeface="Bookman Old Style" pitchFamily="18" charset="0"/>
              </a:rPr>
            </a:br>
            <a:endParaRPr lang="ru-RU" sz="3200" dirty="0">
              <a:solidFill>
                <a:schemeClr val="tx1"/>
              </a:solidFill>
              <a:effectLst/>
              <a:latin typeface="Bookman Old Style" pitchFamily="18" charset="0"/>
            </a:endParaRPr>
          </a:p>
        </p:txBody>
      </p:sp>
      <p:pic>
        <p:nvPicPr>
          <p:cNvPr id="22529" name="Picture 1" descr="C:\Users\User\Desktop\gallery_33_171_273521.jpg"/>
          <p:cNvPicPr>
            <a:picLocks noChangeAspect="1" noChangeArrowheads="1"/>
          </p:cNvPicPr>
          <p:nvPr/>
        </p:nvPicPr>
        <p:blipFill>
          <a:blip r:embed="rId2" cstate="print"/>
          <a:srcRect/>
          <a:stretch>
            <a:fillRect/>
          </a:stretch>
        </p:blipFill>
        <p:spPr bwMode="auto">
          <a:xfrm>
            <a:off x="2051720" y="3140968"/>
            <a:ext cx="5289798" cy="3346810"/>
          </a:xfrm>
          <a:prstGeom prst="rect">
            <a:avLst/>
          </a:prstGeom>
          <a:noFill/>
        </p:spPr>
      </p:pic>
    </p:spTree>
  </p:cSld>
  <p:clrMapOvr>
    <a:masterClrMapping/>
  </p:clrMapOvr>
  <p:transition spd="slow">
    <p:pull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57200" y="285750"/>
            <a:ext cx="8229600" cy="6169025"/>
          </a:xfrm>
        </p:spPr>
        <p:txBody>
          <a:bodyPr>
            <a:normAutofit/>
          </a:bodyPr>
          <a:lstStyle/>
          <a:p>
            <a:pPr>
              <a:buNone/>
            </a:pPr>
            <a:r>
              <a:rPr lang="ru-RU" sz="3200" b="1" dirty="0" smtClean="0">
                <a:latin typeface="Bookman Old Style" pitchFamily="18" charset="0"/>
              </a:rPr>
              <a:t>  </a:t>
            </a:r>
            <a:r>
              <a:rPr lang="en-US" sz="3200" b="1" dirty="0" smtClean="0">
                <a:latin typeface="Bookman Old Style" pitchFamily="18" charset="0"/>
              </a:rPr>
              <a:t>There </a:t>
            </a:r>
            <a:r>
              <a:rPr lang="en-US" sz="3200" b="1" dirty="0" smtClean="0">
                <a:latin typeface="Bookman Old Style" pitchFamily="18" charset="0"/>
              </a:rPr>
              <a:t>are many national holidays in Russia, when people all over the country do not work and have special celebrations. The major holidays are: New Year's Day, Women's Day, May Day, Victory Day, and Independence Day</a:t>
            </a:r>
            <a:r>
              <a:rPr lang="en-US" sz="3200" b="1" dirty="0" smtClean="0">
                <a:latin typeface="Bookman Old Style" pitchFamily="18" charset="0"/>
              </a:rPr>
              <a:t>.</a:t>
            </a:r>
          </a:p>
          <a:p>
            <a:pPr>
              <a:buNone/>
            </a:pPr>
            <a:endParaRPr lang="en-US" sz="3200" b="1" dirty="0" smtClean="0">
              <a:latin typeface="Bookman Old Style" pitchFamily="18" charset="0"/>
            </a:endParaRPr>
          </a:p>
          <a:p>
            <a:pPr>
              <a:buNone/>
            </a:pPr>
            <a:endParaRPr lang="en-US" sz="3200" b="1" dirty="0" smtClean="0">
              <a:latin typeface="Bookman Old Style" pitchFamily="18" charset="0"/>
            </a:endParaRPr>
          </a:p>
          <a:p>
            <a:pPr>
              <a:buNone/>
            </a:pPr>
            <a:endParaRPr lang="en-US" sz="3200" b="1" dirty="0" smtClean="0">
              <a:latin typeface="Bookman Old Style" pitchFamily="18" charset="0"/>
            </a:endParaRPr>
          </a:p>
          <a:p>
            <a:pPr>
              <a:buNone/>
            </a:pPr>
            <a:endParaRPr lang="ru-RU" sz="3200" b="1" dirty="0">
              <a:latin typeface="Bookman Old Style" pitchFamily="18" charset="0"/>
            </a:endParaRPr>
          </a:p>
        </p:txBody>
      </p:sp>
      <p:pic>
        <p:nvPicPr>
          <p:cNvPr id="20482" name="Picture 2" descr="https://w1060.am15.net/img/ie_img_fix.gif"/>
          <p:cNvPicPr>
            <a:picLocks noChangeAspect="1" noChangeArrowheads="1"/>
          </p:cNvPicPr>
          <p:nvPr/>
        </p:nvPicPr>
        <p:blipFill>
          <a:blip r:embed="rId2"/>
          <a:srcRect/>
          <a:stretch>
            <a:fillRect/>
          </a:stretch>
        </p:blipFill>
        <p:spPr bwMode="auto">
          <a:xfrm>
            <a:off x="155575" y="-136525"/>
            <a:ext cx="9525" cy="9525"/>
          </a:xfrm>
          <a:prstGeom prst="rect">
            <a:avLst/>
          </a:prstGeom>
          <a:noFill/>
        </p:spPr>
      </p:pic>
      <p:pic>
        <p:nvPicPr>
          <p:cNvPr id="7" name="Picture 2" descr="C:\Users\User\Desktop\19522854.jpg"/>
          <p:cNvPicPr>
            <a:picLocks noChangeAspect="1" noChangeArrowheads="1"/>
          </p:cNvPicPr>
          <p:nvPr/>
        </p:nvPicPr>
        <p:blipFill>
          <a:blip r:embed="rId3" cstate="print"/>
          <a:srcRect/>
          <a:stretch>
            <a:fillRect/>
          </a:stretch>
        </p:blipFill>
        <p:spPr bwMode="auto">
          <a:xfrm>
            <a:off x="2843808" y="3789040"/>
            <a:ext cx="3652061" cy="2775566"/>
          </a:xfrm>
          <a:prstGeom prst="rect">
            <a:avLst/>
          </a:prstGeom>
          <a:noFill/>
        </p:spPr>
      </p:pic>
    </p:spTree>
  </p:cSld>
  <p:clrMapOvr>
    <a:masterClrMapping/>
  </p:clrMapOvr>
  <p:transition spd="slow">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нг.jpg"/>
          <p:cNvPicPr>
            <a:picLocks noGrp="1" noChangeAspect="1"/>
          </p:cNvPicPr>
          <p:nvPr>
            <p:ph idx="1"/>
          </p:nvPr>
        </p:nvPicPr>
        <p:blipFill>
          <a:blip r:embed="rId2" cstate="print"/>
          <a:stretch>
            <a:fillRect/>
          </a:stretch>
        </p:blipFill>
        <p:spPr>
          <a:xfrm>
            <a:off x="4932040" y="4437112"/>
            <a:ext cx="3240360" cy="2162941"/>
          </a:xfrm>
        </p:spPr>
      </p:pic>
      <p:sp>
        <p:nvSpPr>
          <p:cNvPr id="2" name="Заголовок 1"/>
          <p:cNvSpPr>
            <a:spLocks noGrp="1"/>
          </p:cNvSpPr>
          <p:nvPr>
            <p:ph type="title"/>
          </p:nvPr>
        </p:nvSpPr>
        <p:spPr>
          <a:xfrm>
            <a:off x="428596" y="285728"/>
            <a:ext cx="8229600" cy="3359296"/>
          </a:xfrm>
          <a:ln>
            <a:noFill/>
          </a:ln>
        </p:spPr>
        <p:txBody>
          <a:bodyPr>
            <a:noAutofit/>
          </a:bodyPr>
          <a:lstStyle/>
          <a:p>
            <a:r>
              <a:rPr lang="ru-RU" sz="1200" dirty="0" smtClean="0"/>
              <a:t/>
            </a:r>
            <a:br>
              <a:rPr lang="ru-RU" sz="1200" dirty="0" smtClean="0"/>
            </a:br>
            <a:endParaRPr lang="ru-RU" sz="1200" b="1" dirty="0">
              <a:solidFill>
                <a:schemeClr val="tx1"/>
              </a:solidFill>
            </a:endParaRPr>
          </a:p>
        </p:txBody>
      </p:sp>
      <p:sp>
        <p:nvSpPr>
          <p:cNvPr id="19457" name="Rectangle 1"/>
          <p:cNvSpPr>
            <a:spLocks noChangeArrowheads="1"/>
          </p:cNvSpPr>
          <p:nvPr/>
        </p:nvSpPr>
        <p:spPr bwMode="auto">
          <a:xfrm>
            <a:off x="179512" y="141474"/>
            <a:ext cx="864096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9050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Bookman Old Style" pitchFamily="18" charset="0"/>
                <a:ea typeface="Times New Roman" pitchFamily="18" charset="0"/>
                <a:cs typeface="Arial" pitchFamily="34" charset="0"/>
              </a:rPr>
              <a:t>The first holiday of the year is New Year's Day. People celebrate the new year at midnight on the 31st of December. They greet the new year with champagne and listen to the Kremlin chimes beating 12 o'clock.</a:t>
            </a:r>
            <a:endParaRPr kumimoji="0" lang="ru-RU" sz="24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endParaRPr>
          </a:p>
          <a:p>
            <a:pPr marL="0" marR="0" lvl="0" indent="19050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Bookman Old Style" pitchFamily="18" charset="0"/>
                <a:ea typeface="Times New Roman" pitchFamily="18" charset="0"/>
                <a:cs typeface="Arial" pitchFamily="34" charset="0"/>
              </a:rPr>
              <a:t>There are lots of New Year traditions in Russia. In every home there is a New Year tree glittering with </a:t>
            </a:r>
            <a:r>
              <a:rPr kumimoji="0" lang="en-US" sz="2400" b="1" i="0" u="none" strike="noStrike" cap="none" normalizeH="0" baseline="0" dirty="0" err="1" smtClean="0">
                <a:ln>
                  <a:noFill/>
                </a:ln>
                <a:solidFill>
                  <a:srgbClr val="000000"/>
                </a:solidFill>
                <a:effectLst/>
                <a:latin typeface="Bookman Old Style" pitchFamily="18" charset="0"/>
                <a:ea typeface="Times New Roman" pitchFamily="18" charset="0"/>
                <a:cs typeface="Arial" pitchFamily="34" charset="0"/>
              </a:rPr>
              <a:t>coloured</a:t>
            </a:r>
            <a:r>
              <a:rPr kumimoji="0" lang="en-US" sz="2400" b="1" i="0" u="none" strike="noStrike" cap="none" normalizeH="0" baseline="0" dirty="0" smtClean="0">
                <a:ln>
                  <a:noFill/>
                </a:ln>
                <a:solidFill>
                  <a:srgbClr val="000000"/>
                </a:solidFill>
                <a:effectLst/>
                <a:latin typeface="Bookman Old Style" pitchFamily="18" charset="0"/>
                <a:ea typeface="Times New Roman" pitchFamily="18" charset="0"/>
                <a:cs typeface="Arial" pitchFamily="34" charset="0"/>
              </a:rPr>
              <a:t> lights and decorations. Children always wait for Father Frost to come and give them a present. Many people consider New Year's Day to be a family holiday. But the young prefer to have New Year parties of their own</a:t>
            </a:r>
            <a:r>
              <a:rPr kumimoji="0" lang="ru-RU" sz="2400" b="1" i="0" u="none" strike="noStrike" cap="none" normalizeH="0" baseline="0" dirty="0" smtClean="0">
                <a:ln>
                  <a:noFill/>
                </a:ln>
                <a:solidFill>
                  <a:srgbClr val="000000"/>
                </a:solidFill>
                <a:effectLst/>
                <a:latin typeface="Bookman Old Style" pitchFamily="18" charset="0"/>
                <a:ea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рождество.jpg"/>
          <p:cNvPicPr>
            <a:picLocks noGrp="1" noChangeAspect="1"/>
          </p:cNvPicPr>
          <p:nvPr>
            <p:ph idx="1"/>
          </p:nvPr>
        </p:nvPicPr>
        <p:blipFill>
          <a:blip r:embed="rId2" cstate="print"/>
          <a:stretch>
            <a:fillRect/>
          </a:stretch>
        </p:blipFill>
        <p:spPr>
          <a:xfrm>
            <a:off x="1691680" y="2348880"/>
            <a:ext cx="5913095" cy="3943988"/>
          </a:xfrm>
        </p:spPr>
      </p:pic>
      <p:sp>
        <p:nvSpPr>
          <p:cNvPr id="2" name="Заголовок 1"/>
          <p:cNvSpPr>
            <a:spLocks noGrp="1"/>
          </p:cNvSpPr>
          <p:nvPr>
            <p:ph type="title"/>
          </p:nvPr>
        </p:nvSpPr>
        <p:spPr>
          <a:xfrm>
            <a:off x="457200" y="274638"/>
            <a:ext cx="8229600" cy="1930226"/>
          </a:xfrm>
        </p:spPr>
        <p:txBody>
          <a:bodyPr>
            <a:noAutofit/>
          </a:bodyPr>
          <a:lstStyle/>
          <a:p>
            <a:r>
              <a:rPr lang="en-US" sz="2800" dirty="0" smtClean="0">
                <a:solidFill>
                  <a:schemeClr val="tx1"/>
                </a:solidFill>
                <a:latin typeface="Bookman Old Style" pitchFamily="18" charset="0"/>
              </a:rPr>
              <a:t>A renewed holiday in our country is Christmas. It is celebrated on the 7th of January. It's a religious holiday and a lot of people go to church services on that day.</a:t>
            </a:r>
            <a:endParaRPr lang="ru-RU" sz="2800" dirty="0">
              <a:solidFill>
                <a:schemeClr val="tx1"/>
              </a:solidFill>
              <a:latin typeface="Bookman Old Style" pitchFamily="18" charset="0"/>
            </a:endParaRPr>
          </a:p>
        </p:txBody>
      </p:sp>
    </p:spTree>
  </p:cSld>
  <p:clrMapOvr>
    <a:masterClrMapping/>
  </p:clrMapOvr>
  <p:transition spd="slow">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масленица.jpg"/>
          <p:cNvPicPr>
            <a:picLocks noGrp="1" noChangeAspect="1"/>
          </p:cNvPicPr>
          <p:nvPr>
            <p:ph idx="1"/>
          </p:nvPr>
        </p:nvPicPr>
        <p:blipFill>
          <a:blip r:embed="rId2" cstate="print"/>
          <a:stretch>
            <a:fillRect/>
          </a:stretch>
        </p:blipFill>
        <p:spPr>
          <a:xfrm>
            <a:off x="1907704" y="2852936"/>
            <a:ext cx="5707816" cy="3716423"/>
          </a:xfrm>
        </p:spPr>
      </p:pic>
      <p:sp>
        <p:nvSpPr>
          <p:cNvPr id="2" name="Заголовок 1"/>
          <p:cNvSpPr>
            <a:spLocks noGrp="1"/>
          </p:cNvSpPr>
          <p:nvPr>
            <p:ph type="title"/>
          </p:nvPr>
        </p:nvSpPr>
        <p:spPr>
          <a:xfrm>
            <a:off x="457200" y="692696"/>
            <a:ext cx="8229600" cy="1872208"/>
          </a:xfrm>
        </p:spPr>
        <p:txBody>
          <a:bodyPr>
            <a:noAutofit/>
          </a:bodyPr>
          <a:lstStyle/>
          <a:p>
            <a:r>
              <a:rPr lang="en-US" sz="2600" b="1" dirty="0" smtClean="0">
                <a:solidFill>
                  <a:schemeClr val="tx1"/>
                </a:solidFill>
                <a:effectLst/>
                <a:latin typeface="Bookman Old Style" pitchFamily="18" charset="0"/>
              </a:rPr>
              <a:t>At the end of February people see off winter and prepare to welcome spring. Traditional celebrations on this occasion are known as </a:t>
            </a:r>
            <a:r>
              <a:rPr lang="en-US" sz="2600" b="1" i="1" dirty="0" err="1" smtClean="0">
                <a:solidFill>
                  <a:schemeClr val="tx1"/>
                </a:solidFill>
                <a:effectLst/>
                <a:latin typeface="Bookman Old Style" pitchFamily="18" charset="0"/>
              </a:rPr>
              <a:t>Maslenitsa</a:t>
            </a:r>
            <a:r>
              <a:rPr lang="en-US" sz="2600" b="1" dirty="0" smtClean="0">
                <a:solidFill>
                  <a:schemeClr val="tx1"/>
                </a:solidFill>
                <a:effectLst/>
                <a:latin typeface="Bookman Old Style" pitchFamily="18" charset="0"/>
              </a:rPr>
              <a:t>. This is also the last week before the Great Lent. </a:t>
            </a:r>
            <a:r>
              <a:rPr lang="en-US" sz="2600" b="1" dirty="0" err="1" smtClean="0">
                <a:solidFill>
                  <a:schemeClr val="tx1"/>
                </a:solidFill>
                <a:effectLst/>
                <a:latin typeface="Bookman Old Style" pitchFamily="18" charset="0"/>
              </a:rPr>
              <a:t>Maslenitsa</a:t>
            </a:r>
            <a:r>
              <a:rPr lang="en-US" sz="2600" b="1" dirty="0" smtClean="0">
                <a:solidFill>
                  <a:schemeClr val="tx1"/>
                </a:solidFill>
                <a:effectLst/>
                <a:latin typeface="Bookman Old Style" pitchFamily="18" charset="0"/>
              </a:rPr>
              <a:t> week is celebrated with plenty of pancakes and spectacular festivals. </a:t>
            </a:r>
            <a:endParaRPr lang="ru-RU" sz="2600" b="1" dirty="0">
              <a:solidFill>
                <a:schemeClr val="tx1"/>
              </a:solidFill>
              <a:effectLst/>
              <a:latin typeface="Bookman Old Style" pitchFamily="18" charset="0"/>
            </a:endParaRPr>
          </a:p>
        </p:txBody>
      </p:sp>
    </p:spTree>
  </p:cSld>
  <p:clrMapOvr>
    <a:masterClrMapping/>
  </p:clrMapOvr>
  <p:transition spd="slow">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28674" name="Picture 2" descr="C:\Users\User\Desktop\i.jpg"/>
          <p:cNvPicPr>
            <a:picLocks noGrp="1" noChangeAspect="1" noChangeArrowheads="1"/>
          </p:cNvPicPr>
          <p:nvPr>
            <p:ph idx="1"/>
          </p:nvPr>
        </p:nvPicPr>
        <p:blipFill>
          <a:blip r:embed="rId2" cstate="print"/>
          <a:srcRect/>
          <a:stretch>
            <a:fillRect/>
          </a:stretch>
        </p:blipFill>
        <p:spPr bwMode="auto">
          <a:xfrm>
            <a:off x="1763688" y="2996952"/>
            <a:ext cx="5309592" cy="3318495"/>
          </a:xfrm>
          <a:prstGeom prst="rect">
            <a:avLst/>
          </a:prstGeom>
          <a:noFill/>
        </p:spPr>
      </p:pic>
      <p:sp>
        <p:nvSpPr>
          <p:cNvPr id="5" name="Прямоугольник 4"/>
          <p:cNvSpPr/>
          <p:nvPr/>
        </p:nvSpPr>
        <p:spPr>
          <a:xfrm>
            <a:off x="395536" y="404664"/>
            <a:ext cx="8208912" cy="2554545"/>
          </a:xfrm>
          <a:prstGeom prst="rect">
            <a:avLst/>
          </a:prstGeom>
        </p:spPr>
        <p:txBody>
          <a:bodyPr wrap="square">
            <a:spAutoFit/>
          </a:bodyPr>
          <a:lstStyle/>
          <a:p>
            <a:pPr>
              <a:buNone/>
            </a:pPr>
            <a:r>
              <a:rPr lang="ru-RU" sz="2000" b="1" dirty="0" smtClean="0">
                <a:latin typeface="Bookman Old Style" pitchFamily="18" charset="0"/>
              </a:rPr>
              <a:t> </a:t>
            </a:r>
            <a:r>
              <a:rPr lang="en-US" b="1" dirty="0" smtClean="0">
                <a:latin typeface="Bookman Old Style" pitchFamily="18" charset="0"/>
              </a:rPr>
              <a:t>"</a:t>
            </a:r>
            <a:r>
              <a:rPr lang="en-US" sz="3200" b="1" dirty="0" smtClean="0">
                <a:latin typeface="Bookman Old Style" pitchFamily="18" charset="0"/>
              </a:rPr>
              <a:t>Men's Day" is the 23d of February, it is a public holiday called "The Homeland Defenders’ Day". On this day women usually give men small gifts.</a:t>
            </a:r>
            <a:endParaRPr lang="en-US" sz="3200" b="1" dirty="0" smtClean="0">
              <a:latin typeface="Bookman Old Style" pitchFamily="18" charset="0"/>
            </a:endParaRPr>
          </a:p>
        </p:txBody>
      </p:sp>
    </p:spTree>
  </p:cSld>
  <p:clrMapOvr>
    <a:masterClrMapping/>
  </p:clrMapOvr>
  <p:transition spd="slow">
    <p:pull dir="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8.jpg"/>
          <p:cNvPicPr>
            <a:picLocks noGrp="1" noChangeAspect="1"/>
          </p:cNvPicPr>
          <p:nvPr>
            <p:ph idx="1"/>
          </p:nvPr>
        </p:nvPicPr>
        <p:blipFill>
          <a:blip r:embed="rId2" cstate="print">
            <a:lum bright="-19000" contrast="9000"/>
          </a:blip>
          <a:stretch>
            <a:fillRect/>
          </a:stretch>
        </p:blipFill>
        <p:spPr>
          <a:xfrm>
            <a:off x="2771800" y="1844824"/>
            <a:ext cx="3744416" cy="4603051"/>
          </a:xfrm>
        </p:spPr>
      </p:pic>
      <p:sp>
        <p:nvSpPr>
          <p:cNvPr id="2" name="Заголовок 1"/>
          <p:cNvSpPr>
            <a:spLocks noGrp="1"/>
          </p:cNvSpPr>
          <p:nvPr>
            <p:ph type="title"/>
          </p:nvPr>
        </p:nvSpPr>
        <p:spPr>
          <a:xfrm>
            <a:off x="428596" y="785794"/>
            <a:ext cx="8535892" cy="1143000"/>
          </a:xfrm>
        </p:spPr>
        <p:txBody>
          <a:bodyPr>
            <a:normAutofit fontScale="90000"/>
          </a:bodyPr>
          <a:lstStyle/>
          <a:p>
            <a:r>
              <a:rPr lang="en-US" sz="1700" b="1" dirty="0" smtClean="0"/>
              <a:t/>
            </a:r>
            <a:br>
              <a:rPr lang="en-US" sz="1700" b="1" dirty="0" smtClean="0"/>
            </a:br>
            <a:r>
              <a:rPr lang="en-US" sz="3100" dirty="0" smtClean="0">
                <a:solidFill>
                  <a:schemeClr val="tx1"/>
                </a:solidFill>
                <a:effectLst/>
                <a:latin typeface="Bookman Old Style" pitchFamily="18" charset="0"/>
              </a:rPr>
              <a:t>On the 8th of March we celebrate Women's Day when men are supposed to do everything about the house and cook all the meals. </a:t>
            </a:r>
            <a:r>
              <a:rPr lang="ru-RU" sz="3100" dirty="0" smtClean="0">
                <a:solidFill>
                  <a:schemeClr val="tx1"/>
                </a:solidFill>
                <a:effectLst/>
                <a:latin typeface="Bookman Old Style" pitchFamily="18" charset="0"/>
              </a:rPr>
              <a:t/>
            </a:r>
            <a:br>
              <a:rPr lang="ru-RU" sz="3100" dirty="0" smtClean="0">
                <a:solidFill>
                  <a:schemeClr val="tx1"/>
                </a:solidFill>
                <a:effectLst/>
                <a:latin typeface="Bookman Old Style" pitchFamily="18" charset="0"/>
              </a:rPr>
            </a:br>
            <a:r>
              <a:rPr lang="ru-RU" sz="1700" b="1" dirty="0" smtClean="0"/>
              <a:t/>
            </a:r>
            <a:br>
              <a:rPr lang="ru-RU" sz="1700" b="1" dirty="0" smtClean="0"/>
            </a:br>
            <a:endParaRPr lang="ru-RU" sz="1700" b="1" dirty="0"/>
          </a:p>
        </p:txBody>
      </p:sp>
    </p:spTree>
  </p:cSld>
  <p:clrMapOvr>
    <a:masterClrMapping/>
  </p:clrMapOvr>
  <p:transition spd="slow">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32657"/>
            <a:ext cx="8229600" cy="2304256"/>
          </a:xfrm>
        </p:spPr>
        <p:txBody>
          <a:bodyPr/>
          <a:lstStyle/>
          <a:p>
            <a:pPr>
              <a:buNone/>
            </a:pPr>
            <a:r>
              <a:rPr lang="ru-RU" sz="3600" b="1" dirty="0" smtClean="0">
                <a:latin typeface="Bookman Old Style" pitchFamily="18" charset="0"/>
              </a:rPr>
              <a:t> </a:t>
            </a:r>
            <a:r>
              <a:rPr lang="en-US" sz="3600" b="1" dirty="0" smtClean="0">
                <a:latin typeface="Bookman Old Style" pitchFamily="18" charset="0"/>
              </a:rPr>
              <a:t>The 1st of May is the Day of </a:t>
            </a:r>
            <a:r>
              <a:rPr lang="en-US" sz="3600" b="1" dirty="0" err="1" smtClean="0">
                <a:latin typeface="Bookman Old Style" pitchFamily="18" charset="0"/>
              </a:rPr>
              <a:t>Labour</a:t>
            </a:r>
            <a:r>
              <a:rPr lang="en-US" sz="3600" b="1" dirty="0" smtClean="0">
                <a:latin typeface="Bookman Old Style" pitchFamily="18" charset="0"/>
              </a:rPr>
              <a:t>. During Soviet time there were huge demonstrations on this day.</a:t>
            </a:r>
          </a:p>
          <a:p>
            <a:pPr>
              <a:buNone/>
            </a:pPr>
            <a:endParaRPr lang="ru-RU" sz="3600" b="1" dirty="0" smtClean="0">
              <a:latin typeface="Bookman Old Style" pitchFamily="18" charset="0"/>
            </a:endParaRPr>
          </a:p>
          <a:p>
            <a:pPr>
              <a:buNone/>
            </a:pPr>
            <a:endParaRPr lang="ru-RU" dirty="0"/>
          </a:p>
        </p:txBody>
      </p:sp>
      <p:sp>
        <p:nvSpPr>
          <p:cNvPr id="3" name="Заголовок 2"/>
          <p:cNvSpPr>
            <a:spLocks noGrp="1"/>
          </p:cNvSpPr>
          <p:nvPr>
            <p:ph type="title"/>
          </p:nvPr>
        </p:nvSpPr>
        <p:spPr>
          <a:xfrm flipV="1">
            <a:off x="457200" y="188640"/>
            <a:ext cx="8229600" cy="85998"/>
          </a:xfrm>
        </p:spPr>
        <p:txBody>
          <a:bodyPr>
            <a:normAutofit fontScale="90000"/>
          </a:bodyPr>
          <a:lstStyle/>
          <a:p>
            <a:endParaRPr lang="ru-RU" dirty="0"/>
          </a:p>
        </p:txBody>
      </p:sp>
      <p:pic>
        <p:nvPicPr>
          <p:cNvPr id="25606" name="Picture 6" descr="C:\Users\User\Desktop\DB32209B.jpg"/>
          <p:cNvPicPr>
            <a:picLocks noChangeAspect="1" noChangeArrowheads="1"/>
          </p:cNvPicPr>
          <p:nvPr/>
        </p:nvPicPr>
        <p:blipFill>
          <a:blip r:embed="rId2" cstate="print"/>
          <a:srcRect/>
          <a:stretch>
            <a:fillRect/>
          </a:stretch>
        </p:blipFill>
        <p:spPr bwMode="auto">
          <a:xfrm>
            <a:off x="1475656" y="2780928"/>
            <a:ext cx="6374482" cy="3590958"/>
          </a:xfrm>
          <a:prstGeom prst="rect">
            <a:avLst/>
          </a:prstGeom>
          <a:noFill/>
        </p:spPr>
      </p:pic>
    </p:spTree>
  </p:cSld>
  <p:clrMapOvr>
    <a:masterClrMapping/>
  </p:clrMapOvr>
  <p:transition spd="slow">
    <p:pull dir="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флаг.jpg"/>
          <p:cNvPicPr>
            <a:picLocks noGrp="1" noChangeAspect="1"/>
          </p:cNvPicPr>
          <p:nvPr>
            <p:ph idx="1"/>
          </p:nvPr>
        </p:nvPicPr>
        <p:blipFill>
          <a:blip r:embed="rId2" cstate="print"/>
          <a:stretch>
            <a:fillRect/>
          </a:stretch>
        </p:blipFill>
        <p:spPr>
          <a:xfrm>
            <a:off x="2411760" y="3212976"/>
            <a:ext cx="4708922" cy="3333444"/>
          </a:xfrm>
        </p:spPr>
      </p:pic>
      <p:sp>
        <p:nvSpPr>
          <p:cNvPr id="2" name="Заголовок 1"/>
          <p:cNvSpPr>
            <a:spLocks noGrp="1"/>
          </p:cNvSpPr>
          <p:nvPr>
            <p:ph type="title"/>
          </p:nvPr>
        </p:nvSpPr>
        <p:spPr>
          <a:xfrm>
            <a:off x="457200" y="260648"/>
            <a:ext cx="8229600" cy="3744416"/>
          </a:xfrm>
        </p:spPr>
        <p:txBody>
          <a:bodyPr>
            <a:noAutofit/>
          </a:bodyPr>
          <a:lstStyle/>
          <a:p>
            <a:r>
              <a:rPr lang="en-US" sz="2400" dirty="0" smtClean="0">
                <a:solidFill>
                  <a:schemeClr val="tx1"/>
                </a:solidFill>
                <a:effectLst/>
                <a:latin typeface="Bookman Old Style" pitchFamily="18" charset="0"/>
              </a:rPr>
              <a:t>The greatest national holiday in our country is Victory Day. On the 9th of May, 1945, the Soviet Army and its allies completely defeated the German fascists and the Second World War and the Great Patriotic War </a:t>
            </a:r>
            <a:r>
              <a:rPr lang="en-US" sz="2400" dirty="0" smtClean="0">
                <a:solidFill>
                  <a:schemeClr val="tx1"/>
                </a:solidFill>
                <a:effectLst/>
                <a:latin typeface="Bookman Old Style" pitchFamily="18" charset="0"/>
              </a:rPr>
              <a:t>ended.</a:t>
            </a:r>
            <a:r>
              <a:rPr lang="ru-RU" sz="2400" dirty="0" smtClean="0">
                <a:solidFill>
                  <a:schemeClr val="tx1"/>
                </a:solidFill>
                <a:effectLst/>
                <a:latin typeface="Bookman Old Style" pitchFamily="18" charset="0"/>
              </a:rPr>
              <a:t> </a:t>
            </a:r>
            <a:r>
              <a:rPr lang="en-US" sz="2400" dirty="0" smtClean="0">
                <a:solidFill>
                  <a:schemeClr val="tx1"/>
                </a:solidFill>
                <a:effectLst/>
                <a:latin typeface="Bookman Old Style" pitchFamily="18" charset="0"/>
              </a:rPr>
              <a:t>Veterans </a:t>
            </a:r>
            <a:r>
              <a:rPr lang="en-US" sz="2400" dirty="0" smtClean="0">
                <a:solidFill>
                  <a:schemeClr val="tx1"/>
                </a:solidFill>
                <a:effectLst/>
                <a:latin typeface="Bookman Old Style" pitchFamily="18" charset="0"/>
              </a:rPr>
              <a:t>take part in the military parade and lay wreaths on the Tomb of the Unknown Soldier. Radio and television broadcast popular war songs. A lot of guests from different countries of the world come to Moscow to participate in the celebrations</a:t>
            </a:r>
            <a:r>
              <a:rPr lang="en-US" sz="2400" dirty="0" smtClean="0">
                <a:solidFill>
                  <a:schemeClr val="tx1"/>
                </a:solidFill>
                <a:effectLst/>
                <a:latin typeface="Bookman Old Style" pitchFamily="18" charset="0"/>
              </a:rPr>
              <a:t>.</a:t>
            </a:r>
            <a:endParaRPr lang="ru-RU" sz="2400" dirty="0">
              <a:solidFill>
                <a:schemeClr val="tx1"/>
              </a:solidFill>
              <a:effectLst/>
              <a:latin typeface="Bookman Old Style" pitchFamily="18" charset="0"/>
            </a:endParaRPr>
          </a:p>
        </p:txBody>
      </p:sp>
    </p:spTree>
  </p:cSld>
  <p:clrMapOvr>
    <a:masterClrMapping/>
  </p:clrMapOvr>
  <p:transition spd="slow">
    <p:pull dir="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153</TotalTime>
  <Words>525</Words>
  <Application>Microsoft Office PowerPoint</Application>
  <PresentationFormat>Экран (4:3)</PresentationFormat>
  <Paragraphs>20</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Открытая</vt:lpstr>
      <vt:lpstr>Holidays in Russia </vt:lpstr>
      <vt:lpstr>Слайд 2</vt:lpstr>
      <vt:lpstr> </vt:lpstr>
      <vt:lpstr>A renewed holiday in our country is Christmas. It is celebrated on the 7th of January. It's a religious holiday and a lot of people go to church services on that day.</vt:lpstr>
      <vt:lpstr>At the end of February people see off winter and prepare to welcome spring. Traditional celebrations on this occasion are known as Maslenitsa. This is also the last week before the Great Lent. Maslenitsa week is celebrated with plenty of pancakes and spectacular festivals. </vt:lpstr>
      <vt:lpstr>Слайд 6</vt:lpstr>
      <vt:lpstr> On the 8th of March we celebrate Women's Day when men are supposed to do everything about the house and cook all the meals.   </vt:lpstr>
      <vt:lpstr>Слайд 8</vt:lpstr>
      <vt:lpstr>The greatest national holiday in our country is Victory Day. On the 9th of May, 1945, the Soviet Army and its allies completely defeated the German fascists and the Second World War and the Great Patriotic War ended. Veterans take part in the military parade and lay wreaths on the Tomb of the Unknown Soldier. Radio and television broadcast popular war songs. A lot of guests from different countries of the world come to Moscow to participate in the celebrations.</vt:lpstr>
      <vt:lpstr>Independence Day is on the 12th of June. This day in 1992 the first President of Russia was elected.</vt:lpstr>
      <vt:lpstr>The 1st of September is the Day of Knowledge — it's the beginning of a school year. Children go to schools with flowers for teachers, there are meetings before the classes start.  </vt:lpstr>
      <vt:lpstr>The 12th of December — the Constitution Day. This day the first Constitution of the Russian Federation was adopted in 1993. </vt:lpstr>
      <vt:lpstr>We also celebrate Easter and lots of professional holidays which are not public holidays and banks, offices and schools do not close.</vt:lpstr>
      <vt:lpstr>Russians love to celebrate. We adopted the Western holidays such as St. Valentine and Halloween. We also appreciate Chinese New Year, Muslim and Jewish holidays, as Russians are very tolerant to other religions.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Holidays in Russia</dc:title>
  <dc:creator>Света</dc:creator>
  <cp:lastModifiedBy>RePack by SPecialiST</cp:lastModifiedBy>
  <cp:revision>18</cp:revision>
  <dcterms:created xsi:type="dcterms:W3CDTF">2015-09-17T19:24:24Z</dcterms:created>
  <dcterms:modified xsi:type="dcterms:W3CDTF">2016-02-29T20:46:46Z</dcterms:modified>
</cp:coreProperties>
</file>