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41"/>
  </p:notesMasterIdLst>
  <p:sldIdLst>
    <p:sldId id="271" r:id="rId3"/>
    <p:sldId id="322" r:id="rId4"/>
    <p:sldId id="324" r:id="rId5"/>
    <p:sldId id="328" r:id="rId6"/>
    <p:sldId id="290" r:id="rId7"/>
    <p:sldId id="285" r:id="rId8"/>
    <p:sldId id="272" r:id="rId9"/>
    <p:sldId id="265" r:id="rId10"/>
    <p:sldId id="330" r:id="rId11"/>
    <p:sldId id="334" r:id="rId12"/>
    <p:sldId id="336" r:id="rId13"/>
    <p:sldId id="337" r:id="rId14"/>
    <p:sldId id="332" r:id="rId15"/>
    <p:sldId id="339" r:id="rId16"/>
    <p:sldId id="266" r:id="rId17"/>
    <p:sldId id="267" r:id="rId18"/>
    <p:sldId id="326" r:id="rId19"/>
    <p:sldId id="317" r:id="rId20"/>
    <p:sldId id="314" r:id="rId21"/>
    <p:sldId id="318" r:id="rId22"/>
    <p:sldId id="316" r:id="rId23"/>
    <p:sldId id="306" r:id="rId24"/>
    <p:sldId id="302" r:id="rId25"/>
    <p:sldId id="308" r:id="rId26"/>
    <p:sldId id="296" r:id="rId27"/>
    <p:sldId id="292" r:id="rId28"/>
    <p:sldId id="312" r:id="rId29"/>
    <p:sldId id="341" r:id="rId30"/>
    <p:sldId id="343" r:id="rId31"/>
    <p:sldId id="342" r:id="rId32"/>
    <p:sldId id="276" r:id="rId33"/>
    <p:sldId id="320" r:id="rId34"/>
    <p:sldId id="281" r:id="rId35"/>
    <p:sldId id="282" r:id="rId36"/>
    <p:sldId id="283" r:id="rId37"/>
    <p:sldId id="286" r:id="rId38"/>
    <p:sldId id="310" r:id="rId39"/>
    <p:sldId id="300" r:id="rId40"/>
  </p:sldIdLst>
  <p:sldSz cx="9144000" cy="6858000" type="screen4x3"/>
  <p:notesSz cx="6858000" cy="9144000"/>
  <p:custDataLst>
    <p:tags r:id="rId42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  <a:srgbClr val="00FFFF"/>
    <a:srgbClr val="FFCCFF"/>
    <a:srgbClr val="CCEC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69" autoAdjust="0"/>
  </p:normalViewPr>
  <p:slideViewPr>
    <p:cSldViewPr>
      <p:cViewPr varScale="1">
        <p:scale>
          <a:sx n="64" d="100"/>
          <a:sy n="64" d="100"/>
        </p:scale>
        <p:origin x="148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3372B-2638-43A0-ABEC-8EE2E1B2AFE7}" type="datetimeFigureOut">
              <a:rPr lang="ru-RU" smtClean="0"/>
              <a:t>26.11.2020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A37BA-47E3-4D74-B4CF-D1C6BFA86D6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39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A37BA-47E3-4D74-B4CF-D1C6BFA86D62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3348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7181A-8A5F-4ABB-9539-2DFE0F19A66E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A37BA-47E3-4D74-B4CF-D1C6BFA86D62}" type="slidenum">
              <a:rPr lang="ru-RU" smtClean="0"/>
              <a:t>33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538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A37BA-47E3-4D74-B4CF-D1C6BFA86D62}" type="slidenum">
              <a:rPr lang="ru-RU" smtClean="0"/>
              <a:t>37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9753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ru-RU" sz="2400" dirty="0">
                <a:latin typeface="Times New Roman" pitchFamily="18" charset="0"/>
              </a:endParaRPr>
            </a:p>
          </p:txBody>
        </p:sp>
      </p:grpSp>
      <p:sp>
        <p:nvSpPr>
          <p:cNvPr id="624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1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247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27A31-A032-4E69-8DE7-FB46E079C8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9902501"/>
      </p:ext>
    </p:extLst>
  </p:cSld>
  <p:clrMapOvr>
    <a:masterClrMapping/>
  </p:clrMapOvr>
  <p:transition>
    <p:cover dir="u"/>
    <p:sndAc>
      <p:stSnd>
        <p:snd r:embed="rId1" name="click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BB70C-5228-44F9-8B5B-1ADA8EEAA1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8697392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50051" y="260351"/>
            <a:ext cx="2070100" cy="58277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9751" y="260351"/>
            <a:ext cx="6057900" cy="58277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FF20A-C270-4082-A700-ED297FD118C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362348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39749" y="260351"/>
            <a:ext cx="8280400" cy="58277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B1A77-BAF5-49B9-A24F-EA5D0E0CE5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8253433"/>
      </p:ext>
    </p:extLst>
  </p:cSld>
  <p:clrMapOvr>
    <a:masterClrMapping/>
  </p:clrMapOvr>
  <p:transition>
    <p:cover dir="u"/>
    <p:sndAc>
      <p:stSnd>
        <p:snd r:embed="rId1" name="click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10531-CE77-4769-9401-A04712760A88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61825-C3DE-49C2-A221-BC87859615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8657458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8F2A4-5F6F-4DFB-ACF9-5CCA0927EDDB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3E352-7B4D-4294-B99A-13B72719EA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6543760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2B8A7-7F51-4247-BB92-2209D6E3EEFD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89978-4F34-4EFE-AA4A-7D612A6B692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560780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349BF-87DC-4492-99BA-98D86D1DD25D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57464-3059-42A7-B528-44D20FACE2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77983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86170-589F-45F3-A551-DF253A236FA2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F69BE-CE5A-41FD-A4D0-5DED165C7E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1559142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0B127-31C0-4D55-A392-976B7211647D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24915-10AD-4DC4-9950-EF35D2049D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9117541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50864-6279-4ADA-B172-51EE40EA730F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560CA-AE29-428C-935C-1B8F1A06835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97344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FA3A7-A5CE-4C88-BA77-138C3BADDD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2363874"/>
      </p:ext>
    </p:extLst>
  </p:cSld>
  <p:clrMapOvr>
    <a:masterClrMapping/>
  </p:clrMapOvr>
  <p:transition>
    <p:cover dir="u"/>
    <p:sndAc>
      <p:stSnd>
        <p:snd r:embed="rId1" name="click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67B3C-0415-40B9-B661-87FC4BFE24A1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DCBAC-A596-42F3-B86B-85AB30219A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729485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BB214-2C42-4893-B976-CFDC6C0CC289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0253D-7730-4A79-8E37-F80A0507AF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8861683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008B4-D9D8-4A28-9DDA-72813CDC0997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83705-69A2-4B58-B71D-BC19D23BBF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4647719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11747-C613-4C88-A472-79E2ECD1A1D3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33E2C-D942-4381-96D2-BA66EFF1A1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6405692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3A5AB-691D-4BC0-8025-8A7394168B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5857806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0551" y="1557339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1551" y="1557339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3BE5B-F466-4DB6-A1D6-5F3CA91A5C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240586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0A789-2B8A-44C6-AB00-37AB2E435F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9520435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052CA-F5B1-49B1-B896-7B95537F7D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0942929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1FF96-443A-454A-BC54-08EF76A919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7380190"/>
      </p:ext>
    </p:extLst>
  </p:cSld>
  <p:clrMapOvr>
    <a:masterClrMapping/>
  </p:clrMapOvr>
  <p:transition>
    <p:cover dir="u"/>
    <p:sndAc>
      <p:stSnd>
        <p:snd r:embed="rId1" name="click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E0C99-E0C2-4EC2-AEA3-6689D4F425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8061675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0FB74-8542-4B39-8201-016AB2D08A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4752343"/>
      </p:ext>
    </p:extLst>
  </p:cSld>
  <p:clrMapOvr>
    <a:masterClrMapping/>
  </p:clrMapOvr>
  <p:transition>
    <p:cover dir="u"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 cstate="print"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Безымянный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0550" y="1557338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4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14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14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fld id="{A2A059A3-E3B4-4000-8BFB-8AB8D14B0E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603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</p:sldLayoutIdLst>
  <p:transition>
    <p:cover dir="u"/>
    <p:sndAc>
      <p:stSnd>
        <p:snd r:embed="rId14" name="click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E7C0403F-C078-4B39-B51D-5031E51797C3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F278D9BB-F70C-4136-BB1C-0BB241773A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cover dir="u"/>
    <p:sndAc>
      <p:stSnd>
        <p:snd r:embed="rId13" name="click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4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3352800"/>
          </a:xfrm>
        </p:spPr>
        <p:txBody>
          <a:bodyPr/>
          <a:lstStyle/>
          <a:p>
            <a:pPr algn="ctr" eaLnBrk="1" hangingPunct="1"/>
            <a:r>
              <a:rPr lang="ru-RU" sz="6600" b="1" dirty="0" smtClean="0">
                <a:solidFill>
                  <a:srgbClr val="FF0000"/>
                </a:solidFill>
                <a:latin typeface="Comic Sans MS" pitchFamily="66" charset="0"/>
              </a:rPr>
              <a:t>ИСПАРЕНИЕ</a:t>
            </a:r>
            <a:br>
              <a:rPr lang="ru-RU" sz="66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6600" b="1" dirty="0" smtClean="0">
                <a:solidFill>
                  <a:srgbClr val="FF0000"/>
                </a:solidFill>
                <a:latin typeface="Comic Sans MS" pitchFamily="66" charset="0"/>
              </a:rPr>
              <a:t>и</a:t>
            </a:r>
            <a:br>
              <a:rPr lang="ru-RU" sz="66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6600" b="1" dirty="0" smtClean="0">
                <a:solidFill>
                  <a:srgbClr val="FF0000"/>
                </a:solidFill>
                <a:latin typeface="Comic Sans MS" pitchFamily="66" charset="0"/>
              </a:rPr>
              <a:t>КОНДЕНСАЦИЯ</a:t>
            </a:r>
          </a:p>
        </p:txBody>
      </p:sp>
      <p:sp>
        <p:nvSpPr>
          <p:cNvPr id="4099" name="Текст 18"/>
          <p:cNvSpPr>
            <a:spLocks noGrp="1"/>
          </p:cNvSpPr>
          <p:nvPr>
            <p:ph type="subTitle" idx="1"/>
          </p:nvPr>
        </p:nvSpPr>
        <p:spPr>
          <a:xfrm>
            <a:off x="304800" y="4876800"/>
            <a:ext cx="8686800" cy="1676400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ГКОУ « Школа для детей, нуждающихся </a:t>
            </a:r>
          </a:p>
          <a:p>
            <a:pPr eaLnBrk="1" hangingPunct="1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 длительном лечении»</a:t>
            </a:r>
          </a:p>
          <a:p>
            <a:pPr eaLnBrk="1" hangingPunct="1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учитель физики Тюлькина Л.А.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/>
            <a:endParaRPr lang="ru-RU" sz="2400" b="1" dirty="0" smtClean="0"/>
          </a:p>
        </p:txBody>
      </p:sp>
    </p:spTree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3149253" y="1066800"/>
            <a:ext cx="13123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группа</a:t>
            </a:r>
          </a:p>
        </p:txBody>
      </p:sp>
      <p:sp>
        <p:nvSpPr>
          <p:cNvPr id="15364" name="AutoShape 2" descr="http://im0-tub-ru.yandex.net/i?id=211790916-28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785813" y="1643063"/>
            <a:ext cx="7286625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Опыт:</a:t>
            </a:r>
          </a:p>
          <a:p>
            <a:pPr eaLnBrk="1" hangingPunct="1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Возьмите два стекла;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Капните на стекло по капле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спирта;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одном стекле каплю размажьте.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</a:p>
          <a:p>
            <a:pPr eaLnBrk="1" hangingPunct="1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каком стекле жидкость испарится быстрее?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 скорость испарения жидкости зависит от площади её поверхности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219095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3149253" y="1066800"/>
            <a:ext cx="13123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группа</a:t>
            </a:r>
          </a:p>
        </p:txBody>
      </p:sp>
      <p:sp>
        <p:nvSpPr>
          <p:cNvPr id="15364" name="AutoShape 2" descr="http://im0-tub-ru.yandex.net/i?id=211790916-28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685800" y="1905000"/>
            <a:ext cx="7286625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Опыт:</a:t>
            </a:r>
          </a:p>
          <a:p>
            <a:pPr eaLnBrk="1" hangingPunct="1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Возьмите два стекла;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Капните на стекло по капле воды;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Бумажным веером создайте около одного стекла воздушный поток.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</a:p>
          <a:p>
            <a:pPr eaLnBrk="1" hangingPunct="1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каком из стёкол вода испарится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быстрее?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Почему?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34029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3505200" y="990600"/>
            <a:ext cx="13123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группа</a:t>
            </a: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838200" y="1828800"/>
            <a:ext cx="7286625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Опыт:</a:t>
            </a:r>
          </a:p>
          <a:p>
            <a:pPr eaLnBrk="1" hangingPunct="1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Возьмите два стекла;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Капните по капле воды на каждое;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Одно из стёкол подержите над пламенем спиртовки.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</a:p>
          <a:p>
            <a:pPr eaLnBrk="1" hangingPunct="1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каком из стёкол вода испарится быстрее? Почему?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 скорость испарения зависит от температуры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804216"/>
      </p:ext>
    </p:extLst>
  </p:cSld>
  <p:clrMapOvr>
    <a:masterClrMapping/>
  </p:clrMapOvr>
  <p:transition>
    <p:cover dir="u"/>
    <p:sndAc>
      <p:stSnd>
        <p:snd r:embed="rId2" name="click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609600" y="1752600"/>
            <a:ext cx="728662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Опыт:</a:t>
            </a:r>
          </a:p>
          <a:p>
            <a:pPr eaLnBrk="1" hangingPunct="1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Возьмите три стекла и три жидкости: спирт, вода, масло;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Нанесите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стекло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кусочком марли разные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жидкости.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</a:p>
          <a:p>
            <a:pPr eaLnBrk="1" hangingPunct="1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 вы наблюдаете?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Зависит ли испарение жидкости от рода вещества?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3149253" y="1066800"/>
            <a:ext cx="13123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 группа</a:t>
            </a:r>
          </a:p>
        </p:txBody>
      </p:sp>
      <p:sp>
        <p:nvSpPr>
          <p:cNvPr id="15364" name="AutoShape 2" descr="http://im0-tub-ru.yandex.net/i?id=211790916-28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487271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714625" y="428625"/>
            <a:ext cx="29493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Выступление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групп.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371601" y="1214438"/>
            <a:ext cx="6934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Представители групп защищают свои работы. Знакомят одноклассников с выводами. </a:t>
            </a:r>
          </a:p>
        </p:txBody>
      </p:sp>
    </p:spTree>
    <p:extLst>
      <p:ext uri="{BB962C8B-B14F-4D97-AF65-F5344CB8AC3E}">
        <p14:creationId xmlns:p14="http://schemas.microsoft.com/office/powerpoint/2010/main" val="3247658208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3"/>
          <p:cNvSpPr>
            <a:spLocks noChangeArrowheads="1"/>
          </p:cNvSpPr>
          <p:nvPr/>
        </p:nvSpPr>
        <p:spPr bwMode="auto">
          <a:xfrm>
            <a:off x="931863" y="457200"/>
            <a:ext cx="801528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ru-RU" sz="4600" b="1" dirty="0">
                <a:solidFill>
                  <a:schemeClr val="tx2"/>
                </a:solidFill>
                <a:latin typeface="Comic Sans MS" pitchFamily="66" charset="0"/>
                <a:cs typeface="Arial" charset="0"/>
              </a:rPr>
              <a:t>Объясни, почему:</a:t>
            </a:r>
            <a:endParaRPr lang="ru-RU" sz="4400" dirty="0">
              <a:solidFill>
                <a:schemeClr val="tx2"/>
              </a:solidFill>
            </a:endParaRPr>
          </a:p>
        </p:txBody>
      </p:sp>
      <p:pic>
        <p:nvPicPr>
          <p:cNvPr id="116747" name="Picture 11" descr="08k-i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743200"/>
            <a:ext cx="3848100" cy="1022350"/>
          </a:xfrm>
          <a:prstGeom prst="rect">
            <a:avLst/>
          </a:prstGeom>
          <a:ln>
            <a:solidFill>
              <a:srgbClr val="00FF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6745" name="Picture 9" descr="08k-i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5425" y="1524000"/>
            <a:ext cx="3775075" cy="1003300"/>
          </a:xfrm>
          <a:prstGeom prst="rect">
            <a:avLst/>
          </a:prstGeom>
          <a:ln>
            <a:solidFill>
              <a:srgbClr val="00FF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6743" name="Picture 7" descr="08k-i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3981450"/>
            <a:ext cx="3048000" cy="2789238"/>
          </a:xfrm>
          <a:prstGeom prst="rect">
            <a:avLst/>
          </a:prstGeom>
          <a:ln>
            <a:solidFill>
              <a:srgbClr val="00FF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4246563" y="1752600"/>
            <a:ext cx="48974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cs typeface="Arial" charset="0"/>
              </a:rPr>
              <a:t>вода из блюдца испарилась быстрее?</a:t>
            </a:r>
            <a:endParaRPr lang="ru-RU" sz="2400" dirty="0"/>
          </a:p>
        </p:txBody>
      </p:sp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4246563" y="2884488"/>
            <a:ext cx="42878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cs typeface="Arial" charset="0"/>
              </a:rPr>
              <a:t>нарушилось равновесие весов?</a:t>
            </a:r>
            <a:endParaRPr lang="ru-RU" sz="2400" dirty="0"/>
          </a:p>
        </p:txBody>
      </p:sp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3657600" y="4572000"/>
            <a:ext cx="51323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cs typeface="Arial" charset="0"/>
              </a:rPr>
              <a:t>через несколько дней уровень различных жидкостей стал разным.</a:t>
            </a:r>
            <a:endParaRPr lang="ru-RU" sz="2400" dirty="0"/>
          </a:p>
        </p:txBody>
      </p:sp>
    </p:spTree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2" grpId="0" autoUpdateAnimBg="0"/>
      <p:bldP spid="116741" grpId="0" autoUpdateAnimBg="0"/>
      <p:bldP spid="116740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9"/>
          <p:cNvSpPr>
            <a:spLocks noChangeArrowheads="1"/>
          </p:cNvSpPr>
          <p:nvPr/>
        </p:nvSpPr>
        <p:spPr bwMode="auto">
          <a:xfrm>
            <a:off x="393700" y="457200"/>
            <a:ext cx="801528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ru-RU" sz="5000" b="1" dirty="0">
                <a:solidFill>
                  <a:schemeClr val="tx2"/>
                </a:solidFill>
                <a:latin typeface="Comic Sans MS" pitchFamily="66" charset="0"/>
                <a:cs typeface="Arial" charset="0"/>
              </a:rPr>
              <a:t>Объясни</a:t>
            </a:r>
            <a:endParaRPr lang="ru-RU" sz="4400" dirty="0">
              <a:solidFill>
                <a:schemeClr val="tx2"/>
              </a:solidFill>
            </a:endParaRPr>
          </a:p>
        </p:txBody>
      </p:sp>
      <p:pic>
        <p:nvPicPr>
          <p:cNvPr id="11776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0628" y="4038600"/>
            <a:ext cx="7710718" cy="992188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766" name="Text Box 6"/>
          <p:cNvSpPr txBox="1">
            <a:spLocks noChangeArrowheads="1"/>
          </p:cNvSpPr>
          <p:nvPr/>
        </p:nvSpPr>
        <p:spPr bwMode="auto">
          <a:xfrm>
            <a:off x="3429000" y="1905000"/>
            <a:ext cx="54737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cs typeface="Arial" charset="0"/>
              </a:rPr>
              <a:t>Как будет происходить испарение, если над жидкостью будет дуть ветер?</a:t>
            </a:r>
            <a:endParaRPr lang="ru-RU" sz="2000" dirty="0"/>
          </a:p>
        </p:txBody>
      </p:sp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666750" y="5313363"/>
            <a:ext cx="77914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1" dirty="0">
                <a:cs typeface="Arial" charset="0"/>
              </a:rPr>
              <a:t>Почему вода из тарелки испаряется быстрее, чем из миски?</a:t>
            </a:r>
            <a:endParaRPr lang="ru-RU" sz="2400" dirty="0"/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20800"/>
            <a:ext cx="2881313" cy="2603500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6" grpId="0" autoUpdateAnimBg="0"/>
      <p:bldP spid="117765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82789" y="1380335"/>
            <a:ext cx="3657600" cy="769441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>ИСПАРЕНИЕ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</a:rPr>
              <a:t>ЗАВИСИТ ОТ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8200" y="2667648"/>
            <a:ext cx="2590800" cy="830997"/>
          </a:xfrm>
          <a:prstGeom prst="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Arial" pitchFamily="34" charset="0"/>
              </a:rPr>
              <a:t>РОДА ВЕЩЕСТВА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05000" y="3583739"/>
            <a:ext cx="3048000" cy="830997"/>
          </a:xfrm>
          <a:prstGeom prst="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Arial" pitchFamily="34" charset="0"/>
              </a:rPr>
              <a:t>ТЕМПЕРАТУРЫ ЖИДКОСТИ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43400" y="4511977"/>
            <a:ext cx="2895600" cy="830997"/>
          </a:xfrm>
          <a:prstGeom prst="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Arial" pitchFamily="34" charset="0"/>
              </a:rPr>
              <a:t>ПЛОЩАДИ ПОВЕРХНОСТИ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53200" y="5442465"/>
            <a:ext cx="2438400" cy="461665"/>
          </a:xfrm>
          <a:prstGeom prst="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Arial" pitchFamily="34" charset="0"/>
              </a:rPr>
              <a:t>ВЕТРА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2135188" y="2415698"/>
            <a:ext cx="457200" cy="3175"/>
          </a:xfrm>
          <a:prstGeom prst="straightConnector1">
            <a:avLst/>
          </a:prstGeom>
          <a:ln w="57150">
            <a:solidFill>
              <a:srgbClr val="0066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2934494" y="2896393"/>
            <a:ext cx="1447800" cy="1588"/>
          </a:xfrm>
          <a:prstGeom prst="straightConnector1">
            <a:avLst/>
          </a:prstGeom>
          <a:ln w="57150">
            <a:solidFill>
              <a:srgbClr val="0066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3963194" y="2683971"/>
            <a:ext cx="2362200" cy="1293812"/>
          </a:xfrm>
          <a:prstGeom prst="straightConnector1">
            <a:avLst/>
          </a:prstGeom>
          <a:ln w="57150">
            <a:solidFill>
              <a:srgbClr val="0066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5143500" y="2385692"/>
            <a:ext cx="3276600" cy="2817812"/>
          </a:xfrm>
          <a:prstGeom prst="straightConnector1">
            <a:avLst/>
          </a:prstGeom>
          <a:ln w="57150">
            <a:solidFill>
              <a:srgbClr val="0066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068775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ВОПРОС 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0600" y="1557338"/>
            <a:ext cx="4019550" cy="45307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endParaRPr lang="ru-RU" dirty="0" smtClean="0"/>
          </a:p>
          <a:p>
            <a:pPr marL="0" indent="0" eaLnBrk="1" hangingPunct="1">
              <a:buNone/>
              <a:defRPr/>
            </a:pPr>
            <a:endParaRPr lang="ru-RU" dirty="0"/>
          </a:p>
          <a:p>
            <a:pPr marL="0" indent="0" eaLnBrk="1" hangingPunct="1">
              <a:buNone/>
              <a:defRPr/>
            </a:pPr>
            <a:r>
              <a:rPr lang="ru-RU" dirty="0" smtClean="0"/>
              <a:t>Почему</a:t>
            </a:r>
            <a:r>
              <a:rPr lang="ru-RU" dirty="0"/>
              <a:t>, выходя из воды даже в жаркий день, мы чувствуем холод?</a:t>
            </a:r>
          </a:p>
          <a:p>
            <a:endParaRPr lang="ru-RU" dirty="0"/>
          </a:p>
        </p:txBody>
      </p:sp>
      <p:pic>
        <p:nvPicPr>
          <p:cNvPr id="5" name="Рисунок 9" descr="P101686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33600"/>
            <a:ext cx="400050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0367606"/>
      </p:ext>
    </p:extLst>
  </p:cSld>
  <p:clrMapOvr>
    <a:masterClrMapping/>
  </p:clrMapOvr>
  <p:transition>
    <p:cover dir="u"/>
    <p:sndAc>
      <p:stSnd>
        <p:snd r:embed="rId2" name="click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ВОПРОС 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00563" y="1844675"/>
            <a:ext cx="4187825" cy="4497388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endParaRPr lang="en-US" dirty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dirty="0" smtClean="0"/>
              <a:t>В двух одинаковых тарелках поровну налиты жирные и постные щи.</a:t>
            </a:r>
            <a:endParaRPr lang="en-US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dirty="0" smtClean="0"/>
              <a:t>Какие щи быстрее остынут?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dirty="0" smtClean="0"/>
              <a:t>Почему?</a:t>
            </a:r>
            <a:endParaRPr lang="en-US" dirty="0" smtClean="0"/>
          </a:p>
        </p:txBody>
      </p:sp>
      <p:pic>
        <p:nvPicPr>
          <p:cNvPr id="21508" name="Рисунок 7" descr="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643063"/>
            <a:ext cx="3408363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Рисунок 8" descr="untitled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4214813"/>
            <a:ext cx="338455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0088727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881063"/>
            <a:ext cx="8715375" cy="5976937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endParaRPr lang="ru-RU" sz="2400" b="1" dirty="0" smtClean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  Обучающие:</a:t>
            </a:r>
            <a:r>
              <a:rPr lang="ru-RU" sz="2400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ввести понятия испарения и конденсации;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- исследовать закономерности данных процессов. 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ru-RU" sz="2400" b="1" dirty="0" smtClean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  Развивающие</a:t>
            </a:r>
            <a:r>
              <a:rPr lang="ru-RU" sz="2400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логическое мышление, память, внимание; культуру устной и письменной речи; умение слушать и систематизировать полученные знания, делать выводы.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  Воспитывающие</a:t>
            </a:r>
            <a:r>
              <a:rPr lang="ru-RU" sz="2400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прививать интерес к предмету;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формировать умение работать в коллективе, чувство ответственности,  взаимопомощи.</a:t>
            </a:r>
          </a:p>
        </p:txBody>
      </p:sp>
    </p:spTree>
    <p:extLst>
      <p:ext uri="{BB962C8B-B14F-4D97-AF65-F5344CB8AC3E}">
        <p14:creationId xmlns:p14="http://schemas.microsoft.com/office/powerpoint/2010/main" val="3204999454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ВОПРОС 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57800" y="1557338"/>
            <a:ext cx="3562350" cy="4530725"/>
          </a:xfrm>
        </p:spPr>
        <p:txBody>
          <a:bodyPr/>
          <a:lstStyle/>
          <a:p>
            <a:pPr marL="609600" indent="-609600" eaLnBrk="1" hangingPunct="1">
              <a:buNone/>
              <a:defRPr/>
            </a:pPr>
            <a:endParaRPr lang="ru-RU" dirty="0" smtClean="0"/>
          </a:p>
          <a:p>
            <a:pPr marL="0" indent="0" eaLnBrk="1" hangingPunct="1">
              <a:buNone/>
              <a:defRPr/>
            </a:pPr>
            <a:endParaRPr lang="ru-RU" dirty="0" smtClean="0"/>
          </a:p>
          <a:p>
            <a:pPr marL="0" indent="0" eaLnBrk="1" hangingPunct="1">
              <a:buNone/>
              <a:defRPr/>
            </a:pPr>
            <a:r>
              <a:rPr lang="ru-RU" dirty="0" smtClean="0"/>
              <a:t>Почему </a:t>
            </a:r>
            <a:r>
              <a:rPr lang="ru-RU" dirty="0"/>
              <a:t>сырые дрова горят хуже, чем сухие.?</a:t>
            </a:r>
          </a:p>
        </p:txBody>
      </p:sp>
      <p:pic>
        <p:nvPicPr>
          <p:cNvPr id="4" name="Рисунок 6" descr="img_77cda3c9n0002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2000250"/>
            <a:ext cx="4667250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0676341"/>
      </p:ext>
    </p:extLst>
  </p:cSld>
  <p:clrMapOvr>
    <a:masterClrMapping/>
  </p:clrMapOvr>
  <p:transition>
    <p:cover dir="u"/>
    <p:sndAc>
      <p:stSnd>
        <p:snd r:embed="rId2" name="click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/>
              <a:t>ВОПРОС </a:t>
            </a:r>
            <a:r>
              <a:rPr lang="ru-RU" b="1" dirty="0" smtClean="0"/>
              <a:t>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3756025" cy="4497388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dirty="0" smtClean="0"/>
              <a:t>Зачем вспотевшую после езды лошадь покрывают на морозе попоной?</a:t>
            </a:r>
          </a:p>
        </p:txBody>
      </p:sp>
      <p:pic>
        <p:nvPicPr>
          <p:cNvPr id="22532" name="Рисунок 6" descr="26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1874838"/>
            <a:ext cx="4206875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9913345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/>
              <a:t>ВОПРОС </a:t>
            </a:r>
            <a:r>
              <a:rPr lang="ru-RU" b="1" dirty="0" smtClean="0"/>
              <a:t>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00601" y="2057400"/>
            <a:ext cx="4191000" cy="3657599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dirty="0" smtClean="0"/>
              <a:t>Почему скошенная трава быстрее высыхает в ветреную погоду, чем в тихую?</a:t>
            </a:r>
          </a:p>
        </p:txBody>
      </p:sp>
      <p:pic>
        <p:nvPicPr>
          <p:cNvPr id="19460" name="Рисунок 6" descr="0c1c1270e2005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99" y="2057401"/>
            <a:ext cx="4025901" cy="347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1396004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/>
              <a:t>ВОПРОС </a:t>
            </a:r>
            <a:r>
              <a:rPr lang="ru-RU" b="1" dirty="0" smtClean="0"/>
              <a:t>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598613"/>
            <a:ext cx="4044950" cy="4497387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     Мокрое белье, вывешенное зимой во дворе, замерзает. Но через некоторое время оно становится сухим даже при сильных морозах. Чем это можно объяснить?</a:t>
            </a:r>
          </a:p>
        </p:txBody>
      </p:sp>
      <p:pic>
        <p:nvPicPr>
          <p:cNvPr id="20484" name="Рисунок 6" descr="1219163190_belj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071688"/>
            <a:ext cx="3725862" cy="247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9543518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/>
              <a:t>ВОПРОС </a:t>
            </a:r>
            <a:r>
              <a:rPr lang="ru-RU" b="1" dirty="0" smtClean="0"/>
              <a:t>: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598613"/>
            <a:ext cx="4332287" cy="4497387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Для чего летом после дождей или полива приствольные круги плодовых деревьев покрывают слоем перегноя, навоза или торфа?</a:t>
            </a:r>
          </a:p>
        </p:txBody>
      </p:sp>
      <p:pic>
        <p:nvPicPr>
          <p:cNvPr id="28676" name="Рисунок 6" descr="dbima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2214563"/>
            <a:ext cx="4198938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6283439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/>
              <a:t>ИСПАРЕНИЕ  В  ЖИЗНИ  ЖИВОТНЫХ</a:t>
            </a:r>
          </a:p>
        </p:txBody>
      </p:sp>
      <p:pic>
        <p:nvPicPr>
          <p:cNvPr id="10247" name="Picture 7" descr="s_575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73405"/>
            <a:ext cx="22002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funbook.com.ua/pic/images_18/Kakoj_slon_bolshe_po_masse_tela_savannij_ili_aziatskij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761" y="3505200"/>
            <a:ext cx="4575173" cy="3152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1.fotokto.ru/photo/full/79/79819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347" y="914400"/>
            <a:ext cx="3410851" cy="240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662868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/>
              <a:t>ИСПАРЕНИЕ  В  ЖИЗНИ  РАСТЕНИЙ</a:t>
            </a:r>
          </a:p>
        </p:txBody>
      </p:sp>
      <p:pic>
        <p:nvPicPr>
          <p:cNvPr id="9220" name="Picture 4" descr="k_113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436" y="1600200"/>
            <a:ext cx="2135187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k_507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207010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k01354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85875"/>
            <a:ext cx="20701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://news.tts.lt/fotos/Image/70/95/top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372583"/>
            <a:ext cx="3304860" cy="220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678632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60648"/>
            <a:ext cx="7992888" cy="7200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Интересно!</a:t>
            </a:r>
            <a:endParaRPr lang="ru-RU" sz="3600" b="1" cap="all" dirty="0">
              <a:ln w="0"/>
              <a:solidFill>
                <a:srgbClr val="0000FF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645024"/>
            <a:ext cx="7994068" cy="19442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не перегреться организм отдает избыток тепла. Например – несмотря на большие размеры ушей, слух у слонов хуже, чем у оленя. Уши слону помогают поддерживать постоянную температуру его тела. Проходя через них, кровь охлаждается и спасает слона от перегрева. Вот почему в жаркие дни слоны все время хлопают ушами.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5661248"/>
            <a:ext cx="7992888" cy="10441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Деревья испаряют влагу с поверхности листьев. В лиственном лесу по этой причине прохладней, чем в хвойном.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963" y="1124262"/>
            <a:ext cx="7992888" cy="2520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Известно, что верблюд может не пить 2 недели и почти не потеет даже в сорокаградусную жару. Его тело покрыто густой шерстью – шерсть спасает от перегрева и препятствует испарению влаги в организме. Верблюд никогда, даже в самый зной, не раскрывает рта: ведь со слизистой оболочки ротовой полости, если широко открыть рот, испаряется много воды. У верблюда имеется очень важное приспособление для сохранения воды впрок. Из жира, накопленного в горбах, верблюд может извлечь воду массой до 50 кг.</a:t>
            </a:r>
          </a:p>
        </p:txBody>
      </p:sp>
    </p:spTree>
    <p:extLst>
      <p:ext uri="{BB962C8B-B14F-4D97-AF65-F5344CB8AC3E}">
        <p14:creationId xmlns:p14="http://schemas.microsoft.com/office/powerpoint/2010/main" val="4048877567"/>
      </p:ext>
    </p:extLst>
  </p:cSld>
  <p:clrMapOvr>
    <a:masterClrMapping/>
  </p:clrMapOvr>
  <p:transition>
    <p:cover dir="u"/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rgbClr val="0000FF"/>
                </a:solidFill>
              </a:rPr>
              <a:t>Испарение жидкости в открытой и закрытой колбах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4762" y="990600"/>
            <a:ext cx="4925438" cy="1676400"/>
          </a:xfrm>
          <a:ln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marL="0" indent="0" defTabSz="0"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Насыщенный пар </a:t>
            </a:r>
            <a:r>
              <a:rPr lang="ru-RU" b="1" dirty="0" smtClean="0"/>
              <a:t>– </a:t>
            </a:r>
            <a:r>
              <a:rPr lang="ru-RU" sz="2200" b="1" dirty="0" smtClean="0"/>
              <a:t>пар, находящийся в динамическом равновесии со своей жидкостью</a:t>
            </a:r>
            <a:r>
              <a:rPr lang="ru-RU" b="1" dirty="0" smtClean="0"/>
              <a:t>. 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489625" y="3276600"/>
            <a:ext cx="3745149" cy="28194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ru-RU" sz="2200" b="1" kern="0" dirty="0">
                <a:solidFill>
                  <a:srgbClr val="FF0000"/>
                </a:solidFill>
                <a:latin typeface="Comic Sans MS" pitchFamily="66" charset="0"/>
              </a:rPr>
              <a:t>Динамическое равновесие </a:t>
            </a:r>
            <a:r>
              <a:rPr lang="ru-RU" sz="2200" b="1" kern="0" dirty="0">
                <a:latin typeface="+mn-lt"/>
              </a:rPr>
              <a:t>– число молекул, вылетающих из жидкости, равно числу молекул пара, возвращающихся обратно в жидкость.</a:t>
            </a:r>
          </a:p>
        </p:txBody>
      </p:sp>
    </p:spTree>
    <p:extLst>
      <p:ext uri="{BB962C8B-B14F-4D97-AF65-F5344CB8AC3E}">
        <p14:creationId xmlns:p14="http://schemas.microsoft.com/office/powerpoint/2010/main" val="3217595658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rgbClr val="0000FF"/>
                </a:solidFill>
              </a:rPr>
              <a:t>Испарение жидкости в открытой и закрытой колбах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5410200" cy="1295400"/>
          </a:xfrm>
          <a:ln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Comic Sans MS" pitchFamily="66" charset="0"/>
              </a:rPr>
              <a:t>Насыщенный пар </a:t>
            </a:r>
            <a:r>
              <a:rPr lang="ru-RU" sz="2200" dirty="0" smtClean="0"/>
              <a:t>– </a:t>
            </a:r>
            <a:r>
              <a:rPr lang="ru-RU" sz="2600" dirty="0" smtClean="0"/>
              <a:t>пар, находящийся в динамическом равновесии со своей жидкостью</a:t>
            </a:r>
            <a:r>
              <a:rPr lang="ru-RU" sz="2200" dirty="0" smtClean="0"/>
              <a:t>. </a:t>
            </a:r>
          </a:p>
        </p:txBody>
      </p:sp>
      <p:pic>
        <p:nvPicPr>
          <p:cNvPr id="37890" name="Picture 2" descr="C:\C&amp;M\ELVT\Files\4F\{4F81A0B0-D297-492F-B451-C751F13C5FBC}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749" y="2221149"/>
            <a:ext cx="30988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457200" y="2438400"/>
            <a:ext cx="5257800" cy="22098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ru-RU" sz="2200" b="1" kern="0" dirty="0">
                <a:solidFill>
                  <a:srgbClr val="FF0000"/>
                </a:solidFill>
                <a:latin typeface="Comic Sans MS" pitchFamily="66" charset="0"/>
              </a:rPr>
              <a:t>Динамическое равновесие </a:t>
            </a:r>
            <a:r>
              <a:rPr lang="ru-RU" sz="2200" kern="0" dirty="0">
                <a:latin typeface="+mn-lt"/>
              </a:rPr>
              <a:t>– </a:t>
            </a:r>
            <a:r>
              <a:rPr lang="ru-RU" sz="2600" kern="0" dirty="0">
                <a:latin typeface="+mn-lt"/>
              </a:rPr>
              <a:t>число молекул, вылетающих из жидкости, равно числу молекул пара, </a:t>
            </a:r>
            <a:r>
              <a:rPr lang="ru-RU" sz="2600" kern="0" dirty="0" smtClean="0">
                <a:latin typeface="+mn-lt"/>
              </a:rPr>
              <a:t>возвращающихся обратно </a:t>
            </a:r>
            <a:r>
              <a:rPr lang="ru-RU" sz="2600" kern="0" dirty="0">
                <a:latin typeface="+mn-lt"/>
              </a:rPr>
              <a:t>в жидкость.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457200" y="4724400"/>
            <a:ext cx="4648200" cy="185149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ru-RU" sz="2200" b="1" dirty="0">
                <a:solidFill>
                  <a:srgbClr val="FF0000"/>
                </a:solidFill>
                <a:latin typeface="Comic Sans MS" pitchFamily="66" charset="0"/>
              </a:rPr>
              <a:t>Ненасыщенный пар </a:t>
            </a:r>
            <a:r>
              <a:rPr lang="ru-RU" sz="2600" kern="0" dirty="0">
                <a:latin typeface="+mn-lt"/>
              </a:rPr>
              <a:t>– пар, не находящийся в состоянии равновесия со своей жидкостью.</a:t>
            </a:r>
          </a:p>
        </p:txBody>
      </p:sp>
    </p:spTree>
    <p:extLst>
      <p:ext uri="{BB962C8B-B14F-4D97-AF65-F5344CB8AC3E}">
        <p14:creationId xmlns:p14="http://schemas.microsoft.com/office/powerpoint/2010/main" val="3217595658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714375"/>
            <a:ext cx="8713787" cy="5095875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Тип урока: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изучение нового материала.</a:t>
            </a:r>
          </a:p>
          <a:p>
            <a:pPr algn="just">
              <a:buFontTx/>
              <a:buNone/>
              <a:defRPr/>
            </a:pPr>
            <a:endParaRPr lang="ru-RU" sz="2800" b="1" dirty="0" smtClean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just">
              <a:buFontTx/>
              <a:buNone/>
              <a:defRPr/>
            </a:pP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Форма обучения</a:t>
            </a:r>
            <a:r>
              <a:rPr lang="ru-RU" sz="28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:</a:t>
            </a:r>
            <a:r>
              <a:rPr lang="ru-RU" sz="2800" dirty="0" smtClean="0">
                <a:latin typeface="Times New Roman" pitchFamily="18" charset="0"/>
              </a:rPr>
              <a:t> фронтальная, групповая.</a:t>
            </a:r>
            <a:endParaRPr lang="ru-RU" sz="2800" b="1" dirty="0" smtClean="0">
              <a:latin typeface="Times New Roman" pitchFamily="18" charset="0"/>
            </a:endParaRPr>
          </a:p>
          <a:p>
            <a:pPr algn="just">
              <a:buFontTx/>
              <a:buNone/>
              <a:defRPr/>
            </a:pPr>
            <a:endParaRPr lang="ru-RU" sz="2800" b="1" dirty="0" smtClean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just">
              <a:buFontTx/>
              <a:buNone/>
              <a:defRPr/>
            </a:pP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Методы и приемы обучения</a:t>
            </a:r>
            <a:r>
              <a:rPr lang="ru-RU" sz="280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:</a:t>
            </a:r>
            <a:r>
              <a:rPr lang="ru-RU" sz="2800" dirty="0" smtClean="0">
                <a:latin typeface="Times New Roman" pitchFamily="18" charset="0"/>
              </a:rPr>
              <a:t> поисковый,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наглядный, практический и метод проблемного обучения.</a:t>
            </a:r>
            <a:endParaRPr lang="ru-RU" sz="2800" b="1" dirty="0" smtClean="0">
              <a:latin typeface="Times New Roman" pitchFamily="18" charset="0"/>
            </a:endParaRPr>
          </a:p>
          <a:p>
            <a:pPr algn="just">
              <a:buFontTx/>
              <a:buNone/>
              <a:defRPr/>
            </a:pPr>
            <a:endParaRPr lang="ru-RU" sz="2800" b="1" dirty="0" smtClean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just">
              <a:buFontTx/>
              <a:buNone/>
              <a:defRPr/>
            </a:pP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Оборудование: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учебник, энциклопедия, лист - информатор, приборы и материалы для опыта, компьютер, презентация.</a:t>
            </a:r>
          </a:p>
        </p:txBody>
      </p:sp>
    </p:spTree>
    <p:extLst>
      <p:ext uri="{BB962C8B-B14F-4D97-AF65-F5344CB8AC3E}">
        <p14:creationId xmlns:p14="http://schemas.microsoft.com/office/powerpoint/2010/main" val="2107781484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2330450"/>
          </a:xfrm>
          <a:ln>
            <a:solidFill>
              <a:srgbClr val="0000FF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Ненасыщенный пар </a:t>
            </a:r>
            <a:r>
              <a:rPr lang="ru-RU" b="1" dirty="0" smtClean="0">
                <a:latin typeface="+mn-lt"/>
              </a:rPr>
              <a:t>– пар, не находящийся в состоянии равновесия со своей жидкостью.</a:t>
            </a:r>
            <a:endParaRPr lang="ru-RU" b="1" dirty="0">
              <a:latin typeface="+mn-lt"/>
            </a:endParaRPr>
          </a:p>
        </p:txBody>
      </p:sp>
      <p:pic>
        <p:nvPicPr>
          <p:cNvPr id="14339" name="Picture 2" descr="C:\C&amp;M\ELVT\Files\4F\{4F81A0B0-D297-492F-B451-C751F13C5FBC}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764277"/>
            <a:ext cx="523240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C&amp;M\ELVT\Files\4F\{4F81A0B0-D297-492F-B451-C751F13C5FBC}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916677"/>
            <a:ext cx="523240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7091161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"/>
          <p:cNvSpPr>
            <a:spLocks noChangeArrowheads="1"/>
          </p:cNvSpPr>
          <p:nvPr/>
        </p:nvSpPr>
        <p:spPr bwMode="auto">
          <a:xfrm>
            <a:off x="228600" y="228600"/>
            <a:ext cx="8645525" cy="16764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7" rIns="92075" bIns="46037"/>
          <a:lstStyle/>
          <a:p>
            <a:pPr algn="just">
              <a:spcBef>
                <a:spcPts val="0"/>
              </a:spcBef>
            </a:pPr>
            <a:r>
              <a:rPr lang="ru-RU" sz="2600" b="1" u="sng" dirty="0">
                <a:solidFill>
                  <a:srgbClr val="FF0066"/>
                </a:solidFill>
                <a:cs typeface="Arial" charset="0"/>
              </a:rPr>
              <a:t>Конденсация - </a:t>
            </a:r>
            <a:r>
              <a:rPr lang="ru-RU" sz="2600" b="1" dirty="0">
                <a:cs typeface="Arial" charset="0"/>
              </a:rPr>
              <a:t>переход вещества из газообразного состояния в жидкое</a:t>
            </a:r>
            <a:r>
              <a:rPr lang="ru-RU" sz="2600" b="1" dirty="0" smtClean="0">
                <a:cs typeface="Arial" charset="0"/>
              </a:rPr>
              <a:t>.</a:t>
            </a:r>
          </a:p>
          <a:p>
            <a:pPr algn="just">
              <a:spcBef>
                <a:spcPts val="0"/>
              </a:spcBef>
            </a:pPr>
            <a:r>
              <a:rPr lang="ru-RU" sz="2600" dirty="0"/>
              <a:t>При конденсации происходит выделение</a:t>
            </a:r>
            <a:r>
              <a:rPr lang="ru-RU" sz="2600" b="1" dirty="0"/>
              <a:t> </a:t>
            </a:r>
            <a:r>
              <a:rPr lang="ru-RU" sz="2600" dirty="0"/>
              <a:t>некоторого количества теплоты в окружающую </a:t>
            </a:r>
            <a:r>
              <a:rPr lang="ru-RU" sz="2600" dirty="0" smtClean="0"/>
              <a:t>среду.</a:t>
            </a:r>
            <a:endParaRPr lang="ru-RU" sz="2600" dirty="0"/>
          </a:p>
        </p:txBody>
      </p:sp>
      <p:sp>
        <p:nvSpPr>
          <p:cNvPr id="114697" name="Rectangle 9"/>
          <p:cNvSpPr>
            <a:spLocks noChangeArrowheads="1"/>
          </p:cNvSpPr>
          <p:nvPr/>
        </p:nvSpPr>
        <p:spPr bwMode="auto">
          <a:xfrm>
            <a:off x="3581400" y="3657600"/>
            <a:ext cx="52927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6" rIns="92075" bIns="46036"/>
          <a:lstStyle/>
          <a:p>
            <a:pPr marL="342900" indent="-342900">
              <a:spcBef>
                <a:spcPct val="2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 изменяется энергия молекул и их расположение?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auto">
          <a:xfrm>
            <a:off x="3657600" y="2133600"/>
            <a:ext cx="52927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6" rIns="92075" bIns="46036"/>
          <a:lstStyle/>
          <a:p>
            <a:pPr>
              <a:spcBef>
                <a:spcPct val="2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 изменяется внутренняя энергия вещества при конденсации?</a:t>
            </a:r>
            <a:endParaRPr lang="ru-RU" sz="3600" dirty="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3581400" y="4876800"/>
            <a:ext cx="529272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6" rIns="92075" bIns="46036"/>
          <a:lstStyle/>
          <a:p>
            <a:pPr marL="342900" indent="-342900">
              <a:spcBef>
                <a:spcPct val="2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Изменяются ли молекулы вещества при конденсации?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/>
          </a:p>
        </p:txBody>
      </p:sp>
      <p:pic>
        <p:nvPicPr>
          <p:cNvPr id="114694" name="Picture 6" descr="жидкость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800600"/>
            <a:ext cx="2592388" cy="1728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4693" name="AutoShape 5"/>
          <p:cNvSpPr>
            <a:spLocks noChangeArrowheads="1"/>
          </p:cNvSpPr>
          <p:nvPr/>
        </p:nvSpPr>
        <p:spPr bwMode="auto">
          <a:xfrm>
            <a:off x="1143000" y="4267200"/>
            <a:ext cx="1081088" cy="4318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66CCFF"/>
          </a:solidFill>
          <a:ln w="9525">
            <a:solidFill>
              <a:srgbClr val="336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pic>
        <p:nvPicPr>
          <p:cNvPr id="114692" name="Picture 4" descr="газ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057400"/>
            <a:ext cx="2808288" cy="21066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4" descr="C:\Documents and Settings\Надя\Мои документы\Мои рисунки\Цветы\9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2057400"/>
            <a:ext cx="5867400" cy="4400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7" grpId="0" autoUpdateAnimBg="0"/>
      <p:bldP spid="114696" grpId="0" autoUpdateAnimBg="0"/>
      <p:bldP spid="114695" grpId="0" autoUpdateAnimBg="0"/>
      <p:bldP spid="11469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/>
              <a:t>ВОПРОС </a:t>
            </a:r>
            <a:r>
              <a:rPr lang="ru-RU" b="1" dirty="0" smtClean="0"/>
              <a:t>: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598613"/>
            <a:ext cx="4332287" cy="4497387"/>
          </a:xfrm>
        </p:spPr>
        <p:txBody>
          <a:bodyPr/>
          <a:lstStyle/>
          <a:p>
            <a:pPr marL="609600" indent="-609600" eaLnBrk="1" hangingPunct="1">
              <a:buNone/>
              <a:defRPr/>
            </a:pPr>
            <a:r>
              <a:rPr lang="ru-RU" dirty="0" smtClean="0"/>
              <a:t>    </a:t>
            </a:r>
          </a:p>
          <a:p>
            <a:pPr marL="360363" indent="0" eaLnBrk="1" hangingPunct="1">
              <a:buNone/>
              <a:defRPr/>
            </a:pPr>
            <a:r>
              <a:rPr lang="ru-RU" dirty="0" smtClean="0"/>
              <a:t>Когда </a:t>
            </a:r>
            <a:r>
              <a:rPr lang="ru-RU" dirty="0"/>
              <a:t>и </a:t>
            </a:r>
            <a:r>
              <a:rPr lang="ru-RU" dirty="0" smtClean="0"/>
              <a:t>почему запотевают </a:t>
            </a:r>
            <a:r>
              <a:rPr lang="ru-RU" dirty="0"/>
              <a:t>очки? </a:t>
            </a:r>
          </a:p>
        </p:txBody>
      </p:sp>
      <p:pic>
        <p:nvPicPr>
          <p:cNvPr id="2050" name="Picture 2" descr="http://o4ki.kiev.ua/image/data/%D1%81%D1%82%D0%B0%D1%82%D1%8C%D0%B8%20%D0%9A%D0%B0%D1%82%D1%8F/Pochemu%20zapotevayut%20ochki%2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752600"/>
            <a:ext cx="3692595" cy="3571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430991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88265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Тест</a:t>
            </a:r>
            <a:r>
              <a:rPr lang="ru-RU" dirty="0" smtClean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0550" y="1219200"/>
            <a:ext cx="8229600" cy="5029200"/>
          </a:xfrm>
        </p:spPr>
        <p:txBody>
          <a:bodyPr/>
          <a:lstStyle/>
          <a:p>
            <a:pPr marL="514350" indent="-514350">
              <a:buFont typeface="Wingdings" pitchFamily="2" charset="2"/>
              <a:buNone/>
              <a:defRPr/>
            </a:pPr>
            <a:r>
              <a:rPr lang="ru-RU" b="1" dirty="0" smtClean="0"/>
              <a:t>1. Из трех капель на стекле (вода, подсолнечное масло, спирт) первой испарится капля:</a:t>
            </a:r>
          </a:p>
          <a:p>
            <a:pPr marL="1520825" indent="-514350">
              <a:buClr>
                <a:schemeClr val="accent1">
                  <a:lumMod val="50000"/>
                </a:schemeClr>
              </a:buClr>
              <a:buFont typeface="+mj-lt"/>
              <a:buAutoNum type="alphaLcParenR"/>
              <a:defRPr/>
            </a:pPr>
            <a:r>
              <a:rPr lang="ru-RU" b="1" dirty="0" smtClean="0"/>
              <a:t>воды;</a:t>
            </a:r>
          </a:p>
          <a:p>
            <a:pPr marL="1520825" indent="-514350">
              <a:buClr>
                <a:schemeClr val="accent1">
                  <a:lumMod val="50000"/>
                </a:schemeClr>
              </a:buClr>
              <a:buFont typeface="+mj-lt"/>
              <a:buAutoNum type="alphaLcParenR"/>
              <a:defRPr/>
            </a:pPr>
            <a:r>
              <a:rPr lang="ru-RU" b="1" dirty="0" smtClean="0"/>
              <a:t>подсолнечного масла;</a:t>
            </a:r>
          </a:p>
          <a:p>
            <a:pPr marL="1520825" indent="-514350">
              <a:buClr>
                <a:schemeClr val="accent1">
                  <a:lumMod val="50000"/>
                </a:schemeClr>
              </a:buClr>
              <a:buFont typeface="+mj-lt"/>
              <a:buAutoNum type="alphaLcParenR"/>
              <a:defRPr/>
            </a:pPr>
            <a:r>
              <a:rPr lang="ru-RU" b="1" dirty="0"/>
              <a:t>с</a:t>
            </a:r>
            <a:r>
              <a:rPr lang="ru-RU" b="1" dirty="0" smtClean="0"/>
              <a:t>пирта.</a:t>
            </a:r>
          </a:p>
          <a:p>
            <a:pPr marL="1006475" indent="0">
              <a:buClr>
                <a:schemeClr val="accent1">
                  <a:lumMod val="50000"/>
                </a:schemeClr>
              </a:buClr>
              <a:buNone/>
              <a:defRPr/>
            </a:pPr>
            <a:endParaRPr lang="ru-RU" b="1" dirty="0" smtClean="0"/>
          </a:p>
        </p:txBody>
      </p:sp>
    </p:spTree>
  </p:cSld>
  <p:clrMapOvr>
    <a:masterClrMapping/>
  </p:clrMapOvr>
  <p:transition>
    <p:cover dir="u"/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/>
          </p:nvPr>
        </p:nvSpPr>
        <p:spPr>
          <a:xfrm>
            <a:off x="228600" y="609600"/>
            <a:ext cx="8763000" cy="57150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b="1" dirty="0" smtClean="0"/>
              <a:t>2.Ветер позволяет легче переносить жару, так как:</a:t>
            </a:r>
          </a:p>
          <a:p>
            <a:pPr marL="1431925" indent="-623888">
              <a:buClr>
                <a:schemeClr val="accent1">
                  <a:lumMod val="50000"/>
                </a:schemeClr>
              </a:buClr>
              <a:buFont typeface="+mj-lt"/>
              <a:buAutoNum type="alphaLcParenR"/>
              <a:defRPr/>
            </a:pPr>
            <a:r>
              <a:rPr lang="ru-RU" b="1" dirty="0" smtClean="0"/>
              <a:t>увеличивается теплопроводность;</a:t>
            </a:r>
          </a:p>
          <a:p>
            <a:pPr marL="1431925" indent="-623888">
              <a:buClr>
                <a:schemeClr val="accent1">
                  <a:lumMod val="50000"/>
                </a:schemeClr>
              </a:buClr>
              <a:buFont typeface="+mj-lt"/>
              <a:buAutoNum type="alphaLcParenR"/>
              <a:defRPr/>
            </a:pPr>
            <a:r>
              <a:rPr lang="ru-RU" b="1" dirty="0"/>
              <a:t>уменьшается теплопроводность;</a:t>
            </a:r>
            <a:endParaRPr lang="ru-RU" b="1" dirty="0" smtClean="0"/>
          </a:p>
          <a:p>
            <a:pPr marL="1431925" indent="-623888">
              <a:buClr>
                <a:schemeClr val="accent1">
                  <a:lumMod val="50000"/>
                </a:schemeClr>
              </a:buClr>
              <a:buFont typeface="+mj-lt"/>
              <a:buAutoNum type="alphaLcParenR"/>
              <a:defRPr/>
            </a:pPr>
            <a:r>
              <a:rPr lang="ru-RU" b="1" dirty="0" smtClean="0"/>
              <a:t>увеличивается </a:t>
            </a:r>
            <a:r>
              <a:rPr lang="ru-RU" b="1" dirty="0"/>
              <a:t>скорость испарения капель </a:t>
            </a:r>
            <a:r>
              <a:rPr lang="ru-RU" b="1" dirty="0" smtClean="0"/>
              <a:t>пота;</a:t>
            </a:r>
          </a:p>
          <a:p>
            <a:pPr marL="1431925" indent="-623888">
              <a:buClr>
                <a:schemeClr val="accent1">
                  <a:lumMod val="50000"/>
                </a:schemeClr>
              </a:buClr>
              <a:buFont typeface="+mj-lt"/>
              <a:buAutoNum type="alphaLcParenR"/>
              <a:defRPr/>
            </a:pPr>
            <a:r>
              <a:rPr lang="ru-RU" b="1" dirty="0"/>
              <a:t>среди ответов нет правильного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39750" y="260350"/>
            <a:ext cx="8280400" cy="537845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b="1" dirty="0" smtClean="0"/>
              <a:t>3.Как зависит скорость испарения жидкости от изменения температуры?</a:t>
            </a:r>
          </a:p>
          <a:p>
            <a:pPr marL="1139825" indent="-514350">
              <a:buClr>
                <a:schemeClr val="accent1">
                  <a:lumMod val="50000"/>
                </a:schemeClr>
              </a:buClr>
              <a:buFont typeface="+mj-lt"/>
              <a:buAutoNum type="alphaLcParenR"/>
              <a:defRPr/>
            </a:pPr>
            <a:r>
              <a:rPr lang="ru-RU" b="1" dirty="0" smtClean="0"/>
              <a:t>не зависит;</a:t>
            </a:r>
          </a:p>
          <a:p>
            <a:pPr marL="1139825" indent="-514350">
              <a:buClr>
                <a:schemeClr val="accent1">
                  <a:lumMod val="50000"/>
                </a:schemeClr>
              </a:buClr>
              <a:buFont typeface="+mj-lt"/>
              <a:buAutoNum type="alphaLcParenR"/>
              <a:defRPr/>
            </a:pPr>
            <a:r>
              <a:rPr lang="ru-RU" b="1" dirty="0" smtClean="0"/>
              <a:t>уменьшается;</a:t>
            </a:r>
          </a:p>
          <a:p>
            <a:pPr marL="1139825" indent="-514350">
              <a:buClr>
                <a:schemeClr val="accent1">
                  <a:lumMod val="50000"/>
                </a:schemeClr>
              </a:buClr>
              <a:buFont typeface="+mj-lt"/>
              <a:buAutoNum type="alphaLcParenR"/>
              <a:defRPr/>
            </a:pPr>
            <a:r>
              <a:rPr lang="ru-RU" b="1" dirty="0" smtClean="0"/>
              <a:t>увеличивается;</a:t>
            </a:r>
          </a:p>
          <a:p>
            <a:pPr marL="1139825" indent="-514350">
              <a:buClr>
                <a:schemeClr val="accent1">
                  <a:lumMod val="50000"/>
                </a:schemeClr>
              </a:buClr>
              <a:buFont typeface="+mj-lt"/>
              <a:buAutoNum type="alphaLcParenR"/>
              <a:defRPr/>
            </a:pPr>
            <a:r>
              <a:rPr lang="ru-RU" b="1" dirty="0"/>
              <a:t>уменьшается или </a:t>
            </a:r>
            <a:r>
              <a:rPr lang="ru-RU" b="1" dirty="0" smtClean="0"/>
              <a:t>увеличивается;</a:t>
            </a:r>
          </a:p>
          <a:p>
            <a:pPr marL="1139825" indent="-514350">
              <a:buClr>
                <a:schemeClr val="accent1">
                  <a:lumMod val="50000"/>
                </a:schemeClr>
              </a:buClr>
              <a:buFont typeface="+mj-lt"/>
              <a:buAutoNum type="alphaLcParenR"/>
              <a:defRPr/>
            </a:pPr>
            <a:r>
              <a:rPr lang="ru-RU" b="1" dirty="0"/>
              <a:t>среди ответов нет правильного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ChangeArrowheads="1"/>
          </p:cNvSpPr>
          <p:nvPr>
            <p:ph/>
          </p:nvPr>
        </p:nvSpPr>
        <p:spPr>
          <a:xfrm>
            <a:off x="539750" y="260350"/>
            <a:ext cx="8280400" cy="5827713"/>
          </a:xfrm>
        </p:spPr>
        <p:txBody>
          <a:bodyPr>
            <a:spAutoFit/>
          </a:bodyPr>
          <a:lstStyle/>
          <a:p>
            <a:pPr eaLnBrk="1" hangingPunct="1"/>
            <a:r>
              <a:rPr lang="ru-RU" sz="3600" b="1" dirty="0" smtClean="0"/>
              <a:t>Ответы:</a:t>
            </a:r>
            <a:endParaRPr lang="ru-RU" sz="3600" b="1" dirty="0" smtClean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66800" y="1219200"/>
            <a:ext cx="2971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600" b="1" dirty="0" smtClean="0">
                <a:solidFill>
                  <a:srgbClr val="0000FF"/>
                </a:solidFill>
              </a:rPr>
              <a:t>1с; </a:t>
            </a:r>
            <a:r>
              <a:rPr lang="en-US" sz="3600" b="1" dirty="0">
                <a:solidFill>
                  <a:srgbClr val="0000FF"/>
                </a:solidFill>
              </a:rPr>
              <a:t>2c; 3d</a:t>
            </a:r>
            <a:r>
              <a:rPr lang="ru-RU" sz="3600" b="1" dirty="0">
                <a:solidFill>
                  <a:srgbClr val="0000FF"/>
                </a:solidFill>
              </a:rPr>
              <a:t>.</a:t>
            </a:r>
          </a:p>
        </p:txBody>
      </p:sp>
    </p:spTree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6425" cy="936625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FF0000"/>
                </a:solidFill>
              </a:rPr>
              <a:t>ИТОГИ УРОКА</a:t>
            </a: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8801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None/>
            </a:pP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парообразование</a:t>
            </a:r>
          </a:p>
          <a:p>
            <a:pPr marL="0" indent="0" algn="ctr" eaLnBrk="1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жидкость                    </a:t>
            </a:r>
            <a:r>
              <a:rPr lang="ru-RU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газ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b="1" dirty="0" smtClean="0">
              <a:solidFill>
                <a:srgbClr val="0000FF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None/>
            </a:pP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Е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к.</a:t>
            </a:r>
            <a:r>
              <a:rPr lang="en-US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ж</a:t>
            </a: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          </a:t>
            </a:r>
            <a:r>
              <a:rPr 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&lt; </a:t>
            </a:r>
            <a:r>
              <a:rPr lang="ru-RU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</a:t>
            </a: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Е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к.</a:t>
            </a:r>
            <a:r>
              <a:rPr lang="en-US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</a:t>
            </a: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endParaRPr lang="ru-RU" sz="1800" b="1" dirty="0">
              <a:solidFill>
                <a:srgbClr val="0000FF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b="1" dirty="0" smtClean="0">
              <a:solidFill>
                <a:srgbClr val="0000FF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ИСПАРЕНИЕ – парообразование происходящее с поверхности.</a:t>
            </a:r>
          </a:p>
          <a:p>
            <a:pPr algn="ctr" eaLnBrk="1" hangingPunct="1">
              <a:lnSpc>
                <a:spcPct val="0"/>
              </a:lnSpc>
              <a:buFont typeface="Wingdings" pitchFamily="2" charset="2"/>
              <a:buNone/>
            </a:pPr>
            <a:endParaRPr lang="ru-RU" sz="800" b="1" dirty="0" smtClean="0">
              <a:solidFill>
                <a:srgbClr val="0000FF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153035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Зависит от: 1)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S</a:t>
            </a: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поверхности             </a:t>
            </a:r>
            <a: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</a:t>
            </a:r>
          </a:p>
          <a:p>
            <a:pPr marL="153035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2) «ветра»                        </a:t>
            </a:r>
            <a: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ВО  </a:t>
            </a:r>
          </a:p>
          <a:p>
            <a:pPr marL="153035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3) рода жидкости               </a:t>
            </a:r>
            <a: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РО</a:t>
            </a:r>
          </a:p>
          <a:p>
            <a:pPr marL="153035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4) 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</a:t>
            </a:r>
            <a:r>
              <a:rPr lang="en-US" sz="1200" b="1" baseline="6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  </a:t>
            </a:r>
            <a:r>
              <a:rPr lang="en-US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ru-RU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чем </a:t>
            </a:r>
            <a:r>
              <a:rPr lang="en-US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&gt; 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</a:t>
            </a:r>
            <a:r>
              <a:rPr lang="en-US" sz="1200" b="1" baseline="6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 </a:t>
            </a:r>
            <a:r>
              <a:rPr lang="ru-RU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тем</a:t>
            </a:r>
            <a:r>
              <a:rPr lang="en-US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&gt; V…)       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</a:t>
            </a:r>
            <a:r>
              <a:rPr lang="en-US" sz="1800" b="1" baseline="6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</a:t>
            </a:r>
            <a:r>
              <a:rPr lang="ru-RU" sz="1800" b="1" baseline="6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1800" b="1" baseline="6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жидкости понижается!</a:t>
            </a:r>
          </a:p>
          <a:p>
            <a:pPr marL="153035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800" b="1" dirty="0" smtClean="0">
              <a:solidFill>
                <a:srgbClr val="0000FF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None/>
            </a:pP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КОНДЕНСАЦИЯ </a:t>
            </a:r>
            <a:r>
              <a:rPr lang="ru-RU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переход вещества из газообразного состояния в жидкое.</a:t>
            </a:r>
            <a:endParaRPr lang="ru-RU" sz="1800" b="1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800" b="1" dirty="0" smtClean="0">
              <a:solidFill>
                <a:srgbClr val="0000FF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1" hangingPunct="1">
              <a:lnSpc>
                <a:spcPct val="40000"/>
              </a:lnSpc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жидкость                    газ</a:t>
            </a:r>
          </a:p>
          <a:p>
            <a:pPr algn="ctr" eaLnBrk="1" hangingPunct="1">
              <a:lnSpc>
                <a:spcPct val="40000"/>
              </a:lnSpc>
              <a:spcBef>
                <a:spcPts val="0"/>
              </a:spcBef>
              <a:buNone/>
            </a:pPr>
            <a:endParaRPr lang="ru-RU" sz="1800" b="1" dirty="0">
              <a:solidFill>
                <a:srgbClr val="0000FF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1" hangingPunct="1">
              <a:lnSpc>
                <a:spcPct val="40000"/>
              </a:lnSpc>
              <a:spcBef>
                <a:spcPts val="0"/>
              </a:spcBef>
              <a:buNone/>
            </a:pPr>
            <a:endParaRPr lang="ru-RU" sz="1800" b="1" dirty="0" smtClean="0">
              <a:solidFill>
                <a:srgbClr val="0000FF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1" hangingPunct="1">
              <a:lnSpc>
                <a:spcPct val="40000"/>
              </a:lnSpc>
              <a:spcBef>
                <a:spcPts val="0"/>
              </a:spcBef>
              <a:buNone/>
            </a:pPr>
            <a:endParaRPr lang="ru-RU" sz="1800" b="1" dirty="0">
              <a:solidFill>
                <a:srgbClr val="0000FF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None/>
            </a:pP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</a:t>
            </a: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Е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к.</a:t>
            </a:r>
            <a:r>
              <a:rPr lang="en-US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ж</a:t>
            </a:r>
            <a:r>
              <a:rPr lang="ru-RU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          </a:t>
            </a:r>
            <a:r>
              <a:rPr 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&gt;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Е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к.</a:t>
            </a:r>
            <a:r>
              <a:rPr lang="en-US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</a:t>
            </a:r>
            <a:r>
              <a:rPr lang="ru-RU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8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390" name="Line 8"/>
          <p:cNvSpPr>
            <a:spLocks noChangeShapeType="1"/>
          </p:cNvSpPr>
          <p:nvPr/>
        </p:nvSpPr>
        <p:spPr bwMode="auto">
          <a:xfrm>
            <a:off x="3505200" y="1752600"/>
            <a:ext cx="2160587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16391" name="Line 9"/>
          <p:cNvSpPr>
            <a:spLocks noChangeShapeType="1"/>
          </p:cNvSpPr>
          <p:nvPr/>
        </p:nvSpPr>
        <p:spPr bwMode="auto">
          <a:xfrm flipH="1">
            <a:off x="3505198" y="2438400"/>
            <a:ext cx="2160587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 flipH="1">
            <a:off x="3733800" y="5410200"/>
            <a:ext cx="2160587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3700159" y="6019800"/>
            <a:ext cx="2160587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856682"/>
      </p:ext>
    </p:extLst>
  </p:cSld>
  <p:clrMapOvr>
    <a:masterClrMapping/>
  </p:clrMapOvr>
  <p:transition>
    <p:cover dir="u"/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785794"/>
            <a:ext cx="7386959" cy="923330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</a:bodyPr>
          <a:lstStyle/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BatangChe" pitchFamily="49" charset="-127"/>
                <a:cs typeface="Arial" pitchFamily="34" charset="0"/>
              </a:rPr>
              <a:t>Спасибо за урок.</a:t>
            </a:r>
          </a:p>
        </p:txBody>
      </p:sp>
      <p:pic>
        <p:nvPicPr>
          <p:cNvPr id="2050" name="Picture 2" descr="http://im5-tub-ru.yandex.net/i?id=290071588-61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2214563"/>
            <a:ext cx="4214812" cy="316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7778646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714625" y="428625"/>
            <a:ext cx="4143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Введение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тему урока.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38199" y="1600200"/>
            <a:ext cx="7737475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Вам не раз приходилось наблюдать, как после дождя высыхают лужи,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сохнет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выстиранное бельё, кипит вода  в кастрюле. Во всех этих случаях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вода превращается из жидкого состояния в газообразное (в пар). Этот процесс называется-ПАРООБРАЗОВАНИЕ. </a:t>
            </a:r>
          </a:p>
          <a:p>
            <a:pPr algn="just" eaLnBrk="1" hangingPunct="1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42938" y="1000125"/>
            <a:ext cx="1270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Учитель:</a:t>
            </a:r>
          </a:p>
        </p:txBody>
      </p:sp>
    </p:spTree>
    <p:extLst>
      <p:ext uri="{BB962C8B-B14F-4D97-AF65-F5344CB8AC3E}">
        <p14:creationId xmlns:p14="http://schemas.microsoft.com/office/powerpoint/2010/main" val="1699411588"/>
      </p:ext>
    </p:extLst>
  </p:cSld>
  <p:clrMapOvr>
    <a:masterClrMapping/>
  </p:clrMapOvr>
  <p:transition>
    <p:cover dir="u"/>
    <p:sndAc>
      <p:stSnd>
        <p:snd r:embed="rId3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ЦЕЛЬ  УРОКА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Выяснить, от чего зависит скорость испарения жидкости?</a:t>
            </a:r>
          </a:p>
          <a:p>
            <a:pPr eaLnBrk="1" hangingPunct="1">
              <a:defRPr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Какие изменения энергии происходят при испарении и конденсации?</a:t>
            </a:r>
          </a:p>
        </p:txBody>
      </p:sp>
    </p:spTree>
    <p:extLst>
      <p:ext uri="{BB962C8B-B14F-4D97-AF65-F5344CB8AC3E}">
        <p14:creationId xmlns:p14="http://schemas.microsoft.com/office/powerpoint/2010/main" val="3135588679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7" name="Rectangle 9"/>
          <p:cNvSpPr>
            <a:spLocks noChangeArrowheads="1"/>
          </p:cNvSpPr>
          <p:nvPr/>
        </p:nvSpPr>
        <p:spPr bwMode="auto">
          <a:xfrm>
            <a:off x="3851275" y="3124200"/>
            <a:ext cx="5292725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6" rIns="92075" bIns="46036"/>
          <a:lstStyle/>
          <a:p>
            <a:pPr>
              <a:spcBef>
                <a:spcPct val="2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 изменяется энергия молекул и их расположение?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auto">
          <a:xfrm>
            <a:off x="3851275" y="1600200"/>
            <a:ext cx="529272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6" rIns="92075" bIns="46036"/>
          <a:lstStyle/>
          <a:p>
            <a:pPr>
              <a:spcBef>
                <a:spcPct val="2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 изменяется внутренняя энергия вещества при парообразовании?</a:t>
            </a:r>
            <a:endParaRPr lang="ru-RU" sz="3600" dirty="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3851275" y="4648200"/>
            <a:ext cx="529272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6" rIns="92075" bIns="46036"/>
          <a:lstStyle/>
          <a:p>
            <a:pPr>
              <a:spcBef>
                <a:spcPct val="2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Изменяются ли молекулы вещества при парообразовании?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/>
          </a:p>
        </p:txBody>
      </p:sp>
      <p:pic>
        <p:nvPicPr>
          <p:cNvPr id="114694" name="Picture 6" descr="жидкость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828800"/>
            <a:ext cx="2592388" cy="1728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4693" name="AutoShape 5"/>
          <p:cNvSpPr>
            <a:spLocks noChangeArrowheads="1"/>
          </p:cNvSpPr>
          <p:nvPr/>
        </p:nvSpPr>
        <p:spPr bwMode="auto">
          <a:xfrm>
            <a:off x="1143000" y="3810000"/>
            <a:ext cx="1081088" cy="4318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66CCFF"/>
          </a:solidFill>
          <a:ln w="9525">
            <a:solidFill>
              <a:srgbClr val="336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pic>
        <p:nvPicPr>
          <p:cNvPr id="114692" name="Picture 4" descr="газ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343400"/>
            <a:ext cx="2808288" cy="21066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539750" y="260350"/>
            <a:ext cx="8229600" cy="1263650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/>
          <a:lstStyle/>
          <a:p>
            <a:pPr>
              <a:defRPr/>
            </a:pPr>
            <a:r>
              <a:rPr lang="ru-RU" sz="3800" b="1" kern="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Парообразование</a:t>
            </a:r>
            <a:r>
              <a:rPr lang="ru-RU" sz="38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6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–</a:t>
            </a:r>
            <a:r>
              <a:rPr lang="ru-RU" sz="4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6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явление превращения жидкости в пар.</a:t>
            </a:r>
            <a:endParaRPr lang="ru-RU" sz="38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7" grpId="0" autoUpdateAnimBg="0"/>
      <p:bldP spid="114696" grpId="0" autoUpdateAnimBg="0"/>
      <p:bldP spid="114695" grpId="0" autoUpdateAnimBg="0"/>
      <p:bldP spid="11469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 стрелкой 9"/>
          <p:cNvCxnSpPr/>
          <p:nvPr/>
        </p:nvCxnSpPr>
        <p:spPr>
          <a:xfrm rot="16200000" flipH="1">
            <a:off x="5676900" y="2857500"/>
            <a:ext cx="1143000" cy="457200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263650"/>
          </a:xfrm>
          <a:ln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Парообразование</a:t>
            </a:r>
            <a:r>
              <a:rPr lang="ru-RU" dirty="0" smtClean="0"/>
              <a:t> </a:t>
            </a:r>
            <a:r>
              <a:rPr lang="ru-RU" sz="3600" b="1" dirty="0" smtClean="0"/>
              <a:t>–</a:t>
            </a:r>
            <a:r>
              <a:rPr lang="ru-RU" sz="4800" b="1" dirty="0" smtClean="0"/>
              <a:t> </a:t>
            </a:r>
            <a:r>
              <a:rPr lang="ru-RU" sz="3600" b="1" dirty="0" smtClean="0"/>
              <a:t>явление превращения жидкости в пар.</a:t>
            </a:r>
            <a:endParaRPr lang="ru-RU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638300" y="1828800"/>
            <a:ext cx="5867400" cy="6461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/>
              <a:t>ПАРООБРАЗОВАНИЕ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3657600"/>
            <a:ext cx="4114800" cy="584775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>ИСПАРЕНИЕ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0" y="3657600"/>
            <a:ext cx="3505200" cy="584775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>КИПЕНИЕ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2400300" y="2933700"/>
            <a:ext cx="1143000" cy="304800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32" name="Picture 12" descr="C:\C&amp;M\ELVT\Files\19\{199529AF-FB4D-4EB9-A393-04E95BDCA3C3}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343400"/>
            <a:ext cx="3352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9"/>
          <p:cNvSpPr txBox="1">
            <a:spLocks noChangeArrowheads="1"/>
          </p:cNvSpPr>
          <p:nvPr/>
        </p:nvSpPr>
        <p:spPr bwMode="auto">
          <a:xfrm>
            <a:off x="342900" y="228600"/>
            <a:ext cx="8458200" cy="1200150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Испарение</a:t>
            </a:r>
            <a:r>
              <a:rPr lang="ru-RU" sz="3600" b="1" dirty="0">
                <a:solidFill>
                  <a:schemeClr val="accent1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3200" b="1" dirty="0">
                <a:latin typeface="+mn-lt"/>
                <a:cs typeface="Arial" pitchFamily="34" charset="0"/>
              </a:rPr>
              <a:t>– парообразование, происходящее с поверхности жидкости</a:t>
            </a:r>
            <a:endParaRPr lang="ru-RU" sz="2400" b="1" dirty="0">
              <a:latin typeface="+mn-lt"/>
            </a:endParaRPr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3429000" y="1905000"/>
            <a:ext cx="4648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cs typeface="Arial" charset="0"/>
              </a:rPr>
              <a:t>1. Какие молекулы </a:t>
            </a:r>
            <a:r>
              <a:rPr lang="ru-RU" sz="2400" b="1" dirty="0" smtClean="0">
                <a:cs typeface="Arial" charset="0"/>
              </a:rPr>
              <a:t>покидают</a:t>
            </a:r>
            <a:endParaRPr lang="en-US" sz="2400" b="1" dirty="0" smtClean="0">
              <a:cs typeface="Arial" charset="0"/>
            </a:endParaRPr>
          </a:p>
          <a:p>
            <a:pPr eaLnBrk="1" hangingPunct="1"/>
            <a:r>
              <a:rPr lang="ru-RU" sz="2400" b="1" dirty="0">
                <a:cs typeface="Arial" charset="0"/>
              </a:rPr>
              <a:t> жидкость при испарении?</a:t>
            </a:r>
            <a:endParaRPr lang="ru-RU" sz="2400" dirty="0"/>
          </a:p>
        </p:txBody>
      </p:sp>
      <p:sp>
        <p:nvSpPr>
          <p:cNvPr id="115719" name="Text Box 7"/>
          <p:cNvSpPr txBox="1">
            <a:spLocks noChangeArrowheads="1"/>
          </p:cNvSpPr>
          <p:nvPr/>
        </p:nvSpPr>
        <p:spPr bwMode="auto">
          <a:xfrm>
            <a:off x="3505200" y="2819400"/>
            <a:ext cx="47720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cs typeface="Arial" charset="0"/>
              </a:rPr>
              <a:t>2. Как изменяется </a:t>
            </a:r>
            <a:r>
              <a:rPr lang="ru-RU" sz="2400" b="1" dirty="0" smtClean="0">
                <a:cs typeface="Arial" charset="0"/>
              </a:rPr>
              <a:t>внутренняя</a:t>
            </a:r>
            <a:endParaRPr lang="en-US" sz="2400" b="1" dirty="0" smtClean="0">
              <a:cs typeface="Arial" charset="0"/>
            </a:endParaRPr>
          </a:p>
          <a:p>
            <a:pPr eaLnBrk="1" hangingPunct="1"/>
            <a:r>
              <a:rPr lang="ru-RU" sz="2400" b="1" dirty="0" smtClean="0">
                <a:cs typeface="Arial" charset="0"/>
              </a:rPr>
              <a:t>энергия</a:t>
            </a:r>
            <a:r>
              <a:rPr lang="ru-RU" sz="2400" b="1" dirty="0">
                <a:cs typeface="Arial" charset="0"/>
              </a:rPr>
              <a:t> жидкости </a:t>
            </a:r>
            <a:r>
              <a:rPr lang="ru-RU" sz="2400" b="1" dirty="0" smtClean="0">
                <a:cs typeface="Arial" charset="0"/>
              </a:rPr>
              <a:t>при</a:t>
            </a:r>
            <a:endParaRPr lang="en-US" sz="2400" b="1" dirty="0" smtClean="0">
              <a:cs typeface="Arial" charset="0"/>
            </a:endParaRPr>
          </a:p>
          <a:p>
            <a:pPr eaLnBrk="1" hangingPunct="1"/>
            <a:r>
              <a:rPr lang="ru-RU" sz="2400" b="1" dirty="0" smtClean="0">
                <a:cs typeface="Arial" charset="0"/>
              </a:rPr>
              <a:t>испарении</a:t>
            </a:r>
            <a:r>
              <a:rPr lang="ru-RU" sz="2400" b="1" dirty="0">
                <a:cs typeface="Arial" charset="0"/>
              </a:rPr>
              <a:t>?</a:t>
            </a:r>
            <a:endParaRPr lang="ru-RU" sz="2400" dirty="0"/>
          </a:p>
        </p:txBody>
      </p:sp>
      <p:sp>
        <p:nvSpPr>
          <p:cNvPr id="115718" name="Text Box 6"/>
          <p:cNvSpPr txBox="1">
            <a:spLocks noChangeArrowheads="1"/>
          </p:cNvSpPr>
          <p:nvPr/>
        </p:nvSpPr>
        <p:spPr bwMode="auto">
          <a:xfrm>
            <a:off x="3508342" y="3968488"/>
            <a:ext cx="4845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cs typeface="Arial" charset="0"/>
              </a:rPr>
              <a:t>3. При какой температуре </a:t>
            </a:r>
          </a:p>
          <a:p>
            <a:pPr eaLnBrk="1" hangingPunct="1"/>
            <a:r>
              <a:rPr lang="ru-RU" sz="2400" b="1" dirty="0">
                <a:cs typeface="Arial" charset="0"/>
              </a:rPr>
              <a:t>может происходить </a:t>
            </a:r>
          </a:p>
          <a:p>
            <a:pPr eaLnBrk="1" hangingPunct="1"/>
            <a:r>
              <a:rPr lang="ru-RU" sz="2400" b="1" dirty="0">
                <a:cs typeface="Arial" charset="0"/>
              </a:rPr>
              <a:t>испарение?</a:t>
            </a:r>
            <a:endParaRPr lang="ru-RU" sz="2400" dirty="0"/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3581400" y="5188555"/>
            <a:ext cx="49879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cs typeface="Arial" charset="0"/>
              </a:rPr>
              <a:t>4. Как изменяется масса </a:t>
            </a:r>
          </a:p>
          <a:p>
            <a:pPr eaLnBrk="1" hangingPunct="1"/>
            <a:r>
              <a:rPr lang="ru-RU" sz="2400" b="1" dirty="0">
                <a:cs typeface="Arial" charset="0"/>
              </a:rPr>
              <a:t>жидкости при испарении?</a:t>
            </a:r>
            <a:endParaRPr lang="ru-RU" sz="2400" dirty="0"/>
          </a:p>
        </p:txBody>
      </p:sp>
      <p:pic>
        <p:nvPicPr>
          <p:cNvPr id="174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438400"/>
            <a:ext cx="2717800" cy="28082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5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9" grpId="0"/>
      <p:bldP spid="115718" grpId="0"/>
      <p:bldP spid="1157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785938" y="285750"/>
            <a:ext cx="51289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Инструктаж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работе в группах.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71500" y="1428750"/>
            <a:ext cx="785812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Ребята, у вас на рабочем месте лежит лист – информатор где написано название вашей группы, задание – опыт и индивидуальные вопросы соответственно названию каждой группы. Выполнение практической части задания поможет ответить на поставленные вопросы.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14375" y="857250"/>
            <a:ext cx="1276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Учитель:</a:t>
            </a:r>
          </a:p>
        </p:txBody>
      </p:sp>
    </p:spTree>
    <p:extLst>
      <p:ext uri="{BB962C8B-B14F-4D97-AF65-F5344CB8AC3E}">
        <p14:creationId xmlns:p14="http://schemas.microsoft.com/office/powerpoint/2010/main" val="2596033863"/>
      </p:ext>
    </p:extLst>
  </p:cSld>
  <p:clrMapOvr>
    <a:masterClrMapping/>
  </p:clrMapOvr>
  <p:transition>
    <p:cover dir="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7c988aa7415ef7ca613e916e03315909a1ab581"/>
  <p:tag name="ISPRING_RESOURCE_PATHS_HASH_PRESENTER" val="fbab5969d14820b3352d13757cf489dd5e7fd1"/>
</p:tagLst>
</file>

<file path=ppt/theme/theme1.xml><?xml version="1.0" encoding="utf-8"?>
<a:theme xmlns:a="http://schemas.openxmlformats.org/drawingml/2006/main" name="физика Н Б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4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физика Н Б</Template>
  <TotalTime>890</TotalTime>
  <Words>1116</Words>
  <Application>Microsoft Office PowerPoint</Application>
  <PresentationFormat>Экран (4:3)</PresentationFormat>
  <Paragraphs>195</Paragraphs>
  <Slides>38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38</vt:i4>
      </vt:variant>
    </vt:vector>
  </HeadingPairs>
  <TitlesOfParts>
    <vt:vector size="47" baseType="lpstr">
      <vt:lpstr>Arial</vt:lpstr>
      <vt:lpstr>BatangChe</vt:lpstr>
      <vt:lpstr>Bookman Old Style</vt:lpstr>
      <vt:lpstr>Calibri</vt:lpstr>
      <vt:lpstr>Comic Sans MS</vt:lpstr>
      <vt:lpstr>Times New Roman</vt:lpstr>
      <vt:lpstr>Wingdings</vt:lpstr>
      <vt:lpstr>физика Н Б</vt:lpstr>
      <vt:lpstr>Тема4</vt:lpstr>
      <vt:lpstr>ИСПАРЕНИЕ и КОНДЕНСАЦИЯ</vt:lpstr>
      <vt:lpstr>Цели урока: </vt:lpstr>
      <vt:lpstr>Презентация PowerPoint</vt:lpstr>
      <vt:lpstr>Презентация PowerPoint</vt:lpstr>
      <vt:lpstr>ЦЕЛЬ  УРОКА</vt:lpstr>
      <vt:lpstr>Презентация PowerPoint</vt:lpstr>
      <vt:lpstr>Парообразование – явление превращения жидкости в пар.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 :</vt:lpstr>
      <vt:lpstr>ВОПРОС :</vt:lpstr>
      <vt:lpstr>ВОПРОС :</vt:lpstr>
      <vt:lpstr>ВОПРОС :</vt:lpstr>
      <vt:lpstr>ВОПРОС :</vt:lpstr>
      <vt:lpstr>ВОПРОС :</vt:lpstr>
      <vt:lpstr>ВОПРОС :</vt:lpstr>
      <vt:lpstr>ИСПАРЕНИЕ  В  ЖИЗНИ  ЖИВОТНЫХ</vt:lpstr>
      <vt:lpstr>ИСПАРЕНИЕ  В  ЖИЗНИ  РАСТЕНИЙ</vt:lpstr>
      <vt:lpstr>Презентация PowerPoint</vt:lpstr>
      <vt:lpstr>Испарение жидкости в открытой и закрытой колбах</vt:lpstr>
      <vt:lpstr>Испарение жидкости в открытой и закрытой колбах</vt:lpstr>
      <vt:lpstr>Ненасыщенный пар – пар, не находящийся в состоянии равновесия со своей жидкостью.</vt:lpstr>
      <vt:lpstr>Презентация PowerPoint</vt:lpstr>
      <vt:lpstr>ВОПРОС :</vt:lpstr>
      <vt:lpstr>Тест </vt:lpstr>
      <vt:lpstr>Презентация PowerPoint</vt:lpstr>
      <vt:lpstr>Презентация PowerPoint</vt:lpstr>
      <vt:lpstr>Презентация PowerPoint</vt:lpstr>
      <vt:lpstr>ИТОГИ УРОКА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IV T</cp:lastModifiedBy>
  <cp:revision>146</cp:revision>
  <cp:lastPrinted>1601-01-01T00:00:00Z</cp:lastPrinted>
  <dcterms:created xsi:type="dcterms:W3CDTF">1601-01-01T00:00:00Z</dcterms:created>
  <dcterms:modified xsi:type="dcterms:W3CDTF">2020-11-25T22:48:10Z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NXTAG2">
    <vt:lpwstr>000800e0460000000000010250300207f7000400038000</vt:lpwstr>
  </property>
</Properties>
</file>