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6" r:id="rId9"/>
    <p:sldId id="265" r:id="rId10"/>
    <p:sldId id="262" r:id="rId11"/>
    <p:sldId id="267" r:id="rId12"/>
    <p:sldId id="268" r:id="rId13"/>
    <p:sldId id="270" r:id="rId14"/>
    <p:sldId id="277" r:id="rId15"/>
    <p:sldId id="269" r:id="rId16"/>
    <p:sldId id="271" r:id="rId17"/>
    <p:sldId id="272" r:id="rId18"/>
    <p:sldId id="273" r:id="rId19"/>
    <p:sldId id="275" r:id="rId20"/>
    <p:sldId id="274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143" autoAdjust="0"/>
    <p:restoredTop sz="94848" autoAdjust="0"/>
  </p:normalViewPr>
  <p:slideViewPr>
    <p:cSldViewPr>
      <p:cViewPr>
        <p:scale>
          <a:sx n="66" d="100"/>
          <a:sy n="66" d="100"/>
        </p:scale>
        <p:origin x="-1459" y="-533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769A-D655-426E-BD32-FF751FEDB15E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AD9E1C-55EF-4B77-97E3-BB6BCF401E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4969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D0C8983-1B43-4637-B6C1-C281FD9C369D}" type="slidenum">
              <a:rPr lang="ru-RU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5330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CA7F3-A720-4C3E-95E6-6C2B38E83A83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8753-2307-40E2-9A54-3605B9E28B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8077344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CA7F3-A720-4C3E-95E6-6C2B38E83A83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8753-2307-40E2-9A54-3605B9E28B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7562352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CA7F3-A720-4C3E-95E6-6C2B38E83A83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8753-2307-40E2-9A54-3605B9E28B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7968657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CA7F3-A720-4C3E-95E6-6C2B38E83A83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8753-2307-40E2-9A54-3605B9E28B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3425871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CA7F3-A720-4C3E-95E6-6C2B38E83A83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8753-2307-40E2-9A54-3605B9E28B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2784893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CA7F3-A720-4C3E-95E6-6C2B38E83A83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8753-2307-40E2-9A54-3605B9E28B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6843811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CA7F3-A720-4C3E-95E6-6C2B38E83A83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8753-2307-40E2-9A54-3605B9E28B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3883970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CA7F3-A720-4C3E-95E6-6C2B38E83A83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8753-2307-40E2-9A54-3605B9E28B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855596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CA7F3-A720-4C3E-95E6-6C2B38E83A83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8753-2307-40E2-9A54-3605B9E28B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0297383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CA7F3-A720-4C3E-95E6-6C2B38E83A83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8753-2307-40E2-9A54-3605B9E28B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4761722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CA7F3-A720-4C3E-95E6-6C2B38E83A83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8753-2307-40E2-9A54-3605B9E28B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2436310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CA7F3-A720-4C3E-95E6-6C2B38E83A83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E8753-2307-40E2-9A54-3605B9E28B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981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7780" cmpd="sng">
            <a:solidFill>
              <a:srgbClr val="FFFFFF"/>
            </a:solidFill>
            <a:prstDash val="solid"/>
            <a:miter lim="800000"/>
          </a:ln>
          <a:gradFill rotWithShape="1">
            <a:gsLst>
              <a:gs pos="0">
                <a:srgbClr val="000000">
                  <a:tint val="92000"/>
                  <a:shade val="100000"/>
                  <a:satMod val="150000"/>
                </a:srgbClr>
              </a:gs>
              <a:gs pos="49000">
                <a:srgbClr val="000000">
                  <a:tint val="89000"/>
                  <a:shade val="90000"/>
                  <a:satMod val="150000"/>
                </a:srgbClr>
              </a:gs>
              <a:gs pos="50000">
                <a:srgbClr val="000000">
                  <a:tint val="100000"/>
                  <a:shade val="75000"/>
                  <a:satMod val="150000"/>
                </a:srgbClr>
              </a:gs>
              <a:gs pos="95000">
                <a:srgbClr val="000000">
                  <a:shade val="47000"/>
                  <a:satMod val="150000"/>
                </a:srgbClr>
              </a:gs>
              <a:gs pos="100000">
                <a:srgbClr val="000000">
                  <a:shade val="39000"/>
                  <a:satMod val="150000"/>
                </a:srgbClr>
              </a:gs>
            </a:gsLst>
            <a:lin ang="5400000"/>
          </a:gradFill>
          <a:effectLst>
            <a:outerShdw blurRad="50800" algn="tl" rotWithShape="0">
              <a:srgbClr val="000000"/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jpeg"/><Relationship Id="rId5" Type="http://schemas.openxmlformats.org/officeDocument/2006/relationships/oleObject" Target="../embeddings/_____Microsoft_Office_Excel_97-20031.xls"/><Relationship Id="rId4" Type="http://schemas.openxmlformats.org/officeDocument/2006/relationships/slide" Target="slide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14311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effectLst/>
              </a:rPr>
              <a:t>Исследовательская работа</a:t>
            </a:r>
            <a:br>
              <a:rPr lang="ru-RU" dirty="0" smtClean="0">
                <a:solidFill>
                  <a:srgbClr val="0070C0"/>
                </a:solidFill>
                <a:effectLst/>
              </a:rPr>
            </a:br>
            <a:r>
              <a:rPr lang="ru-RU" dirty="0" smtClean="0">
                <a:solidFill>
                  <a:srgbClr val="C00000"/>
                </a:solidFill>
                <a:effectLst/>
              </a:rPr>
              <a:t>Живые барометры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endParaRPr lang="ru-RU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643314"/>
            <a:ext cx="2928958" cy="285752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Автор работы:</a:t>
            </a:r>
            <a:endParaRPr lang="ru-RU" sz="2000" dirty="0" smtClean="0"/>
          </a:p>
          <a:p>
            <a:r>
              <a:rPr lang="ru-RU" sz="2000" dirty="0" smtClean="0"/>
              <a:t>Волкова Дана</a:t>
            </a:r>
          </a:p>
          <a:p>
            <a:r>
              <a:rPr lang="ru-RU" sz="2000" dirty="0" smtClean="0"/>
              <a:t>8 класс</a:t>
            </a:r>
          </a:p>
          <a:p>
            <a:r>
              <a:rPr lang="ru-RU" sz="2000" b="1" dirty="0" smtClean="0"/>
              <a:t>Руководитель:</a:t>
            </a:r>
            <a:endParaRPr lang="ru-RU" sz="2000" dirty="0" smtClean="0"/>
          </a:p>
          <a:p>
            <a:r>
              <a:rPr lang="ru-RU" sz="2000" dirty="0" smtClean="0"/>
              <a:t>Никитин В.А.                                                                                                                                                                                         учитель биологии</a:t>
            </a:r>
            <a:endParaRPr lang="ru-RU" sz="20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5786446" y="5786454"/>
            <a:ext cx="2928958" cy="928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Большое</a:t>
            </a:r>
            <a:r>
              <a:rPr kumimoji="0" lang="ru-RU" sz="2400" b="1" i="0" u="none" strike="noStrike" kern="1200" cap="none" spc="0" normalizeH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Устинское 2017</a:t>
            </a:r>
            <a:endParaRPr kumimoji="0" lang="ru-RU" sz="24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643042" y="285728"/>
            <a:ext cx="500669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общеобразовательное  учреждение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Большеустинская основная школа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Шарангского муниципального района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Нижегородской области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529873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85720" y="285728"/>
            <a:ext cx="8715436" cy="35719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Насекомые</a:t>
            </a:r>
            <a:endParaRPr lang="ru-RU" dirty="0" smtClean="0"/>
          </a:p>
          <a:p>
            <a:pPr lvl="0"/>
            <a:r>
              <a:rPr lang="ru-RU" dirty="0" smtClean="0"/>
              <a:t>Муравьи стремительно закрывают все входы в муравейник- жди дождя. </a:t>
            </a:r>
          </a:p>
          <a:p>
            <a:pPr lvl="0"/>
            <a:r>
              <a:rPr lang="ru-RU" dirty="0" smtClean="0"/>
              <a:t>Если кузнечики вечером стрекочут громко - утро будет солнечным.</a:t>
            </a:r>
          </a:p>
          <a:p>
            <a:pPr lvl="0"/>
            <a:r>
              <a:rPr lang="ru-RU" dirty="0" smtClean="0"/>
              <a:t>Если мошка вьется кругами - к хорошей погоде. </a:t>
            </a:r>
          </a:p>
          <a:p>
            <a:pPr lvl="0"/>
            <a:r>
              <a:rPr lang="ru-RU" dirty="0" smtClean="0"/>
              <a:t>Сверчок трещит - на хорошую погоду, молчит - на дождь.</a:t>
            </a:r>
          </a:p>
          <a:p>
            <a:pPr lvl="0"/>
            <a:r>
              <a:rPr lang="ru-RU" dirty="0" smtClean="0"/>
              <a:t>Если высоко над кустами плавно летит стрекоза, останавливаясь порой на месте, можно быть спокойным - погода будет хорошая.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2530" name="Picture 2" descr="http://informsklad.ru/images/post_images/2013/06/18/21/114444748487490_informsklad_r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714752"/>
            <a:ext cx="3571900" cy="255135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 fov="2700000">
              <a:rot lat="20539360" lon="19783545" rev="73081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2532" name="Picture 4" descr="http://pixdaus.com/files/items/pics/4/78/590478_205637db650380e12ad32b83b076c122_lar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786190"/>
            <a:ext cx="3678391" cy="26167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21243361" lon="2177973" rev="21302094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14282" y="142852"/>
            <a:ext cx="8643998" cy="307183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       </a:t>
            </a:r>
            <a:r>
              <a:rPr lang="ru-RU" sz="3100" b="1" dirty="0" smtClean="0"/>
              <a:t>Птицы</a:t>
            </a:r>
            <a:r>
              <a:rPr lang="ru-RU" b="1" dirty="0" smtClean="0"/>
              <a:t>	</a:t>
            </a:r>
            <a:endParaRPr lang="ru-RU" dirty="0" smtClean="0"/>
          </a:p>
          <a:p>
            <a:pPr lvl="0"/>
            <a:r>
              <a:rPr lang="ru-RU" dirty="0" smtClean="0"/>
              <a:t>Вороны и галки зимой вьются в воздухе - перед снегопадом, садятся на снег - к оттепели, на вершины деревьев - к морозу, на нижние ветки - к ветру. </a:t>
            </a:r>
          </a:p>
          <a:p>
            <a:pPr lvl="0"/>
            <a:r>
              <a:rPr lang="ru-RU" dirty="0" smtClean="0"/>
              <a:t>Раннее пение петухов в сильные морозы - предвестник теплой погоды.</a:t>
            </a:r>
          </a:p>
          <a:p>
            <a:pPr lvl="0"/>
            <a:r>
              <a:rPr lang="ru-RU" dirty="0" smtClean="0"/>
              <a:t>Гуси и утки под крылом носы прячут - к морозу.</a:t>
            </a:r>
          </a:p>
          <a:p>
            <a:pPr lvl="0"/>
            <a:r>
              <a:rPr lang="ru-RU" dirty="0" smtClean="0"/>
              <a:t>Если воробей начинает утеплять свое гнездо перьями, веточками- будет мороз.</a:t>
            </a:r>
          </a:p>
          <a:p>
            <a:pPr lvl="0"/>
            <a:r>
              <a:rPr lang="ru-RU" dirty="0" smtClean="0"/>
              <a:t>Ласточки летают над землей- жди дождя.             </a:t>
            </a:r>
          </a:p>
          <a:p>
            <a:pPr lvl="0"/>
            <a:r>
              <a:rPr lang="ru-RU" dirty="0" smtClean="0"/>
              <a:t>Синичка начинает с утра пищать - ожидай ночью мороза.</a:t>
            </a:r>
          </a:p>
          <a:p>
            <a:pPr lvl="0"/>
            <a:r>
              <a:rPr lang="ru-RU" dirty="0" smtClean="0"/>
              <a:t>Снегирь под окном чирикает - к оттепели.</a:t>
            </a:r>
          </a:p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>
            <a:off x="214282" y="3000371"/>
            <a:ext cx="4714907" cy="3286149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Вороны играют в воздухе- к хорошей погоде.</a:t>
            </a:r>
          </a:p>
          <a:p>
            <a:pPr lvl="0"/>
            <a:r>
              <a:rPr lang="ru-RU" dirty="0" smtClean="0"/>
              <a:t>Стрижи с пронзительным визгом носятся над крышами - скорое тепло.</a:t>
            </a:r>
          </a:p>
          <a:p>
            <a:pPr lvl="0"/>
            <a:r>
              <a:rPr lang="ru-RU" dirty="0" smtClean="0"/>
              <a:t>Жаворонки расхаживают по полю- к ясной погоде.</a:t>
            </a:r>
          </a:p>
          <a:p>
            <a:pPr lvl="0"/>
            <a:r>
              <a:rPr lang="ru-RU" dirty="0" smtClean="0"/>
              <a:t>Голуби разворковались- к хорошей погоде.</a:t>
            </a:r>
          </a:p>
          <a:p>
            <a:pPr lvl="0"/>
            <a:r>
              <a:rPr lang="ru-RU" dirty="0" smtClean="0"/>
              <a:t>Птицы перед теплом садятся на верхушки деревьев.</a:t>
            </a:r>
          </a:p>
          <a:p>
            <a:endParaRPr lang="ru-RU" dirty="0"/>
          </a:p>
        </p:txBody>
      </p:sp>
      <p:pic>
        <p:nvPicPr>
          <p:cNvPr id="11" name="Рисунок 10" descr="http://img-fotki.yandex.ru/get/4901/inchlive.7/0_3dfcb_2448f06e_ori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3357562"/>
            <a:ext cx="3988763" cy="327756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      Жители воды	</a:t>
            </a:r>
            <a:endParaRPr lang="ru-RU" dirty="0" smtClean="0"/>
          </a:p>
          <a:p>
            <a:pPr lvl="0"/>
            <a:r>
              <a:rPr lang="ru-RU" dirty="0" smtClean="0"/>
              <a:t>Перед дождем рыбы погружаются на дно. Предчувствуя грозу, они мечутся, выпрыгивают из воды.</a:t>
            </a:r>
          </a:p>
          <a:p>
            <a:pPr lvl="0"/>
            <a:r>
              <a:rPr lang="ru-RU" dirty="0" smtClean="0"/>
              <a:t>Раки перед дождем массово выходят из воды на берег.</a:t>
            </a:r>
          </a:p>
          <a:p>
            <a:pPr lvl="0"/>
            <a:r>
              <a:rPr lang="ru-RU" dirty="0" smtClean="0"/>
              <a:t>Сходную картину можно увидеть и в море. Если маленькие </a:t>
            </a:r>
            <a:r>
              <a:rPr lang="ru-RU" dirty="0" err="1" smtClean="0"/>
              <a:t>крабики</a:t>
            </a:r>
            <a:r>
              <a:rPr lang="ru-RU" b="1" dirty="0" smtClean="0"/>
              <a:t>, </a:t>
            </a:r>
            <a:r>
              <a:rPr lang="ru-RU" dirty="0" smtClean="0"/>
              <a:t>раки отшельники, бокоплавы ушли на берег - значит, быть шторму.</a:t>
            </a:r>
          </a:p>
          <a:p>
            <a:pPr lvl="0"/>
            <a:r>
              <a:rPr lang="ru-RU" dirty="0" smtClean="0"/>
              <a:t>Если пиявки спокойно лежат на дне – будет хорошая погода, двигаются медленно – к холоду, стягиваются в комочек – возможен град, лежат на воде или наполовину высунулись из нее – будет дождь, вылезли из воды и присосались к стеклу – буря, быстро ползают по стеклу – к грозе.</a:t>
            </a:r>
          </a:p>
          <a:p>
            <a:r>
              <a:rPr lang="ru-RU" dirty="0" smtClean="0"/>
              <a:t>Карп уходит на дно к ясной погоде.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5" name="Рисунок 14" descr="https://41.img.avito.st/640x480/260523254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786190"/>
            <a:ext cx="3850968" cy="288227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500034" y="214290"/>
            <a:ext cx="8286808" cy="4643469"/>
          </a:xfrm>
        </p:spPr>
        <p:txBody>
          <a:bodyPr>
            <a:normAutofit fontScale="40000" lnSpcReduction="20000"/>
          </a:bodyPr>
          <a:lstStyle/>
          <a:p>
            <a:r>
              <a:rPr lang="ru-RU" sz="4200" b="1" dirty="0" smtClean="0"/>
              <a:t>Звери</a:t>
            </a:r>
            <a:r>
              <a:rPr lang="ru-RU" sz="4200" dirty="0" smtClean="0"/>
              <a:t> </a:t>
            </a:r>
          </a:p>
          <a:p>
            <a:pPr lvl="0"/>
            <a:r>
              <a:rPr lang="ru-RU" sz="4200" dirty="0" smtClean="0"/>
              <a:t>Кошки</a:t>
            </a:r>
            <a:r>
              <a:rPr lang="ru-RU" sz="4200" b="1" dirty="0" smtClean="0"/>
              <a:t> </a:t>
            </a:r>
            <a:r>
              <a:rPr lang="ru-RU" sz="4200" dirty="0" smtClean="0"/>
              <a:t>перед похолоданием сворачиваются в клубок и утыкаются мордочкой в лапки. Перед морозом кошка упирается носом в батарею центрального отопления. Перед теплом кошка ложится посредине комнаты, вытягивается и спит.</a:t>
            </a:r>
          </a:p>
          <a:p>
            <a:pPr lvl="0"/>
            <a:r>
              <a:rPr lang="ru-RU" sz="4200" dirty="0" smtClean="0"/>
              <a:t>Собака сворачивается и лежит клубочком - к холоду. </a:t>
            </a:r>
          </a:p>
          <a:p>
            <a:pPr lvl="0"/>
            <a:r>
              <a:rPr lang="ru-RU" sz="4200" dirty="0" smtClean="0"/>
              <a:t>Собака спит, раскинув лапы, животом кверху - к теплу. </a:t>
            </a:r>
          </a:p>
          <a:p>
            <a:pPr lvl="0"/>
            <a:r>
              <a:rPr lang="ru-RU" sz="4200" dirty="0" smtClean="0"/>
              <a:t>Много спит и мало ест - к дождю. </a:t>
            </a:r>
          </a:p>
          <a:p>
            <a:pPr lvl="0"/>
            <a:r>
              <a:rPr lang="ru-RU" sz="4200" dirty="0" smtClean="0"/>
              <a:t>Лошадь</a:t>
            </a:r>
            <a:r>
              <a:rPr lang="ru-RU" sz="4200" b="1" dirty="0" smtClean="0"/>
              <a:t> </a:t>
            </a:r>
            <a:r>
              <a:rPr lang="ru-RU" sz="4200" dirty="0" smtClean="0"/>
              <a:t>храпит - к ненастью, фыркает - к теплу, прядет ушами и закидывает голову кверху - к дождю. </a:t>
            </a:r>
          </a:p>
          <a:p>
            <a:pPr lvl="0"/>
            <a:r>
              <a:rPr lang="ru-RU" sz="4200" dirty="0" smtClean="0"/>
              <a:t>Если на болоте стихло пение лягушек, значит, скоро будет мороз.</a:t>
            </a:r>
          </a:p>
          <a:p>
            <a:pPr lvl="0"/>
            <a:r>
              <a:rPr lang="ru-RU" sz="4200" dirty="0" smtClean="0"/>
              <a:t>Громкий лягушечий хор на любом водоеме означает приближающийся сильный дождь.</a:t>
            </a:r>
          </a:p>
          <a:p>
            <a:pPr lvl="0"/>
            <a:r>
              <a:rPr lang="ru-RU" sz="4200" dirty="0" smtClean="0"/>
              <a:t>Коровы перед дождем начинают активно щипать траву, как будто пытаясь наесться впрок.</a:t>
            </a:r>
          </a:p>
          <a:p>
            <a:pPr lvl="0"/>
            <a:r>
              <a:rPr lang="ru-RU" sz="4200" dirty="0" smtClean="0"/>
              <a:t>Если кроты нагребают кучки повыше, значит, скоро ждать непогоды; Выбегающие из-под снега мыши предчувствуют скорую оттепель.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4578" name="Picture 2" descr="https://fs00.infourok.ru/images/doc/110/129771/hello_html_1a7c851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4286256"/>
            <a:ext cx="3038449" cy="227562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580" name="Picture 4" descr="http://ru5.anyfad.com/items/t1@ac806b05-1d17-4295-b224-cafec2c87076/v-trave-sidel-kuznech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4286256"/>
            <a:ext cx="2928910" cy="228617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85750" y="285750"/>
            <a:ext cx="8643938" cy="1857375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Чтобы определить погоду по животным или растениям необходимо быть очень наблюдательным. Как эта способность развита у людей я узнала, когда провела опрос. В опросе участвовало 16 человек.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 Результаты опроса показали, что опрошенные среднего возраста меньше всех верят в приметы и больше научным данным.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  <p:sp>
        <p:nvSpPr>
          <p:cNvPr id="32771" name="Прямоугольник 3"/>
          <p:cNvSpPr>
            <a:spLocks noChangeArrowheads="1"/>
          </p:cNvSpPr>
          <p:nvPr/>
        </p:nvSpPr>
        <p:spPr bwMode="auto">
          <a:xfrm>
            <a:off x="6559550" y="5300663"/>
            <a:ext cx="17589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1800" dirty="0">
                <a:hlinkClick r:id="rId4" action="ppaction://hlinksldjump"/>
              </a:rPr>
              <a:t>(Приложение 1)</a:t>
            </a:r>
            <a:endParaRPr lang="ru-RU" sz="1800" dirty="0"/>
          </a:p>
        </p:txBody>
      </p:sp>
      <p:graphicFrame>
        <p:nvGraphicFramePr>
          <p:cNvPr id="32772" name="Диаграмма 6"/>
          <p:cNvGraphicFramePr>
            <a:graphicFrameLocks/>
          </p:cNvGraphicFramePr>
          <p:nvPr/>
        </p:nvGraphicFramePr>
        <p:xfrm>
          <a:off x="92075" y="2806700"/>
          <a:ext cx="6043613" cy="3959225"/>
        </p:xfrm>
        <a:graphic>
          <a:graphicData uri="http://schemas.openxmlformats.org/presentationml/2006/ole">
            <p:oleObj spid="_x0000_s1026" name="Диаграмма" r:id="rId5" imgW="6047756" imgH="3962743" progId="Excel.Sheet.8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14375" y="2571750"/>
            <a:ext cx="2928938" cy="2143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4" name="TextBox 7"/>
          <p:cNvSpPr txBox="1">
            <a:spLocks noChangeArrowheads="1"/>
          </p:cNvSpPr>
          <p:nvPr/>
        </p:nvSpPr>
        <p:spPr bwMode="auto">
          <a:xfrm>
            <a:off x="357188" y="2357438"/>
            <a:ext cx="35718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1800"/>
              <a:t>Опрос школьников и жителей села Большое Устинское</a:t>
            </a:r>
          </a:p>
        </p:txBody>
      </p:sp>
      <p:pic>
        <p:nvPicPr>
          <p:cNvPr id="2" name="Picture 2" descr="C:\Users\Сонька\Desktop\IMG_20170410_07572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32040" y="2708107"/>
            <a:ext cx="3811562" cy="21452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357166"/>
            <a:ext cx="8715436" cy="4500594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b="1" dirty="0" smtClean="0"/>
              <a:t>Определение погоды по природным явлениям.</a:t>
            </a:r>
            <a:endParaRPr lang="ru-RU" dirty="0" smtClean="0"/>
          </a:p>
          <a:p>
            <a:r>
              <a:rPr lang="ru-RU" dirty="0" smtClean="0"/>
              <a:t>С древних времён наши предки узнавали об изменениях погоды по приметам – определённому поведению растений и животных, Солнцу, звездам, облакам, направлению ветра и т.д. Зная их можно узнать и составить точный прогноз погоды, даже если стрелка барометра не передвинулась ни на миллиметр.  </a:t>
            </a:r>
          </a:p>
          <a:p>
            <a:pPr>
              <a:buNone/>
            </a:pPr>
            <a:endParaRPr lang="ru-RU" dirty="0" smtClean="0"/>
          </a:p>
          <a:p>
            <a:pPr lvl="0"/>
            <a:r>
              <a:rPr lang="ru-RU" dirty="0" smtClean="0"/>
              <a:t>Шумит зимой лес – ожидай оттепели.</a:t>
            </a:r>
          </a:p>
          <a:p>
            <a:pPr lvl="0"/>
            <a:r>
              <a:rPr lang="ru-RU" dirty="0" smtClean="0"/>
              <a:t>Если ночью </a:t>
            </a:r>
            <a:r>
              <a:rPr lang="ru-RU" dirty="0" err="1" smtClean="0"/>
              <a:t>осел</a:t>
            </a:r>
            <a:r>
              <a:rPr lang="ru-RU" dirty="0" smtClean="0"/>
              <a:t> иней – днем снега не выпадет.</a:t>
            </a:r>
          </a:p>
          <a:p>
            <a:pPr lvl="0"/>
            <a:r>
              <a:rPr lang="ru-RU" dirty="0" smtClean="0"/>
              <a:t>Туман опускается зимой к земле – предвещает оттепель, высоко держится над землей – хорошую погоду. </a:t>
            </a:r>
          </a:p>
          <a:p>
            <a:pPr lvl="0"/>
            <a:r>
              <a:rPr lang="ru-RU" dirty="0" smtClean="0"/>
              <a:t>Глухой гром - к тихому дождю; а раскатистый - к ливню;</a:t>
            </a:r>
          </a:p>
          <a:p>
            <a:pPr lvl="0"/>
            <a:r>
              <a:rPr lang="ru-RU" dirty="0" smtClean="0"/>
              <a:t>Если радуга скоро пропадает после дождя - к ясной погоде, стоит долго - к ненастью.</a:t>
            </a:r>
          </a:p>
          <a:p>
            <a:pPr lvl="0"/>
            <a:r>
              <a:rPr lang="ru-RU" dirty="0" smtClean="0"/>
              <a:t>Звездное небо - к ясной погоде, редкие звезды - к дождю.</a:t>
            </a:r>
          </a:p>
          <a:p>
            <a:pPr lvl="0"/>
            <a:r>
              <a:rPr lang="ru-RU" dirty="0" smtClean="0"/>
              <a:t>Ясное небо - к морозу.</a:t>
            </a:r>
          </a:p>
          <a:p>
            <a:pPr lvl="0"/>
            <a:r>
              <a:rPr lang="ru-RU" dirty="0" smtClean="0"/>
              <a:t>Синие вечерние облака - к перемене погоды.</a:t>
            </a:r>
          </a:p>
          <a:p>
            <a:endParaRPr lang="ru-RU" dirty="0"/>
          </a:p>
        </p:txBody>
      </p:sp>
      <p:pic>
        <p:nvPicPr>
          <p:cNvPr id="25602" name="Picture 2" descr="http://www.bugaga.ru/uploads/posts/2010-10/1288394967_prirodnie-iavlenia-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5" y="4214818"/>
            <a:ext cx="2928959" cy="234316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357167"/>
            <a:ext cx="8501122" cy="3429023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/>
              <a:t>Мои наблюдения</a:t>
            </a:r>
            <a:endParaRPr lang="ru-RU" dirty="0" smtClean="0"/>
          </a:p>
          <a:p>
            <a:r>
              <a:rPr lang="ru-RU" dirty="0" smtClean="0"/>
              <a:t> Методом исследования я выбрала наблюдение. В течении двух месяцев я наблюдала за поведением разных животных сравнивала их с народными приметами и заносила данные в таблицу. Наблюдая за поведением птиц, домашних животных, явлениями природы, я убедилась, что оно предсказывает изменения погоды за 2-3 дня и почти совпадают с показаниями барометра.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3786190"/>
            <a:ext cx="3635896" cy="27269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3791090"/>
            <a:ext cx="3635896" cy="27269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285728"/>
            <a:ext cx="1471594" cy="54291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Таблица </a:t>
            </a:r>
            <a:endParaRPr lang="ru-RU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59703283"/>
              </p:ext>
            </p:extLst>
          </p:nvPr>
        </p:nvGraphicFramePr>
        <p:xfrm>
          <a:off x="361823" y="1268760"/>
          <a:ext cx="3812020" cy="49563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2404"/>
                <a:gridCol w="762404"/>
                <a:gridCol w="762404"/>
                <a:gridCol w="762404"/>
                <a:gridCol w="762404"/>
              </a:tblGrid>
              <a:tr h="2514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Число.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Показание барометра.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Поведение животных.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Народная примета.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Вывод: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</a:tr>
              <a:tr h="5028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1.02.2017.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740, ветер западный, -5.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Вороны летали стаями.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Вороны зимой вьются в воздухе перед снегом.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Вечером пошел снег.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</a:tr>
              <a:tr h="3771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3.02.2017.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752, ветер северный, -12.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Много синиц прилетело к дому.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Синицы летят к дому к холодам.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К вечеру похолодало.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</a:tr>
              <a:tr h="6286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6.02.2017.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753, ветер северный, -20.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Кошка лежала, свернувшись клубком, залезла на печь.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Кошка прячется к морозу.</a:t>
                      </a:r>
                      <a:endParaRPr lang="ru-RU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Резко похолодало.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</a:tr>
              <a:tr h="3771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9.02.2017.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755, ветер северо-западный, -2.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Птицы лежали и громко кричали.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Ворона каркает зимой к метели.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Метель.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</a:tr>
              <a:tr h="5028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12.02.2017.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755, ветер северо-западный, -2.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Кошка мылась на улице.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Кошка облизывает все тело или хвост к ненастью.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Небольшая метель с мокрым снегом.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</a:tr>
              <a:tr h="5028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16.02.2017.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753, ветер северо-западный, -6.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Рыба спокойно лежала на дне аквариума.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Аквариумные рыбки успокоились к ясной погоде.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Днем было ясно.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</a:tr>
              <a:tr h="3771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21.02.2017.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725, ветер южный,0.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Собака играла, резвилась.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Активность животных к потеплению.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Весь день и вечер было тепло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</a:tr>
              <a:tr h="5028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26.02.2017.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734, ветер западный, -6.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Звонко чирикал снегирь.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Чириканье снегирей под окном к оттепели.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К вечеру потеплело.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</a:tr>
              <a:tr h="5028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28.02.2017.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749, ветер западный, -2.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Рыбы в аквариуме спокойно лежат на дне.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Аквариумные рыбки успокаиваются к ясной погоде.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Весь день и вечер было очень солнечно.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9552" y="828644"/>
            <a:ext cx="35283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Мои наблюдения.  Февраль 2017.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10262877"/>
              </p:ext>
            </p:extLst>
          </p:nvPr>
        </p:nvGraphicFramePr>
        <p:xfrm>
          <a:off x="4572000" y="1268760"/>
          <a:ext cx="3960440" cy="48965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2088"/>
                <a:gridCol w="792088"/>
                <a:gridCol w="792088"/>
                <a:gridCol w="792088"/>
                <a:gridCol w="792088"/>
              </a:tblGrid>
              <a:tr h="2646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Число.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Показания барометра.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Поведение животных.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Народная примета.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Вывод: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</a:tr>
              <a:tr h="6616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3.03.2017.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741, ветер южный, +1.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Собака долго лежала на земле.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Собаки не прячутся, лежат на земле к потеплению.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К вечеру была оттепель и шел дождь.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</a:tr>
              <a:tr h="5293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5.03.2017.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743, ветер южный, +3.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Вороны летали стаями.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Вороны зимой вьются в воздухе перед снегом.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Весь день шел снег.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</a:tr>
              <a:tr h="6616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8.03.2017.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763, ветер южный, -3.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Кошка скребла пол ногтями.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Беспокойное поведение домашних животных к ненастью.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Весь день шел дождь со снегом.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</a:tr>
              <a:tr h="6616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12.03.2017.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753, ветер </a:t>
                      </a:r>
                      <a:r>
                        <a:rPr lang="ru-RU" sz="800" dirty="0" smtClean="0">
                          <a:effectLst/>
                        </a:rPr>
                        <a:t>юго-западный</a:t>
                      </a:r>
                      <a:r>
                        <a:rPr lang="ru-RU" sz="800" dirty="0">
                          <a:effectLst/>
                        </a:rPr>
                        <a:t>, +5.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Герань распустила цветы с раннего утра.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Цветы комнатных растений открыты к ясной погоде.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Было солнечно и тепло весь день.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</a:tr>
              <a:tr h="5293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19.03.2017.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744, втер юго-восточный, 0.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Птицы сидели на снегу.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Вороны и галки садятся на землю к ненастью.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Весь день шел мокрый снег.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</a:tr>
              <a:tr h="3970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22.03.2017.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749, ветер южный, +6.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Голуби громко ворковали.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Птицы «веселятся» к солнцу.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День солнечный до самого вечера.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</a:tr>
              <a:tr h="5293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27.03.2017.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728, ветер южный, 0.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Собака спряталась в будку.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Собаки прячутся от ненастья под крышу домов.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Снег с самого утра и до ночи.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</a:tr>
              <a:tr h="6616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31.03.2017.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749, ветер западный, -2.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Кошка спала спокойно на правом боку.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Кошка активна и много времени проводит на улице.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День солнечный.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5" marR="44055" marT="0" marB="0"/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932040" y="852173"/>
            <a:ext cx="316583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Мои наблюдения. Март 2017.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285728"/>
            <a:ext cx="8429684" cy="500065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Вывод</a:t>
            </a:r>
            <a:endParaRPr lang="ru-RU" dirty="0" smtClean="0"/>
          </a:p>
          <a:p>
            <a:r>
              <a:rPr lang="ru-RU" dirty="0" smtClean="0"/>
              <a:t>Природные объекты, особенно животные и растения, чутко реагируют на изменения погоды. Я исследовала этот вопрос в специальной литературе, а затем проверила эти данные в ходе наблюдений. Многовековой опыт народа подтвердился: приметы, связанные с изменениями поведения животных и растений при смене погоды действуют и сейчас. Эти знания помогают человеку, особенно в местностях, где нет телевидения и радио, знать заранее об изменениях погоды.  </a:t>
            </a:r>
          </a:p>
          <a:p>
            <a:pPr>
              <a:buNone/>
            </a:pPr>
            <a:r>
              <a:rPr lang="ru-RU" dirty="0" smtClean="0"/>
              <a:t>     </a:t>
            </a:r>
          </a:p>
          <a:p>
            <a:pPr>
              <a:buNone/>
            </a:pPr>
            <a:r>
              <a:rPr lang="ru-RU" b="1" dirty="0" smtClean="0"/>
              <a:t>Моя гипотеза подтвердилась </a:t>
            </a:r>
            <a:r>
              <a:rPr lang="ru-RU" dirty="0" smtClean="0"/>
              <a:t>    </a:t>
            </a:r>
          </a:p>
          <a:p>
            <a:r>
              <a:rPr lang="ru-RU" dirty="0" smtClean="0"/>
              <a:t>Я вела наблюдение за поведением животных и растений, и попыталась   составить прогноз погоды, который совпадал с сообщениями синоптиков.</a:t>
            </a:r>
          </a:p>
          <a:p>
            <a:r>
              <a:rPr lang="ru-RU" dirty="0" smtClean="0"/>
              <a:t> В дальнейшем я хотела бы исследовать случаи, когда животные или птицы своим необычным поведением предсказывали наступление той или иной катастрофы.  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57166"/>
            <a:ext cx="8472518" cy="5857915"/>
          </a:xfrm>
        </p:spPr>
        <p:txBody>
          <a:bodyPr>
            <a:normAutofit fontScale="77500" lnSpcReduction="20000"/>
          </a:bodyPr>
          <a:lstStyle/>
          <a:p>
            <a:r>
              <a:rPr lang="ru-RU" sz="2900" b="1" dirty="0" smtClean="0"/>
              <a:t>Литература  </a:t>
            </a:r>
            <a:endParaRPr lang="ru-RU" sz="2900" dirty="0" smtClean="0"/>
          </a:p>
          <a:p>
            <a:pPr>
              <a:buNone/>
            </a:pPr>
            <a:r>
              <a:rPr lang="ru-RU" sz="2900" dirty="0" smtClean="0"/>
              <a:t>                                                                    </a:t>
            </a:r>
          </a:p>
          <a:p>
            <a:pPr lvl="0"/>
            <a:r>
              <a:rPr lang="ru-RU" sz="2900" dirty="0" err="1" smtClean="0"/>
              <a:t>Бертон</a:t>
            </a:r>
            <a:r>
              <a:rPr lang="ru-RU" sz="2900" dirty="0" smtClean="0"/>
              <a:t> Р. «Чувства животных». М., Мир, 1972.</a:t>
            </a:r>
          </a:p>
          <a:p>
            <a:pPr lvl="0"/>
            <a:r>
              <a:rPr lang="ru-RU" sz="2900" dirty="0" err="1" smtClean="0"/>
              <a:t>Захлебный</a:t>
            </a:r>
            <a:r>
              <a:rPr lang="ru-RU" sz="2900" dirty="0" smtClean="0"/>
              <a:t> А.Н. «Книга для чтения по природе для больших и маленьких». Москва. Просвещение. 1986</a:t>
            </a:r>
          </a:p>
          <a:p>
            <a:pPr lvl="0"/>
            <a:r>
              <a:rPr lang="ru-RU" sz="2900" dirty="0" smtClean="0"/>
              <a:t>Стрижёв А.Н. «Календарь русской природы», М. 1972г.</a:t>
            </a:r>
          </a:p>
          <a:p>
            <a:pPr lvl="0"/>
            <a:r>
              <a:rPr lang="ru-RU" sz="2900" dirty="0" smtClean="0"/>
              <a:t>А. Смирнов  «Мир растений», Москва, 1981 год</a:t>
            </a:r>
            <a:endParaRPr lang="en-US" sz="2900" dirty="0" smtClean="0"/>
          </a:p>
          <a:p>
            <a:r>
              <a:rPr lang="ru-RU" sz="2900" dirty="0" smtClean="0"/>
              <a:t>Литинецкий И.Б. </a:t>
            </a:r>
            <a:r>
              <a:rPr lang="ru-RU" sz="2900" b="1" dirty="0" smtClean="0"/>
              <a:t>Барометры природы.</a:t>
            </a:r>
            <a:r>
              <a:rPr lang="ru-RU" sz="2900" dirty="0" smtClean="0"/>
              <a:t> </a:t>
            </a:r>
            <a:r>
              <a:rPr lang="ru-RU" sz="2900" i="1" dirty="0" smtClean="0"/>
              <a:t> Ленинград: Издательство «Детская литература», 1982. - Серия «Знай и умей»)</a:t>
            </a:r>
            <a:endParaRPr lang="ru-RU" sz="2900" dirty="0" smtClean="0"/>
          </a:p>
          <a:p>
            <a:pPr lvl="0"/>
            <a:endParaRPr lang="ru-RU" sz="2900" dirty="0" smtClean="0"/>
          </a:p>
          <a:p>
            <a:pPr lvl="0"/>
            <a:r>
              <a:rPr lang="ru-RU" sz="2900" dirty="0" smtClean="0"/>
              <a:t>Интернет ресурсы:</a:t>
            </a:r>
          </a:p>
          <a:p>
            <a:pPr lvl="1"/>
            <a:r>
              <a:rPr lang="ru-RU" sz="2900" dirty="0" err="1" smtClean="0"/>
              <a:t>Википедия</a:t>
            </a:r>
            <a:endParaRPr lang="ru-RU" sz="2900" dirty="0" smtClean="0"/>
          </a:p>
          <a:p>
            <a:pPr lvl="1"/>
            <a:r>
              <a:rPr lang="ru-RU" sz="2900" dirty="0" smtClean="0"/>
              <a:t>http://www.masters.donntu.edu.ua</a:t>
            </a:r>
          </a:p>
          <a:p>
            <a:pPr lvl="1"/>
            <a:r>
              <a:rPr lang="en-US" sz="2900" dirty="0" smtClean="0"/>
              <a:t>http</a:t>
            </a:r>
            <a:r>
              <a:rPr lang="ru-RU" sz="2900" dirty="0" smtClean="0"/>
              <a:t>://</a:t>
            </a:r>
            <a:r>
              <a:rPr lang="en-US" sz="2900" dirty="0" smtClean="0"/>
              <a:t>www</a:t>
            </a:r>
            <a:r>
              <a:rPr lang="ru-RU" sz="2900" dirty="0" smtClean="0"/>
              <a:t>.</a:t>
            </a:r>
            <a:r>
              <a:rPr lang="en-US" sz="2900" dirty="0" err="1" smtClean="0"/>
              <a:t>psciences</a:t>
            </a:r>
            <a:r>
              <a:rPr lang="ru-RU" sz="2900" dirty="0" smtClean="0"/>
              <a:t>.</a:t>
            </a:r>
            <a:r>
              <a:rPr lang="en-US" sz="2900" dirty="0" smtClean="0"/>
              <a:t>net</a:t>
            </a:r>
            <a:r>
              <a:rPr lang="ru-RU" sz="2900" dirty="0" smtClean="0"/>
              <a:t>.</a:t>
            </a:r>
            <a:r>
              <a:rPr lang="en-US" sz="2900" dirty="0" smtClean="0"/>
              <a:t>main</a:t>
            </a:r>
            <a:r>
              <a:rPr lang="ru-RU" sz="2900" dirty="0" smtClean="0"/>
              <a:t>/</a:t>
            </a:r>
            <a:r>
              <a:rPr lang="en-US" sz="2900" dirty="0" smtClean="0"/>
              <a:t>sciences</a:t>
            </a:r>
            <a:r>
              <a:rPr lang="ru-RU" sz="2900" dirty="0" smtClean="0"/>
              <a:t>/</a:t>
            </a:r>
            <a:r>
              <a:rPr lang="en-US" sz="2900" dirty="0" smtClean="0"/>
              <a:t>biology/articles</a:t>
            </a:r>
            <a:endParaRPr lang="ru-RU" sz="2900" dirty="0" smtClean="0"/>
          </a:p>
          <a:p>
            <a:pPr lvl="1"/>
            <a:r>
              <a:rPr lang="en-US" sz="2900" dirty="0" smtClean="0"/>
              <a:t>http://www.flowersweb.info/calendar/february.php</a:t>
            </a:r>
          </a:p>
          <a:p>
            <a:pPr lvl="1"/>
            <a:r>
              <a:rPr lang="en-US" sz="2900" dirty="0" smtClean="0"/>
              <a:t>http://tropbnka13.ucoz.com/index/zhivye_barometry/0-10</a:t>
            </a:r>
            <a:endParaRPr lang="ru-RU" sz="2900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 fontScale="70000" lnSpcReduction="20000"/>
          </a:bodyPr>
          <a:lstStyle/>
          <a:p>
            <a:pPr>
              <a:buFont typeface="Wingdings 2" pitchFamily="18" charset="2"/>
              <a:buNone/>
            </a:pPr>
            <a:r>
              <a:rPr lang="ru-RU" b="1" dirty="0" smtClean="0">
                <a:cs typeface="Times New Roman" pitchFamily="18" charset="0"/>
              </a:rPr>
              <a:t>Актуальность</a:t>
            </a:r>
            <a:r>
              <a:rPr lang="ru-RU" dirty="0" smtClean="0">
                <a:cs typeface="Times New Roman" pitchFamily="18" charset="0"/>
              </a:rPr>
              <a:t> и значимость  моей работы заключается в том, что </a:t>
            </a:r>
            <a:r>
              <a:rPr lang="ru-RU" dirty="0" smtClean="0"/>
              <a:t>можно ли благодаря своим наблюдениям за поведением животных и жизнью растений предугадать погодные изменения.</a:t>
            </a:r>
          </a:p>
          <a:p>
            <a:pPr>
              <a:buNone/>
            </a:pPr>
            <a:r>
              <a:rPr lang="ru-RU" b="1" dirty="0" smtClean="0"/>
              <a:t>Объект исследования:</a:t>
            </a:r>
            <a:r>
              <a:rPr lang="ru-RU" dirty="0" smtClean="0"/>
              <a:t> животные, растения</a:t>
            </a:r>
            <a:endParaRPr lang="ru-RU" dirty="0" smtClean="0"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b="1" dirty="0" smtClean="0">
                <a:cs typeface="Times New Roman" pitchFamily="18" charset="0"/>
              </a:rPr>
              <a:t>Предмет исследования: </a:t>
            </a:r>
            <a:r>
              <a:rPr lang="ru-RU" dirty="0" smtClean="0"/>
              <a:t>поведение животных и жизнь растений в определенных условиях</a:t>
            </a:r>
            <a:endParaRPr lang="ru-RU" dirty="0" smtClean="0"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cs typeface="Times New Roman" pitchFamily="18" charset="0"/>
              </a:rPr>
              <a:t>Цель исследования: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smtClean="0"/>
              <a:t>исследовать растения  и виды животных – барометров как естественных предсказателей  погоды </a:t>
            </a:r>
            <a:endParaRPr lang="ru-RU" dirty="0" smtClean="0"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b="1" dirty="0" smtClean="0">
                <a:cs typeface="Times New Roman" pitchFamily="18" charset="0"/>
              </a:rPr>
              <a:t>Задачи исследования: </a:t>
            </a:r>
            <a:endParaRPr lang="ru-RU" dirty="0" smtClean="0">
              <a:cs typeface="Times New Roman" pitchFamily="18" charset="0"/>
            </a:endParaRPr>
          </a:p>
          <a:p>
            <a:pPr lvl="0"/>
            <a:r>
              <a:rPr lang="ru-RU" dirty="0" smtClean="0">
                <a:cs typeface="Times New Roman" pitchFamily="18" charset="0"/>
              </a:rPr>
              <a:t>-</a:t>
            </a:r>
            <a:r>
              <a:rPr lang="ru-RU" dirty="0" smtClean="0"/>
              <a:t>Изучить литературу по данной теме, найти народные приметы о погоде.</a:t>
            </a:r>
          </a:p>
          <a:p>
            <a:pPr lvl="0"/>
            <a:r>
              <a:rPr lang="ru-RU" dirty="0" smtClean="0"/>
              <a:t>Провести наблюдения за погодой и сравнить их с изученной литературой</a:t>
            </a:r>
          </a:p>
          <a:p>
            <a:pPr lvl="0"/>
            <a:r>
              <a:rPr lang="ru-RU" dirty="0" smtClean="0"/>
              <a:t>Сопоставить поведение животных и народные приметы   в зависимости от изменения погоды.</a:t>
            </a:r>
          </a:p>
          <a:p>
            <a:pPr lvl="0"/>
            <a:r>
              <a:rPr lang="ru-RU" dirty="0" smtClean="0"/>
              <a:t>Обобщить полученные результаты и сделать выводы. 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500043"/>
            <a:ext cx="8215370" cy="421484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Приложение 1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Опрос</a:t>
            </a:r>
          </a:p>
          <a:p>
            <a:r>
              <a:rPr lang="ru-RU" dirty="0" smtClean="0"/>
              <a:t>1. Ваш возраст </a:t>
            </a:r>
          </a:p>
          <a:p>
            <a:r>
              <a:rPr lang="ru-RU" dirty="0" smtClean="0"/>
              <a:t>2. Следите ли вы за прогнозом погоды? (да, нет)</a:t>
            </a:r>
          </a:p>
          <a:p>
            <a:r>
              <a:rPr lang="ru-RU" dirty="0" smtClean="0"/>
              <a:t>3. Где вы смотрите или слушаете о прогнозе погоды?</a:t>
            </a:r>
          </a:p>
          <a:p>
            <a:r>
              <a:rPr lang="ru-RU" dirty="0" smtClean="0"/>
              <a:t>4. Как вы считаете можно ли предсказать погоду по поведению животных или по состоянию растений?  (да, нет).  Если да, то опишите хоть одну примету.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5-конечная звезда 3">
            <a:hlinkClick r:id="rId2" action="ppaction://hlinksldjump"/>
          </p:cNvPr>
          <p:cNvSpPr/>
          <p:nvPr/>
        </p:nvSpPr>
        <p:spPr>
          <a:xfrm>
            <a:off x="7858148" y="5572140"/>
            <a:ext cx="928694" cy="85725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50030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СПАСИБО ЗА ВНИМАНИЕ!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58204" cy="5840435"/>
          </a:xfrm>
        </p:spPr>
        <p:txBody>
          <a:bodyPr>
            <a:normAutofit fontScale="70000" lnSpcReduction="20000"/>
          </a:bodyPr>
          <a:lstStyle/>
          <a:p>
            <a:r>
              <a:rPr lang="ru-RU" b="1" u="sng" dirty="0" smtClean="0"/>
              <a:t>Гипотеза:</a:t>
            </a:r>
            <a:endParaRPr lang="ru-RU" dirty="0" smtClean="0"/>
          </a:p>
          <a:p>
            <a:r>
              <a:rPr lang="ru-RU" dirty="0" smtClean="0"/>
              <a:t>   Если вести наблюдение за поведением животных, то можно составить прогноз погоды, не имея специальных приборов.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  <a:r>
              <a:rPr lang="ru-RU" b="1" u="sng" dirty="0" smtClean="0"/>
              <a:t>Методы исследования.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lvl="0"/>
            <a:r>
              <a:rPr lang="ru-RU" dirty="0" smtClean="0"/>
              <a:t>Сбор информации: изучение литературы и информационных ресурсов сети  Интернет</a:t>
            </a:r>
          </a:p>
          <a:p>
            <a:pPr lvl="0"/>
            <a:r>
              <a:rPr lang="ru-RU" dirty="0" smtClean="0"/>
              <a:t>Обобщение полученной информации.</a:t>
            </a:r>
          </a:p>
          <a:p>
            <a:pPr lvl="0"/>
            <a:r>
              <a:rPr lang="ru-RU" dirty="0" smtClean="0"/>
              <a:t>Опрос, наблюдение.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b="1" dirty="0" smtClean="0"/>
              <a:t>Практическая значимость: </a:t>
            </a:r>
            <a:r>
              <a:rPr lang="ru-RU" dirty="0" smtClean="0"/>
              <a:t>моя работа может помочь учащимся на уроках природоведения и биологии, а так же, людям отправляющимся в путешествие или метеозависимым людям, ведь знание «живых» предсказателей поможет определить благоприятную погоду.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42853"/>
            <a:ext cx="8643998" cy="3357586"/>
          </a:xfrm>
        </p:spPr>
        <p:txBody>
          <a:bodyPr>
            <a:normAutofit fontScale="70000" lnSpcReduction="20000"/>
          </a:bodyPr>
          <a:lstStyle/>
          <a:p>
            <a:pPr lvl="0">
              <a:buNone/>
            </a:pPr>
            <a:r>
              <a:rPr lang="ru-RU" b="1" dirty="0" smtClean="0"/>
              <a:t>Что такое погода</a:t>
            </a:r>
            <a:endParaRPr lang="ru-RU" dirty="0" smtClean="0"/>
          </a:p>
          <a:p>
            <a:r>
              <a:rPr lang="ru-RU" dirty="0" smtClean="0"/>
              <a:t>    Понятие «Погода» относится к текущему состоянию атмосферы наблюдаемому в определённый момент времени в той или иной точке пространства. </a:t>
            </a:r>
          </a:p>
          <a:p>
            <a:r>
              <a:rPr lang="ru-RU" dirty="0" smtClean="0"/>
              <a:t>  Погодные явления протекают в нижней части атмосферы и в гидросфере. Погоду можно описать давлением, температурой и влажностью воздуха, силой и направлением ветра, облачностью, атмосферными осадками, дальностью видимости, атмосферными явлениями (туманами, метелями, грозами) и другими метеорологическими элементами.</a:t>
            </a:r>
          </a:p>
          <a:p>
            <a:pPr>
              <a:buNone/>
            </a:pPr>
            <a:r>
              <a:rPr lang="ru-RU" dirty="0" smtClean="0"/>
              <a:t>   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142844" y="2928934"/>
            <a:ext cx="4357718" cy="364333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Обычные погодные явления на Земле — это ветер, облака, атмосферные осадки (дождь, снег, град и т. д.), туманы, грозы, пыльные бури и метели. Более редкие явления включают в себя стихийные бедствия, такие как торнадо и ураганы.  </a:t>
            </a:r>
          </a:p>
          <a:p>
            <a:r>
              <a:rPr lang="ru-RU" dirty="0" smtClean="0"/>
              <a:t>Погода может влиять на человека очень простыми способами. Люди плохо переносят экстремальные значения температуры, влажности, давления и ветра. Она так же влияет на настроение и сон.</a:t>
            </a:r>
            <a:endParaRPr lang="ru-RU" dirty="0"/>
          </a:p>
        </p:txBody>
      </p:sp>
      <p:pic>
        <p:nvPicPr>
          <p:cNvPr id="2050" name="Picture 2" descr="http://foto.spbland.ru/data/media/2/lrg_98513_DSC02439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58824" y="3143248"/>
            <a:ext cx="4439931" cy="34908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lvl="0">
              <a:buNone/>
            </a:pPr>
            <a:r>
              <a:rPr lang="ru-RU" b="1" dirty="0" smtClean="0"/>
              <a:t>Как мы зависим от погоды.</a:t>
            </a:r>
          </a:p>
          <a:p>
            <a:pPr lvl="0">
              <a:buNone/>
            </a:pPr>
            <a:r>
              <a:rPr lang="ru-RU" dirty="0" smtClean="0"/>
              <a:t>     На смену погоды реагируют очень многие люди.  Метеозависимость проявляется    у каждого по-разному. У кого-то болит голова и головокружения, у кого-то стоит шум в ушах, появляется слабость.</a:t>
            </a:r>
          </a:p>
          <a:p>
            <a:pPr>
              <a:buNone/>
            </a:pPr>
            <a:r>
              <a:rPr lang="ru-RU" dirty="0" smtClean="0"/>
              <a:t>     </a:t>
            </a:r>
          </a:p>
          <a:p>
            <a:pPr>
              <a:buNone/>
            </a:pPr>
            <a:r>
              <a:rPr lang="ru-RU" dirty="0" smtClean="0"/>
              <a:t>     Метеозависимые люди, например страдающие гипертонией остро чувствуют изменение погоды. При понижении или повышении атмосферного давления у них меняется и  артериальное давление. В этом мне помогла убедиться моя тетя Халявина Любовь Сергеевна.  Зимой, в сильный мороз у нее давление приближается к норме, а в жару повышается и сразу ухудшается самочувствие.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://www.teleport2001.ru/files/teleport/images/2014/10/26/ma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4048" y="3933056"/>
            <a:ext cx="3333731" cy="25002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85720" y="285728"/>
            <a:ext cx="8715436" cy="3503312"/>
          </a:xfrm>
        </p:spPr>
        <p:txBody>
          <a:bodyPr>
            <a:normAutofit fontScale="32500" lnSpcReduction="20000"/>
          </a:bodyPr>
          <a:lstStyle/>
          <a:p>
            <a:pPr lvl="0">
              <a:buNone/>
            </a:pPr>
            <a:r>
              <a:rPr lang="ru-RU" sz="6000" b="1" dirty="0" smtClean="0"/>
              <a:t>Предсказание погоды по барометру.</a:t>
            </a:r>
            <a:endParaRPr lang="ru-RU" sz="6000" dirty="0" smtClean="0"/>
          </a:p>
          <a:p>
            <a:pPr>
              <a:buNone/>
            </a:pPr>
            <a:r>
              <a:rPr lang="ru-RU" sz="3300" dirty="0" smtClean="0"/>
              <a:t> </a:t>
            </a:r>
          </a:p>
          <a:p>
            <a:r>
              <a:rPr lang="ru-RU" sz="5000" dirty="0" smtClean="0"/>
              <a:t> Барометр – это прибор для измерения атмосферного давления.</a:t>
            </a:r>
          </a:p>
          <a:p>
            <a:r>
              <a:rPr lang="ru-RU" sz="5000" dirty="0" smtClean="0"/>
              <a:t> Суть сводится к ежедневной засечке показаний барометра с помощью стрелки-фиксатора, которую можно свободно вращать и устанавливать в любом положении. Эту стрелку надо совместить со стрелкой барометра и в течении нескольких дней наблюдать за изменениями показаний.</a:t>
            </a:r>
          </a:p>
          <a:p>
            <a:r>
              <a:rPr lang="ru-RU" sz="5000" dirty="0" smtClean="0"/>
              <a:t> Наблюдая за барометром, я сделала вывод:</a:t>
            </a:r>
          </a:p>
          <a:p>
            <a:pPr lvl="0"/>
            <a:r>
              <a:rPr lang="ru-RU" sz="5000" dirty="0" smtClean="0"/>
              <a:t>если стрелка барометра долго не меняла свои показания, то в ближайшие дни не было каких-то изменений погоды, было высокое атмосферное давление,  при этом наблюдалась хорошая погода — безоблачное небо, сухой морозный воздух и отсутствие сильного ветра</a:t>
            </a:r>
          </a:p>
          <a:p>
            <a:pPr lvl="0"/>
            <a:r>
              <a:rPr lang="ru-RU" sz="5000" dirty="0" smtClean="0"/>
              <a:t>когда стрелка барометра начала менять свои показания, то погода стала меняться, низкое давление, а это- облачность, образование тумана, выпадение осадков, ветер, небольшой снег.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482" name="Picture 2" descr="https://veber.ru/upload/iblock/d7e/barometr1111.jpg"/>
          <p:cNvPicPr>
            <a:picLocks noChangeAspect="1" noChangeArrowheads="1"/>
          </p:cNvPicPr>
          <p:nvPr/>
        </p:nvPicPr>
        <p:blipFill>
          <a:blip r:embed="rId2"/>
          <a:srcRect l="8696" t="10870" r="8695" b="10869"/>
          <a:stretch>
            <a:fillRect/>
          </a:stretch>
        </p:blipFill>
        <p:spPr bwMode="auto">
          <a:xfrm>
            <a:off x="6293595" y="4077072"/>
            <a:ext cx="2679297" cy="25382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4077072"/>
            <a:ext cx="3384376" cy="25382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4525963"/>
          </a:xfrm>
        </p:spPr>
        <p:txBody>
          <a:bodyPr>
            <a:normAutofit fontScale="55000" lnSpcReduction="20000"/>
          </a:bodyPr>
          <a:lstStyle/>
          <a:p>
            <a:pPr lvl="0">
              <a:buNone/>
            </a:pPr>
            <a:r>
              <a:rPr lang="ru-RU" sz="3600" b="1" dirty="0" smtClean="0"/>
              <a:t>Растения- предсказатели погоды</a:t>
            </a:r>
            <a:r>
              <a:rPr lang="ru-RU" sz="3600" dirty="0" smtClean="0"/>
              <a:t> </a:t>
            </a:r>
          </a:p>
          <a:p>
            <a:r>
              <a:rPr lang="ru-RU" dirty="0" smtClean="0"/>
              <a:t>     Помощниками человека в предсказании погоды стали десятки видов растений, в том числе и лекарственных. Сейчас в средней полосе России известно более 400 видов растений, которые могут быть использованы как живые барометры.</a:t>
            </a:r>
          </a:p>
          <a:p>
            <a:pPr lvl="0"/>
            <a:r>
              <a:rPr lang="ru-RU" dirty="0" smtClean="0"/>
              <a:t>перед дождём закрывают свои соцветия цветки одуванчика, мальвы, календулы;</a:t>
            </a:r>
          </a:p>
          <a:p>
            <a:pPr lvl="0"/>
            <a:r>
              <a:rPr lang="ru-RU" dirty="0" smtClean="0"/>
              <a:t>ноготки развернули венчики рано утром - ожидается ясная погода, после полудня - дождь, гроза;</a:t>
            </a:r>
          </a:p>
          <a:p>
            <a:pPr lvl="0"/>
            <a:r>
              <a:rPr lang="ru-RU" dirty="0" smtClean="0"/>
              <a:t>клевер сближает листочки, наклоняется - перед ненастьем;</a:t>
            </a:r>
          </a:p>
          <a:p>
            <a:pPr lvl="0"/>
            <a:r>
              <a:rPr lang="ru-RU" dirty="0" smtClean="0"/>
              <a:t>перед дождем донник лекарственный сильно пахнет;</a:t>
            </a:r>
          </a:p>
          <a:p>
            <a:pPr lvl="0"/>
            <a:r>
              <a:rPr lang="ru-RU" dirty="0" smtClean="0"/>
              <a:t>над цветущей рябиной много пчел - это к сухой погоде;</a:t>
            </a:r>
          </a:p>
          <a:p>
            <a:pPr lvl="0"/>
            <a:r>
              <a:rPr lang="ru-RU" dirty="0" smtClean="0"/>
              <a:t>только в ясную погоду раскрывают свои цветки мокрица, вьюнок полевой, лесная фиалка;</a:t>
            </a:r>
          </a:p>
          <a:p>
            <a:pPr lvl="0"/>
            <a:r>
              <a:rPr lang="ru-RU" dirty="0" smtClean="0"/>
              <a:t>пушистый одуванчик сжимается перед дождем;</a:t>
            </a:r>
          </a:p>
          <a:p>
            <a:pPr lvl="0"/>
            <a:r>
              <a:rPr lang="ru-RU" dirty="0" smtClean="0"/>
              <a:t>ива выделяет сок из листьев, в виде капель- перед ненастьем.</a:t>
            </a:r>
          </a:p>
          <a:p>
            <a:endParaRPr lang="ru-RU" dirty="0"/>
          </a:p>
        </p:txBody>
      </p:sp>
      <p:pic>
        <p:nvPicPr>
          <p:cNvPr id="4" name="Рисунок 3" descr="http://fb.ru/misc/i/gallery/27011/108144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4500570"/>
            <a:ext cx="3357586" cy="21431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4" name="Picture 2" descr="http://img0.liveinternet.ru/images/attach/c/3/76/66/76066744_Taraxacum_officinale_1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4500570"/>
            <a:ext cx="2145060" cy="21574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7"/>
            <a:ext cx="8215370" cy="3643338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Комнатные растения</a:t>
            </a:r>
            <a:endParaRPr lang="ru-RU" dirty="0" smtClean="0"/>
          </a:p>
          <a:p>
            <a:pPr lvl="0"/>
            <a:r>
              <a:rPr lang="ru-RU" dirty="0" smtClean="0"/>
              <a:t>Герань распускает цветы с раннего утра - жди ясного солнечного дня.</a:t>
            </a:r>
          </a:p>
          <a:p>
            <a:pPr lvl="0"/>
            <a:r>
              <a:rPr lang="ru-RU" dirty="0" smtClean="0"/>
              <a:t>Фиалка весело смотрит на мир фиолетовым глазом - будет хорошая солнечная погода. Если фиалка закрывает свой цветок и поникает -  ждите ненастья </a:t>
            </a:r>
          </a:p>
          <a:p>
            <a:pPr lvl="0"/>
            <a:r>
              <a:rPr lang="ru-RU" dirty="0" err="1" smtClean="0"/>
              <a:t>Каллы</a:t>
            </a:r>
            <a:r>
              <a:rPr lang="ru-RU" dirty="0" smtClean="0"/>
              <a:t> — белокрыльники «плачут», с листьев растения падают прозрачные капли - предвещают потепление. </a:t>
            </a:r>
          </a:p>
          <a:p>
            <a:pPr lvl="0"/>
            <a:r>
              <a:rPr lang="ru-RU" dirty="0" smtClean="0"/>
              <a:t>Монстера - с кончиков листьев начинают падать капли воды - перед дождем. </a:t>
            </a:r>
          </a:p>
          <a:p>
            <a:endParaRPr lang="ru-RU" dirty="0"/>
          </a:p>
        </p:txBody>
      </p:sp>
      <p:pic>
        <p:nvPicPr>
          <p:cNvPr id="18434" name="Picture 2" descr="http://img-2005-02.photosight.ru/02/748826.jpg"/>
          <p:cNvPicPr>
            <a:picLocks noChangeAspect="1" noChangeArrowheads="1"/>
          </p:cNvPicPr>
          <p:nvPr/>
        </p:nvPicPr>
        <p:blipFill>
          <a:blip r:embed="rId2"/>
          <a:srcRect l="29024" t="3846" r="2374" b="28846"/>
          <a:stretch>
            <a:fillRect/>
          </a:stretch>
        </p:blipFill>
        <p:spPr bwMode="auto">
          <a:xfrm>
            <a:off x="4286248" y="3571875"/>
            <a:ext cx="4357718" cy="29330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15370" cy="3857651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b="1" dirty="0" smtClean="0"/>
              <a:t>Животные- предсказатели погоды.</a:t>
            </a:r>
            <a:r>
              <a:rPr lang="ru-RU" dirty="0" smtClean="0"/>
              <a:t> </a:t>
            </a:r>
          </a:p>
          <a:p>
            <a:r>
              <a:rPr lang="ru-RU" dirty="0" smtClean="0"/>
              <a:t>    Каждый из нас периодически сталкивается с проблемой необходимости точного прогноза погоды. Для этого мы заглядываем в телевизор и интернет, слушаем радио. Но все источники выдают разную информацию. </a:t>
            </a:r>
          </a:p>
          <a:p>
            <a:r>
              <a:rPr lang="ru-RU" dirty="0" smtClean="0"/>
              <a:t>Приборам и людям свойственно ошибаться, а вот природным явлениям, братьям нашим меньшим и растениям – нет, потому что они сами являются естественными синоптиками. Наблюдая за ними, можно составить достаточно достоверный прогноз.</a:t>
            </a:r>
          </a:p>
          <a:p>
            <a:r>
              <a:rPr lang="ru-RU" dirty="0" smtClean="0"/>
              <a:t>Определить, какая будет погода, могут   и животные. Вот несколько из них: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www.ru-dog.ru/uploads/images/00/00/03/2013/07/26/6838a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929066"/>
            <a:ext cx="4000528" cy="2667008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оек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Проект</Template>
  <TotalTime>323</TotalTime>
  <Words>1888</Words>
  <Application>Microsoft Office PowerPoint</Application>
  <PresentationFormat>Экран (4:3)</PresentationFormat>
  <Paragraphs>247</Paragraphs>
  <Slides>21</Slides>
  <Notes>1</Notes>
  <HiddenSlides>1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Проект</vt:lpstr>
      <vt:lpstr>Диаграмма</vt:lpstr>
      <vt:lpstr>Исследовательская работа Живые барометры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  Живые барометры</dc:title>
  <dc:creator>Сонька</dc:creator>
  <cp:lastModifiedBy>Сонька</cp:lastModifiedBy>
  <cp:revision>33</cp:revision>
  <dcterms:created xsi:type="dcterms:W3CDTF">2017-04-09T20:05:06Z</dcterms:created>
  <dcterms:modified xsi:type="dcterms:W3CDTF">2017-04-11T17:24:37Z</dcterms:modified>
</cp:coreProperties>
</file>