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ad342d50af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ad342d50a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ad342d50af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ad342d50af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ad342d50af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ad342d50a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ad342d50af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ad342d50af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ad342d50af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ad342d50af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ad342d50af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ad342d50af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ad342d50af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ad342d50af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ad342d50af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ad342d50af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ad342d50af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ad342d50af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ad342d50af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ad342d50af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ad342d50a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ad342d50a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ad342d50af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ad342d50af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ad342d50a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ad342d50a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ad342d50a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ad342d50a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ad342d50af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ad342d50af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ad342d50af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ad342d50af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ad342d50a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ad342d50a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ad342d50af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ad342d50af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ad342d50af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ad342d50af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idx="1" type="subTitle"/>
          </p:nvPr>
        </p:nvSpPr>
        <p:spPr>
          <a:xfrm>
            <a:off x="311700" y="3048250"/>
            <a:ext cx="8520600" cy="792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b="1" lang="ru" sz="2000">
                <a:solidFill>
                  <a:srgbClr val="38761D"/>
                </a:solidFill>
              </a:rPr>
              <a:t>СОСТАВИЛ: ЧУНИНА Ю.А.</a:t>
            </a:r>
            <a:endParaRPr b="1" sz="2000">
              <a:solidFill>
                <a:srgbClr val="38761D"/>
              </a:solidFill>
            </a:endParaRPr>
          </a:p>
          <a:p>
            <a:pPr indent="0" lvl="0" marL="0" rtl="0" algn="r">
              <a:spcBef>
                <a:spcPts val="0"/>
              </a:spcBef>
              <a:spcAft>
                <a:spcPts val="0"/>
              </a:spcAft>
              <a:buNone/>
            </a:pPr>
            <a:r>
              <a:rPr b="1" lang="ru" sz="2000">
                <a:solidFill>
                  <a:srgbClr val="38761D"/>
                </a:solidFill>
              </a:rPr>
              <a:t>ВОСПИТАТЕЛЬ 1-Й КАТЕГОРИИ</a:t>
            </a:r>
            <a:endParaRPr b="1" sz="2000">
              <a:solidFill>
                <a:srgbClr val="38761D"/>
              </a:solidFill>
            </a:endParaRPr>
          </a:p>
          <a:p>
            <a:pPr indent="0" lvl="0" marL="0" rtl="0" algn="r">
              <a:spcBef>
                <a:spcPts val="0"/>
              </a:spcBef>
              <a:spcAft>
                <a:spcPts val="0"/>
              </a:spcAft>
              <a:buNone/>
            </a:pPr>
            <a:r>
              <a:rPr b="1" lang="ru" sz="2000">
                <a:solidFill>
                  <a:srgbClr val="38761D"/>
                </a:solidFill>
              </a:rPr>
              <a:t>МБДОУ детский сад №51</a:t>
            </a:r>
            <a:endParaRPr b="1" sz="2000">
              <a:solidFill>
                <a:srgbClr val="38761D"/>
              </a:solidFill>
            </a:endParaRPr>
          </a:p>
          <a:p>
            <a:pPr indent="0" lvl="0" marL="0" rtl="0" algn="r">
              <a:spcBef>
                <a:spcPts val="0"/>
              </a:spcBef>
              <a:spcAft>
                <a:spcPts val="0"/>
              </a:spcAft>
              <a:buNone/>
            </a:pPr>
            <a:r>
              <a:rPr b="1" lang="ru" sz="2000">
                <a:solidFill>
                  <a:srgbClr val="38761D"/>
                </a:solidFill>
              </a:rPr>
              <a:t>п. Горки-10, Одинцовский ГО</a:t>
            </a:r>
            <a:endParaRPr b="1" sz="2000">
              <a:solidFill>
                <a:srgbClr val="38761D"/>
              </a:solidFill>
            </a:endParaRPr>
          </a:p>
          <a:p>
            <a:pPr indent="0" lvl="0" marL="0" rtl="0" algn="r">
              <a:spcBef>
                <a:spcPts val="0"/>
              </a:spcBef>
              <a:spcAft>
                <a:spcPts val="0"/>
              </a:spcAft>
              <a:buNone/>
            </a:pPr>
            <a:r>
              <a:t/>
            </a:r>
            <a:endParaRPr b="1" sz="2200">
              <a:solidFill>
                <a:srgbClr val="38761D"/>
              </a:solidFill>
            </a:endParaRPr>
          </a:p>
        </p:txBody>
      </p:sp>
      <p:sp>
        <p:nvSpPr>
          <p:cNvPr id="55" name="Google Shape;55;p13"/>
          <p:cNvSpPr txBox="1"/>
          <p:nvPr/>
        </p:nvSpPr>
        <p:spPr>
          <a:xfrm>
            <a:off x="648175" y="1547225"/>
            <a:ext cx="2195400" cy="27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900450" y="1400850"/>
            <a:ext cx="7343100" cy="856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ru" sz="2700">
                <a:solidFill>
                  <a:srgbClr val="38761D"/>
                </a:solidFill>
                <a:latin typeface="Verdana"/>
                <a:ea typeface="Verdana"/>
                <a:cs typeface="Verdana"/>
                <a:sym typeface="Verdana"/>
              </a:rPr>
              <a:t>КАРТОТЕКА ИГР ДЛЯ </a:t>
            </a:r>
            <a:endParaRPr b="1" sz="2700">
              <a:solidFill>
                <a:srgbClr val="38761D"/>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b="1" lang="ru" sz="2700">
                <a:solidFill>
                  <a:srgbClr val="38761D"/>
                </a:solidFill>
                <a:latin typeface="Verdana"/>
                <a:ea typeface="Verdana"/>
                <a:cs typeface="Verdana"/>
                <a:sym typeface="Verdana"/>
              </a:rPr>
              <a:t>РАЗВИТИЯ ПРОСТРАНСТВЕННОЙ ОРИЕНТАЦИИ У ДЕТЕЙ С ЗПР</a:t>
            </a:r>
            <a:endParaRPr sz="600"/>
          </a:p>
        </p:txBody>
      </p:sp>
      <p:pic>
        <p:nvPicPr>
          <p:cNvPr id="57" name="Google Shape;57;p13"/>
          <p:cNvPicPr preferRelativeResize="0"/>
          <p:nvPr/>
        </p:nvPicPr>
        <p:blipFill>
          <a:blip r:embed="rId3">
            <a:alphaModFix/>
          </a:blip>
          <a:stretch>
            <a:fillRect/>
          </a:stretch>
        </p:blipFill>
        <p:spPr>
          <a:xfrm>
            <a:off x="1206200" y="3048250"/>
            <a:ext cx="2055525" cy="1718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2"/>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"Всадник"</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Цель: развивать внимание, умение ориентироваться в пространстве, согласованности в движениях.</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Оборудование: -</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Содержание: Играющие распределяются по парам: один - "конь", другой - "наездник". Игрок-"конь" вытягивает руки назад-вниз, игрок-"наездник" берет его за руки. По команде в таком положении пары должны добежать до финиша. Победитель пары затем соревнуется с победителем другой пары.</a:t>
            </a:r>
            <a:endParaRPr b="1">
              <a:solidFill>
                <a:srgbClr val="38761D"/>
              </a:solidFill>
              <a:highlight>
                <a:srgbClr val="FFFFFF"/>
              </a:highlight>
              <a:latin typeface="Verdana"/>
              <a:ea typeface="Verdana"/>
              <a:cs typeface="Verdana"/>
              <a:sym typeface="Verdana"/>
            </a:endParaRPr>
          </a:p>
          <a:p>
            <a:pPr indent="0" lvl="0" marL="0" rtl="0" algn="l">
              <a:lnSpc>
                <a:spcPct val="150000"/>
              </a:lnSpc>
              <a:spcBef>
                <a:spcPts val="0"/>
              </a:spcBef>
              <a:spcAft>
                <a:spcPts val="0"/>
              </a:spcAft>
              <a:buNone/>
            </a:pPr>
            <a:r>
              <a:rPr lang="ru" sz="1400" u="sng">
                <a:solidFill>
                  <a:schemeClr val="dk1"/>
                </a:solidFill>
                <a:highlight>
                  <a:srgbClr val="FFFFFF"/>
                </a:highlight>
              </a:rPr>
              <a:t> </a:t>
            </a:r>
            <a:endParaRPr sz="1400" u="sng">
              <a:solidFill>
                <a:schemeClr val="dk1"/>
              </a:solidFill>
              <a:highlight>
                <a:srgbClr val="FFFFFF"/>
              </a:highlight>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3"/>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Игра «Магазин»</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Цель. Учить понимать пространственные отношения в группе реальных предметов, словесно обозначить местоположение предметов на полках + предметно-игровое действие на дифференцировку пространственных отношений.</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Ход игры. Ребенок, выступая в роли продавца, на нескольких полках расставляет игрушки и говорит, где и что находится.</a:t>
            </a:r>
            <a:endParaRPr b="1">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4"/>
          <p:cNvSpPr txBox="1"/>
          <p:nvPr>
            <p:ph idx="1" type="body"/>
          </p:nvPr>
        </p:nvSpPr>
        <p:spPr>
          <a:xfrm>
            <a:off x="21255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«С какой стороны звук?»</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 </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Взрослый предлагает ребёнку определить на слух и показать рукой в ту сторону, откуда слышен звук знакомой игрушки (предмета, голос), назвать направление.</a:t>
            </a:r>
            <a:endParaRPr b="1">
              <a:solidFill>
                <a:srgbClr val="38761D"/>
              </a:solidFill>
              <a:highlight>
                <a:srgbClr val="FFFFFF"/>
              </a:highlight>
              <a:latin typeface="Verdana"/>
              <a:ea typeface="Verdana"/>
              <a:cs typeface="Verdana"/>
              <a:sym typeface="Verdana"/>
            </a:endParaRPr>
          </a:p>
          <a:p>
            <a:pPr indent="0" lvl="0" marL="0" rtl="0" algn="l">
              <a:lnSpc>
                <a:spcPct val="150000"/>
              </a:lnSpc>
              <a:spcBef>
                <a:spcPts val="0"/>
              </a:spcBef>
              <a:spcAft>
                <a:spcPts val="0"/>
              </a:spcAft>
              <a:buNone/>
            </a:pPr>
            <a:r>
              <a:rPr lang="ru" sz="1400" u="sng">
                <a:solidFill>
                  <a:schemeClr val="dk1"/>
                </a:solidFill>
                <a:highlight>
                  <a:srgbClr val="FFFFFF"/>
                </a:highlight>
              </a:rPr>
              <a:t> </a:t>
            </a:r>
            <a:endParaRPr sz="1400" u="sng">
              <a:solidFill>
                <a:schemeClr val="dk1"/>
              </a:solidFill>
              <a:highlight>
                <a:srgbClr val="FFFFFF"/>
              </a:highlight>
            </a:endParaRPr>
          </a:p>
          <a:p>
            <a:pPr indent="0" lvl="0" marL="0" rtl="0" algn="l">
              <a:lnSpc>
                <a:spcPct val="150000"/>
              </a:lnSpc>
              <a:spcBef>
                <a:spcPts val="0"/>
              </a:spcBef>
              <a:spcAft>
                <a:spcPts val="0"/>
              </a:spcAft>
              <a:buNone/>
            </a:pPr>
            <a:r>
              <a:t/>
            </a:r>
            <a:endParaRPr sz="1400">
              <a:solidFill>
                <a:schemeClr val="dk1"/>
              </a:solidFill>
              <a:highlight>
                <a:srgbClr val="FFFFFF"/>
              </a:highlight>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5"/>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«Не ошибись!».</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i="1" lang="ru">
                <a:solidFill>
                  <a:srgbClr val="38761D"/>
                </a:solidFill>
                <a:highlight>
                  <a:srgbClr val="FFFFFF"/>
                </a:highlight>
                <a:latin typeface="Verdana"/>
                <a:ea typeface="Verdana"/>
                <a:cs typeface="Verdana"/>
                <a:sym typeface="Verdana"/>
              </a:rPr>
              <a:t> </a:t>
            </a:r>
            <a:r>
              <a:rPr b="1" lang="ru">
                <a:solidFill>
                  <a:srgbClr val="38761D"/>
                </a:solidFill>
                <a:highlight>
                  <a:srgbClr val="FFFFFF"/>
                </a:highlight>
                <a:latin typeface="Verdana"/>
                <a:ea typeface="Verdana"/>
                <a:cs typeface="Verdana"/>
                <a:sym typeface="Verdana"/>
              </a:rPr>
              <a:t>Ребенок и психолог встают рядом лицом к зеркалу и с проговариванием (если это необходимо) выполняют одни и те же действия: «над головой», «под носом», «за ухом», «перед глазами», «на груди», «под подбородком» и т.д.</a:t>
            </a:r>
            <a:endParaRPr b="1" sz="2200"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6"/>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«Выше-ниже»</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Стоя перед зеркалом, ребенок и взрослый, не забывая о маркерах, находят, показывают и называют то, что «выше всего» (голова, макушка), «ниже всего» (ноги, стопы), «выше, чем...», «ниже, чем...». Затем ребенок повторяет все это без зеркала и, наконец, с закрытыми глазами. Аналогично отрабатывается взаимное расположение отдельных частей лица (лоб, глаза, нос, уши, рот, щеки), рук (плечо, локоть, ладонь, пальцы), тела (шея, плечи, грудь, спина, живот), ног (колено, стопа, пятка) относительно друг друга.</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7"/>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i="1" lang="ru">
                <a:solidFill>
                  <a:srgbClr val="38761D"/>
                </a:solidFill>
                <a:highlight>
                  <a:srgbClr val="FFFFFF"/>
                </a:highlight>
                <a:latin typeface="Verdana"/>
                <a:ea typeface="Verdana"/>
                <a:cs typeface="Verdana"/>
                <a:sym typeface="Verdana"/>
              </a:rPr>
              <a:t> </a:t>
            </a:r>
            <a:r>
              <a:rPr b="1" lang="ru" u="sng">
                <a:solidFill>
                  <a:srgbClr val="38761D"/>
                </a:solidFill>
                <a:highlight>
                  <a:srgbClr val="FFFFFF"/>
                </a:highlight>
                <a:latin typeface="Verdana"/>
                <a:ea typeface="Verdana"/>
                <a:cs typeface="Verdana"/>
                <a:sym typeface="Verdana"/>
              </a:rPr>
              <a:t>«Спереди-сзади».</a:t>
            </a:r>
            <a:r>
              <a:rPr b="1" i="1" lang="ru">
                <a:solidFill>
                  <a:srgbClr val="38761D"/>
                </a:solidFill>
                <a:highlight>
                  <a:srgbClr val="FFFFFF"/>
                </a:highlight>
                <a:latin typeface="Verdana"/>
                <a:ea typeface="Verdana"/>
                <a:cs typeface="Verdana"/>
                <a:sym typeface="Verdana"/>
              </a:rPr>
              <a:t>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Глядя в зеркало и ощупывая части тела спереди, ребенок называет их (нос, грудь, бровь и т.д.), аналогично сзади (затылок, спина, пятки и т.д.). Затем с закрытыми глазами он по инструкции последовательно дотрагивается до передней (задней) поверхности своего тела и называет соответствующие части тела.</a:t>
            </a:r>
            <a:endParaRPr b="1">
              <a:solidFill>
                <a:srgbClr val="38761D"/>
              </a:solidFill>
              <a:highlight>
                <a:srgbClr val="FFFFFF"/>
              </a:highlight>
              <a:latin typeface="Verdana"/>
              <a:ea typeface="Verdana"/>
              <a:cs typeface="Verdana"/>
              <a:sym typeface="Verdana"/>
            </a:endParaRPr>
          </a:p>
          <a:p>
            <a:pPr indent="0" lvl="0" marL="0" rtl="0" algn="l">
              <a:lnSpc>
                <a:spcPct val="150000"/>
              </a:lnSpc>
              <a:spcBef>
                <a:spcPts val="0"/>
              </a:spcBef>
              <a:spcAft>
                <a:spcPts val="0"/>
              </a:spcAft>
              <a:buNone/>
            </a:pPr>
            <a:r>
              <a:rPr lang="ru" sz="1400" u="sng">
                <a:solidFill>
                  <a:schemeClr val="dk1"/>
                </a:solidFill>
                <a:highlight>
                  <a:srgbClr val="FFFFFF"/>
                </a:highlight>
              </a:rPr>
              <a:t> </a:t>
            </a:r>
            <a:endParaRPr sz="1400" u="sng">
              <a:solidFill>
                <a:schemeClr val="dk1"/>
              </a:solidFill>
              <a:highlight>
                <a:srgbClr val="FFFFFF"/>
              </a:highlight>
            </a:endParaRPr>
          </a:p>
          <a:p>
            <a:pPr indent="0" lvl="0" marL="0" rtl="0" algn="l">
              <a:lnSpc>
                <a:spcPct val="150000"/>
              </a:lnSpc>
              <a:spcBef>
                <a:spcPts val="0"/>
              </a:spcBef>
              <a:spcAft>
                <a:spcPts val="0"/>
              </a:spcAft>
              <a:buNone/>
            </a:pPr>
            <a:r>
              <a:t/>
            </a:r>
            <a:endParaRPr sz="1400">
              <a:solidFill>
                <a:schemeClr val="dk1"/>
              </a:solidFill>
              <a:highlight>
                <a:srgbClr val="FFFFFF"/>
              </a:highlight>
            </a:endParaRPr>
          </a:p>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8"/>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«Дальше-ближе».</a:t>
            </a:r>
            <a:r>
              <a:rPr b="1" i="1" lang="ru">
                <a:solidFill>
                  <a:srgbClr val="38761D"/>
                </a:solidFill>
                <a:highlight>
                  <a:srgbClr val="FFFFFF"/>
                </a:highlight>
                <a:latin typeface="Verdana"/>
                <a:ea typeface="Verdana"/>
                <a:cs typeface="Verdana"/>
                <a:sym typeface="Verdana"/>
              </a:rPr>
              <a:t>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Ребенку предлагается назвать у себя (относительно, например, головы) части тела, расположенные «ближе, чем...», «дальше, чем...», «ближе, чем... но дальше, чем...».</a:t>
            </a:r>
            <a:endParaRPr b="1">
              <a:solidFill>
                <a:srgbClr val="38761D"/>
              </a:solidFill>
              <a:highlight>
                <a:srgbClr val="FFFFFF"/>
              </a:highlight>
              <a:latin typeface="Verdana"/>
              <a:ea typeface="Verdana"/>
              <a:cs typeface="Verdana"/>
              <a:sym typeface="Verdana"/>
            </a:endParaRPr>
          </a:p>
          <a:p>
            <a:pPr indent="0" lvl="0" marL="0" rtl="0" algn="l">
              <a:lnSpc>
                <a:spcPct val="150000"/>
              </a:lnSpc>
              <a:spcBef>
                <a:spcPts val="0"/>
              </a:spcBef>
              <a:spcAft>
                <a:spcPts val="0"/>
              </a:spcAft>
              <a:buNone/>
            </a:pPr>
            <a:r>
              <a:rPr lang="ru" sz="1400">
                <a:solidFill>
                  <a:schemeClr val="dk1"/>
                </a:solidFill>
                <a:highlight>
                  <a:srgbClr val="FFFFFF"/>
                </a:highlight>
              </a:rPr>
              <a:t>.</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9"/>
          <p:cNvSpPr txBox="1"/>
          <p:nvPr>
            <p:ph idx="1" type="body"/>
          </p:nvPr>
        </p:nvSpPr>
        <p:spPr>
          <a:xfrm>
            <a:off x="21255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i="1" lang="ru" u="sng">
                <a:solidFill>
                  <a:srgbClr val="38761D"/>
                </a:solidFill>
                <a:highlight>
                  <a:srgbClr val="FFFFFF"/>
                </a:highlight>
                <a:latin typeface="Verdana"/>
                <a:ea typeface="Verdana"/>
                <a:cs typeface="Verdana"/>
                <a:sym typeface="Verdana"/>
              </a:rPr>
              <a:t>«Путаница».</a:t>
            </a:r>
            <a:r>
              <a:rPr b="1" i="1" lang="ru">
                <a:solidFill>
                  <a:srgbClr val="38761D"/>
                </a:solidFill>
                <a:highlight>
                  <a:srgbClr val="FFFFFF"/>
                </a:highlight>
                <a:latin typeface="Verdana"/>
                <a:ea typeface="Verdana"/>
                <a:cs typeface="Verdana"/>
                <a:sym typeface="Verdana"/>
              </a:rPr>
              <a:t>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Воспитатель намеренно показывает не те движения или места на теле, которые называет. Ребенок должен исправить его ошибки. Затем инструктором и исполнителем упражнения становится сам ребенок - он показывает упражнения другим (взрослому, ребенку) и контролирует их выполнение</a:t>
            </a:r>
            <a:endParaRPr b="1" sz="2600"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30"/>
          <p:cNvSpPr txBox="1"/>
          <p:nvPr>
            <p:ph idx="1" type="body"/>
          </p:nvPr>
        </p:nvSpPr>
        <p:spPr>
          <a:xfrm>
            <a:off x="21255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i="1" lang="ru">
                <a:solidFill>
                  <a:srgbClr val="38761D"/>
                </a:solidFill>
                <a:highlight>
                  <a:srgbClr val="FFFFFF"/>
                </a:highlight>
                <a:latin typeface="Verdana"/>
                <a:ea typeface="Verdana"/>
                <a:cs typeface="Verdana"/>
                <a:sym typeface="Verdana"/>
              </a:rPr>
              <a:t>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«Будь внимателен!»</a:t>
            </a:r>
            <a:r>
              <a:rPr b="1" i="1" lang="ru">
                <a:solidFill>
                  <a:srgbClr val="38761D"/>
                </a:solidFill>
                <a:highlight>
                  <a:srgbClr val="FFFFFF"/>
                </a:highlight>
                <a:latin typeface="Verdana"/>
                <a:ea typeface="Verdana"/>
                <a:cs typeface="Verdana"/>
                <a:sym typeface="Verdana"/>
              </a:rPr>
              <a:t> </a:t>
            </a:r>
            <a:endParaRPr b="1" i="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latin typeface="Verdana"/>
                <a:ea typeface="Verdana"/>
                <a:cs typeface="Verdana"/>
                <a:sym typeface="Verdana"/>
              </a:rPr>
              <a:t>Для ребенка вовсе не очевидным является тот факт, что правые нога, глаз, щека и т.д. находятся с той же стороны, что и правая рука. К пониманию этого его надо привести путем специальных упражнений по соотнесению частей тела с правой и левой рукой. Это лучше делать по следующей схеме: соотнести части тела с правой рукой (правый глаз, щека и т.д.). </a:t>
            </a:r>
            <a:endParaRPr b="1" i="1" sz="2200"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31"/>
          <p:cNvSpPr txBox="1"/>
          <p:nvPr>
            <p:ph idx="1" type="body"/>
          </p:nvPr>
        </p:nvSpPr>
        <p:spPr>
          <a:xfrm>
            <a:off x="21255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i="1">
              <a:solidFill>
                <a:srgbClr val="38761D"/>
              </a:solidFill>
              <a:latin typeface="Verdana"/>
              <a:ea typeface="Verdana"/>
              <a:cs typeface="Verdana"/>
              <a:sym typeface="Verdana"/>
            </a:endParaRPr>
          </a:p>
          <a:p>
            <a:pPr indent="0" lvl="0" marL="0" rtl="0" algn="ctr">
              <a:lnSpc>
                <a:spcPct val="150000"/>
              </a:lnSpc>
              <a:spcBef>
                <a:spcPts val="0"/>
              </a:spcBef>
              <a:spcAft>
                <a:spcPts val="0"/>
              </a:spcAft>
              <a:buNone/>
            </a:pPr>
            <a:r>
              <a:rPr b="1" i="1" lang="ru" sz="1600">
                <a:solidFill>
                  <a:srgbClr val="38761D"/>
                </a:solidFill>
                <a:latin typeface="Verdana"/>
                <a:ea typeface="Verdana"/>
                <a:cs typeface="Verdana"/>
                <a:sym typeface="Verdana"/>
              </a:rPr>
              <a:t>Задания. </a:t>
            </a:r>
            <a:r>
              <a:rPr b="1" lang="ru" sz="1600">
                <a:solidFill>
                  <a:srgbClr val="38761D"/>
                </a:solidFill>
                <a:latin typeface="Verdana"/>
                <a:ea typeface="Verdana"/>
                <a:cs typeface="Verdana"/>
                <a:sym typeface="Verdana"/>
              </a:rPr>
              <a:t>Подними правую руку вверх - опусти; погладь себя правой рукой по голове; правой рукой прикоснись к правому уху, колену, пятке и т.д. Затем то же с левой рукой, после этого - в перекрестном варианте (например, показать правую бровь и левый локоть). </a:t>
            </a:r>
            <a:endParaRPr b="1" i="1" sz="2000"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400">
                <a:solidFill>
                  <a:srgbClr val="38761D"/>
                </a:solidFill>
                <a:latin typeface="Verdana"/>
                <a:ea typeface="Verdana"/>
                <a:cs typeface="Verdana"/>
                <a:sym typeface="Verdana"/>
              </a:rPr>
              <a:t>Наиболее занимательным является выполнение этих упражнений следующим образом: «Потри левой рукой правый локоть, почеши правой пяткой левую коленку, пощекочи правым указательным пальцем левую подошву, постучи правым локтем по правому боку». И т.д.</a:t>
            </a:r>
            <a:endParaRPr b="1" i="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i="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Clr>
                <a:schemeClr val="dk1"/>
              </a:buClr>
              <a:buSzPts val="1100"/>
              <a:buFont typeface="Arial"/>
              <a:buNone/>
            </a:pPr>
            <a:r>
              <a:rPr b="1" lang="ru" u="sng">
                <a:solidFill>
                  <a:srgbClr val="38761D"/>
                </a:solidFill>
                <a:highlight>
                  <a:srgbClr val="FFFFFF"/>
                </a:highlight>
                <a:latin typeface="Verdana"/>
                <a:ea typeface="Verdana"/>
                <a:cs typeface="Verdana"/>
                <a:sym typeface="Verdana"/>
              </a:rPr>
              <a:t>Игра «Родинки»</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     По заданию воспитателя ребенок кладет «родинку» (маленький черный кружок) </a:t>
            </a:r>
            <a:endParaRPr b="1">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Clr>
                <a:schemeClr val="dk1"/>
              </a:buClr>
              <a:buSzPts val="1100"/>
              <a:buFont typeface="Arial"/>
              <a:buNone/>
            </a:pPr>
            <a:r>
              <a:rPr b="1" lang="ru">
                <a:solidFill>
                  <a:srgbClr val="38761D"/>
                </a:solidFill>
                <a:highlight>
                  <a:srgbClr val="FFFFFF"/>
                </a:highlight>
                <a:latin typeface="Verdana"/>
                <a:ea typeface="Verdana"/>
                <a:cs typeface="Verdana"/>
                <a:sym typeface="Verdana"/>
              </a:rPr>
              <a:t>на картинку с изображением лица.</a:t>
            </a:r>
            <a:endParaRPr b="1">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Clr>
                <a:schemeClr val="dk1"/>
              </a:buClr>
              <a:buSzPts val="1100"/>
              <a:buFont typeface="Arial"/>
              <a:buNone/>
            </a:pPr>
            <a:r>
              <a:rPr b="1" lang="ru">
                <a:solidFill>
                  <a:srgbClr val="38761D"/>
                </a:solidFill>
                <a:highlight>
                  <a:srgbClr val="FFFFFF"/>
                </a:highlight>
                <a:latin typeface="Verdana"/>
                <a:ea typeface="Verdana"/>
                <a:cs typeface="Verdana"/>
                <a:sym typeface="Verdana"/>
              </a:rPr>
              <a:t>Например: </a:t>
            </a:r>
            <a:endParaRPr b="1">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rPr b="1" lang="ru">
                <a:solidFill>
                  <a:srgbClr val="38761D"/>
                </a:solidFill>
                <a:highlight>
                  <a:srgbClr val="FFFFFF"/>
                </a:highlight>
                <a:latin typeface="Verdana"/>
                <a:ea typeface="Verdana"/>
                <a:cs typeface="Verdana"/>
                <a:sym typeface="Verdana"/>
              </a:rPr>
              <a:t>«Положи родинку на подбородок», «Положи на левую щечку», «Положи родинку над левой бровью» и т.д.</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32"/>
          <p:cNvSpPr txBox="1"/>
          <p:nvPr>
            <p:ph idx="1" type="body"/>
          </p:nvPr>
        </p:nvSpPr>
        <p:spPr>
          <a:xfrm>
            <a:off x="21255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lang="ru" sz="3200">
                <a:solidFill>
                  <a:srgbClr val="38761D"/>
                </a:solidFill>
                <a:highlight>
                  <a:srgbClr val="FFFFFF"/>
                </a:highlight>
                <a:latin typeface="Verdana"/>
                <a:ea typeface="Verdana"/>
                <a:cs typeface="Verdana"/>
                <a:sym typeface="Verdana"/>
              </a:rPr>
              <a:t>Благодарю за внимание!</a:t>
            </a:r>
            <a:endParaRPr b="1" sz="4000">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sz="1600"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sz="1600"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600" u="sng">
                <a:solidFill>
                  <a:srgbClr val="38761D"/>
                </a:solidFill>
                <a:highlight>
                  <a:srgbClr val="FFFFFF"/>
                </a:highlight>
                <a:latin typeface="Verdana"/>
                <a:ea typeface="Verdana"/>
                <a:cs typeface="Verdana"/>
                <a:sym typeface="Verdana"/>
              </a:rPr>
              <a:t>Игра «Кто внимательный?»</a:t>
            </a:r>
            <a:endParaRPr b="1" sz="1600"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600">
                <a:solidFill>
                  <a:srgbClr val="38761D"/>
                </a:solidFill>
                <a:highlight>
                  <a:srgbClr val="FFFFFF"/>
                </a:highlight>
                <a:latin typeface="Verdana"/>
                <a:ea typeface="Verdana"/>
                <a:cs typeface="Verdana"/>
                <a:sym typeface="Verdana"/>
              </a:rPr>
              <a:t>- А вы знаете, где правая рука, где левая? Где правая сторона, где левая? Давайте проверим и поиграем в игру «Кто внимательный?». Я буду специально ошибаться, а вы должны правильно выполнять все команды.</a:t>
            </a:r>
            <a:endParaRPr b="1" sz="16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600">
                <a:solidFill>
                  <a:srgbClr val="38761D"/>
                </a:solidFill>
                <a:highlight>
                  <a:srgbClr val="FFFFFF"/>
                </a:highlight>
                <a:latin typeface="Verdana"/>
                <a:ea typeface="Verdana"/>
                <a:cs typeface="Verdana"/>
                <a:sym typeface="Verdana"/>
              </a:rPr>
              <a:t>- Поднимите правую руку вверх, на правое плечо, на левое плечо, на правую коленку. Левую руку вверх, левую руку – вниз. Повернитесь направо, повернитесь налево и т. д.</a:t>
            </a:r>
            <a:endParaRPr b="1" sz="16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600">
                <a:solidFill>
                  <a:srgbClr val="38761D"/>
                </a:solidFill>
                <a:highlight>
                  <a:srgbClr val="FFFFFF"/>
                </a:highlight>
                <a:latin typeface="Verdana"/>
                <a:ea typeface="Verdana"/>
                <a:cs typeface="Verdana"/>
                <a:sym typeface="Verdana"/>
              </a:rPr>
              <a:t>Цель: Правильно воспринимать такие характеристики пространства, как: справа, слева, вверху, внизу, впереди, позади.</a:t>
            </a:r>
            <a:endParaRPr b="1" sz="1600">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"Солнышко"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Цель: закреплять знания о месте расположения частей лица, умение ориентироваться на собственном теле.                                            </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Оборудование: схематическое изображение лица человека.</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Содержание: ребятам предлагается схематическое изображение лица человека с ориентиром (нос). Предлагается выложить на нем части лица (глаза, брови, губы). Затем ребенок закрывает глаза и выполняет это задание снова, проговаривая, где по отношению друг к другу располагаются все части лица.</a:t>
            </a:r>
            <a:endParaRPr b="1">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"Скульптор"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Цель: учить детей учитывать относительность пространственных отношений в соответствии с положением самого себя и точки отсчета при ориентировке, без чьей - либо помощи определять пространственные направления в этих ситуациях.</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Оборудование: макет игрушки Буратино.</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Содержание: ребятам предлагается макет игрушки Буратино.  Буратино будет показывать  движения, а ребята стараются четко все за ним повторить.</a:t>
            </a:r>
            <a:endParaRPr b="1">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8"/>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ru" sz="1400" u="sng">
                <a:solidFill>
                  <a:schemeClr val="dk1"/>
                </a:solidFill>
                <a:highlight>
                  <a:srgbClr val="FFFFFF"/>
                </a:highlight>
              </a:rPr>
              <a:t> </a:t>
            </a:r>
            <a:endParaRPr b="1" sz="1700" u="sng">
              <a:solidFill>
                <a:schemeClr val="dk1"/>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"Контролер"</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Цель: закреплять навыки ориентировки в пространстве </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в процессе соотнесения детьми  парнопротивоположных </a:t>
            </a:r>
            <a:endParaRPr b="1" sz="1700">
              <a:solidFill>
                <a:srgbClr val="38761D"/>
              </a:solidFill>
              <a:highlight>
                <a:srgbClr val="FFFFFF"/>
              </a:highlight>
              <a:latin typeface="Verdana"/>
              <a:ea typeface="Verdana"/>
              <a:cs typeface="Verdana"/>
              <a:sym typeface="Verdana"/>
            </a:endParaRPr>
          </a:p>
          <a:p>
            <a:pPr indent="0" lvl="0" marL="0" rtl="0" algn="l">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направлений собственного тела с направлениями стоящего напротив человека.</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Оборудование: билеты красного и зеленого цвета, обручи</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Содержание: ребенок (контролер) располагается перед другими участниками игры - пассажирами, у которых есть билеты красного и зеленого цвета. За спиной у "контролера", с правой и левой стороны, кладутся обручи, обозначающие автобусы. </a:t>
            </a:r>
            <a:endParaRPr b="1" sz="17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700">
                <a:solidFill>
                  <a:srgbClr val="38761D"/>
                </a:solidFill>
                <a:highlight>
                  <a:srgbClr val="FFFFFF"/>
                </a:highlight>
                <a:latin typeface="Verdana"/>
                <a:ea typeface="Verdana"/>
                <a:cs typeface="Verdana"/>
                <a:sym typeface="Verdana"/>
              </a:rPr>
              <a:t>"Пассажиры" с красными билетами направляются "контролером" в левый автобус, а с зелеными  - в правый.</a:t>
            </a:r>
            <a:endParaRPr b="1" sz="1700">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9"/>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u="sng">
                <a:solidFill>
                  <a:srgbClr val="38761D"/>
                </a:solidFill>
                <a:highlight>
                  <a:srgbClr val="FFFFFF"/>
                </a:highlight>
                <a:latin typeface="Verdana"/>
                <a:ea typeface="Verdana"/>
                <a:cs typeface="Verdana"/>
                <a:sym typeface="Verdana"/>
              </a:rPr>
              <a:t>«Жмурки»</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Эту игру лучше проводить в знакомой для ребёнка местности. Ребёнок закрывает глаза, взрослый отходит на небольшое расстояние и просит ребёнка идти на звук его голоса </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(хлопков, колокольчика).</a:t>
            </a:r>
            <a:endParaRPr b="1">
              <a:solidFill>
                <a:srgbClr val="38761D"/>
              </a:solidFill>
              <a:highlight>
                <a:srgbClr val="FFFFFF"/>
              </a:highlight>
              <a:latin typeface="Verdana"/>
              <a:ea typeface="Verdana"/>
              <a:cs typeface="Verdana"/>
              <a:sym typeface="Verdana"/>
            </a:endParaRPr>
          </a:p>
          <a:p>
            <a:pPr indent="0" lvl="0" marL="0" rtl="0" algn="l">
              <a:lnSpc>
                <a:spcPct val="150000"/>
              </a:lnSpc>
              <a:spcBef>
                <a:spcPts val="0"/>
              </a:spcBef>
              <a:spcAft>
                <a:spcPts val="0"/>
              </a:spcAft>
              <a:buNone/>
            </a:pPr>
            <a:r>
              <a:rPr lang="ru" sz="1400" u="sng">
                <a:solidFill>
                  <a:schemeClr val="dk1"/>
                </a:solidFill>
                <a:highlight>
                  <a:srgbClr val="FFFFFF"/>
                </a:highlight>
              </a:rPr>
              <a:t> </a:t>
            </a:r>
            <a:endParaRPr sz="1400" u="sng">
              <a:solidFill>
                <a:schemeClr val="dk1"/>
              </a:solidFill>
              <a:highlight>
                <a:srgbClr val="FFFFFF"/>
              </a:highlight>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20"/>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b="1" lang="ru" sz="1900" u="sng">
                <a:solidFill>
                  <a:srgbClr val="38761D"/>
                </a:solidFill>
                <a:highlight>
                  <a:srgbClr val="FFFFFF"/>
                </a:highlight>
                <a:latin typeface="Verdana"/>
                <a:ea typeface="Verdana"/>
                <a:cs typeface="Verdana"/>
                <a:sym typeface="Verdana"/>
              </a:rPr>
              <a:t>Игра «Кто где стоит?»</a:t>
            </a:r>
            <a:endParaRPr b="1" sz="1900"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900">
                <a:solidFill>
                  <a:srgbClr val="38761D"/>
                </a:solidFill>
                <a:highlight>
                  <a:srgbClr val="FFFFFF"/>
                </a:highlight>
                <a:latin typeface="Verdana"/>
                <a:ea typeface="Verdana"/>
                <a:cs typeface="Verdana"/>
                <a:sym typeface="Verdana"/>
              </a:rPr>
              <a:t>Цель: Формировать понятие о пространственных отношениях: между, посередине.</a:t>
            </a:r>
            <a:endParaRPr b="1" sz="19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900">
                <a:solidFill>
                  <a:srgbClr val="38761D"/>
                </a:solidFill>
                <a:highlight>
                  <a:srgbClr val="FFFFFF"/>
                </a:highlight>
                <a:latin typeface="Verdana"/>
                <a:ea typeface="Verdana"/>
                <a:cs typeface="Verdana"/>
                <a:sym typeface="Verdana"/>
              </a:rPr>
              <a:t>Воспитатель</a:t>
            </a:r>
            <a:r>
              <a:rPr b="1" lang="ru" sz="1900">
                <a:solidFill>
                  <a:srgbClr val="38761D"/>
                </a:solidFill>
                <a:highlight>
                  <a:srgbClr val="FFFFFF"/>
                </a:highlight>
                <a:latin typeface="Verdana"/>
                <a:ea typeface="Verdana"/>
                <a:cs typeface="Verdana"/>
                <a:sym typeface="Verdana"/>
              </a:rPr>
              <a:t> выставляет на стол пять игрушек - зверей, например, мишку, лису, ежа и т. д.</a:t>
            </a:r>
            <a:endParaRPr b="1" sz="19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900">
                <a:solidFill>
                  <a:srgbClr val="38761D"/>
                </a:solidFill>
                <a:highlight>
                  <a:srgbClr val="FFFFFF"/>
                </a:highlight>
                <a:latin typeface="Verdana"/>
                <a:ea typeface="Verdana"/>
                <a:cs typeface="Verdana"/>
                <a:sym typeface="Verdana"/>
              </a:rPr>
              <a:t>- Кто стоит между мишкой и лисой?</a:t>
            </a:r>
            <a:endParaRPr b="1" sz="19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900">
                <a:solidFill>
                  <a:srgbClr val="38761D"/>
                </a:solidFill>
                <a:highlight>
                  <a:srgbClr val="FFFFFF"/>
                </a:highlight>
                <a:latin typeface="Verdana"/>
                <a:ea typeface="Verdana"/>
                <a:cs typeface="Verdana"/>
                <a:sym typeface="Verdana"/>
              </a:rPr>
              <a:t>- Кто стоит посередине?</a:t>
            </a:r>
            <a:endParaRPr b="1" sz="1900">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sz="1900">
                <a:solidFill>
                  <a:srgbClr val="38761D"/>
                </a:solidFill>
                <a:highlight>
                  <a:srgbClr val="FFFFFF"/>
                </a:highlight>
                <a:latin typeface="Verdana"/>
                <a:ea typeface="Verdana"/>
                <a:cs typeface="Verdana"/>
                <a:sym typeface="Verdana"/>
              </a:rPr>
              <a:t>И т. д.</a:t>
            </a:r>
            <a:endParaRPr b="1" sz="1900">
              <a:solidFill>
                <a:srgbClr val="38761D"/>
              </a:solidFill>
              <a:highlight>
                <a:srgbClr val="FFFFFF"/>
              </a:highlight>
              <a:latin typeface="Verdana"/>
              <a:ea typeface="Verdana"/>
              <a:cs typeface="Verdana"/>
              <a:sym typeface="Verdana"/>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1"/>
          <p:cNvSpPr txBox="1"/>
          <p:nvPr>
            <p:ph idx="1" type="body"/>
          </p:nvPr>
        </p:nvSpPr>
        <p:spPr>
          <a:xfrm>
            <a:off x="0" y="2269200"/>
            <a:ext cx="8718900" cy="605100"/>
          </a:xfrm>
          <a:prstGeom prst="rect">
            <a:avLst/>
          </a:prstGeom>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a:t>
            </a:r>
            <a:r>
              <a:rPr b="1" lang="ru" u="sng">
                <a:solidFill>
                  <a:srgbClr val="38761D"/>
                </a:solidFill>
                <a:highlight>
                  <a:srgbClr val="FFFFFF"/>
                </a:highlight>
                <a:latin typeface="Verdana"/>
                <a:ea typeface="Verdana"/>
                <a:cs typeface="Verdana"/>
                <a:sym typeface="Verdana"/>
              </a:rPr>
              <a:t>Бег к реке"</a:t>
            </a:r>
            <a:endParaRPr b="1" u="sng">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Цель: развитие быстроты, умения ориентироваться в открытом пространстве, укрепление мышц тела.</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Оборудование: мел, камни.</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rPr b="1" lang="ru">
                <a:solidFill>
                  <a:srgbClr val="38761D"/>
                </a:solidFill>
                <a:highlight>
                  <a:srgbClr val="FFFFFF"/>
                </a:highlight>
                <a:latin typeface="Verdana"/>
                <a:ea typeface="Verdana"/>
                <a:cs typeface="Verdana"/>
                <a:sym typeface="Verdana"/>
              </a:rPr>
              <a:t>Содержание: Чертим линию, которая обозначает берег и прямоугольник, обозначающий реку. В "реку" кладутся камни. Вдоль "берега" выстраиваются игроки. По сигналу водящего игроки бегут к "реке", достают "со дна" камень и, бегом возвращаясь назад, отдают камень водящему. Игра носит соревновательный характер.</a:t>
            </a:r>
            <a:endParaRPr b="1">
              <a:solidFill>
                <a:srgbClr val="38761D"/>
              </a:solidFill>
              <a:highlight>
                <a:srgbClr val="FFFFFF"/>
              </a:highlight>
              <a:latin typeface="Verdana"/>
              <a:ea typeface="Verdana"/>
              <a:cs typeface="Verdana"/>
              <a:sym typeface="Verdana"/>
            </a:endParaRPr>
          </a:p>
          <a:p>
            <a:pPr indent="0" lvl="0" marL="0" rtl="0" algn="ctr">
              <a:lnSpc>
                <a:spcPct val="150000"/>
              </a:lnSpc>
              <a:spcBef>
                <a:spcPts val="0"/>
              </a:spcBef>
              <a:spcAft>
                <a:spcPts val="0"/>
              </a:spcAft>
              <a:buNone/>
            </a:pPr>
            <a:r>
              <a:t/>
            </a:r>
            <a:endParaRPr sz="1400" u="sng">
              <a:solidFill>
                <a:schemeClr val="dk1"/>
              </a:solidFill>
              <a:highlight>
                <a:srgbClr val="FFFFFF"/>
              </a:highlight>
            </a:endParaRPr>
          </a:p>
          <a:p>
            <a:pPr indent="0" lvl="0" marL="0" rtl="0" algn="ctr">
              <a:lnSpc>
                <a:spcPct val="115000"/>
              </a:lnSpc>
              <a:spcBef>
                <a:spcPts val="0"/>
              </a:spcBef>
              <a:spcAft>
                <a:spcPts val="0"/>
              </a:spcAft>
              <a:buNone/>
            </a:pPr>
            <a:r>
              <a:t/>
            </a:r>
            <a:endParaRPr b="1" u="sng">
              <a:solidFill>
                <a:srgbClr val="38761D"/>
              </a:solidFill>
              <a:highlight>
                <a:srgbClr val="FFFFFF"/>
              </a:highlight>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