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9" r:id="rId3"/>
    <p:sldId id="280" r:id="rId4"/>
    <p:sldId id="281" r:id="rId5"/>
    <p:sldId id="257" r:id="rId6"/>
    <p:sldId id="261" r:id="rId7"/>
    <p:sldId id="262" r:id="rId8"/>
    <p:sldId id="263" r:id="rId9"/>
    <p:sldId id="272" r:id="rId10"/>
    <p:sldId id="273" r:id="rId11"/>
    <p:sldId id="271" r:id="rId12"/>
    <p:sldId id="274" r:id="rId13"/>
    <p:sldId id="275" r:id="rId14"/>
    <p:sldId id="276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015" autoAdjust="0"/>
    <p:restoredTop sz="99255" autoAdjust="0"/>
  </p:normalViewPr>
  <p:slideViewPr>
    <p:cSldViewPr>
      <p:cViewPr>
        <p:scale>
          <a:sx n="75" d="100"/>
          <a:sy n="75" d="100"/>
        </p:scale>
        <p:origin x="-154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E5463-79B2-44B7-94DC-2D41502C6460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38035-DA44-40DB-9B67-21980FD124B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9677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commons.wikimedia.org/wiki/File:%D0%A1%D1%8B%D1%87%D0%BA%D0%BE%D0%B2_%D0%9A%D0%B0%D1%82%D0%B0%D0%BD%D0%B8%D0%B5_%D1%81_%D0%B3%D0%BE%D1%80%D1%8B_%D0%B7%D0%B8%D0%BC%D0%BE%D0%B9_1889.jpg?uselang=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sanki-snegokaty.ru/components/com_virtuemart/shop_image/product/KHW______________4e1fed8e3b98c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4" Type="http://schemas.openxmlformats.org/officeDocument/2006/relationships/hyperlink" Target="http://www.sanki-snegokaty.ru/ledyanki/ledyanka-d36-s-remnem-bezopasnosti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nki-snegokaty.ru/components/com_virtuemart/shop_image/product/_________________508f561f844dd.jpg" TargetMode="External"/><Relationship Id="rId13" Type="http://schemas.openxmlformats.org/officeDocument/2006/relationships/hyperlink" Target="http://www.sanki-snegokaty.ru/components/com_virtuemart/shop_image/product/KHW______________4e1fed8e3b98c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13.jpeg"/><Relationship Id="rId12" Type="http://schemas.openxmlformats.org/officeDocument/2006/relationships/image" Target="../media/image22.jpeg"/><Relationship Id="rId2" Type="http://schemas.openxmlformats.org/officeDocument/2006/relationships/hyperlink" Target="http://www.sanki-snegokaty.ru/ledyanki/ledyanka-d36-s-remnem-bezopasnosti.html" TargetMode="Externa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ma.shop.by/4220/6015/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9.jpeg"/><Relationship Id="rId15" Type="http://schemas.openxmlformats.org/officeDocument/2006/relationships/image" Target="../media/image24.jpeg"/><Relationship Id="rId10" Type="http://schemas.openxmlformats.org/officeDocument/2006/relationships/hyperlink" Target="http://www.sanki-snegokaty.ru/components/com_virtuemart/shop_image/product/_________________508f595d1778c.jpg" TargetMode="External"/><Relationship Id="rId4" Type="http://schemas.openxmlformats.org/officeDocument/2006/relationships/hyperlink" Target="http://www.sanki-snegokaty.ru/ledyanki/detskaya-ledyanka-khw-spider.html" TargetMode="External"/><Relationship Id="rId9" Type="http://schemas.openxmlformats.org/officeDocument/2006/relationships/image" Target="../media/image20.jpeg"/><Relationship Id="rId1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Sleigh_19_cent.jpg?uselang=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6.jpeg"/><Relationship Id="rId3" Type="http://schemas.openxmlformats.org/officeDocument/2006/relationships/hyperlink" Target="http://www.sanki-snegokaty.ru/components/com_virtuemart/shop_image/product/_________________508f595d1778c.jpg" TargetMode="External"/><Relationship Id="rId7" Type="http://schemas.openxmlformats.org/officeDocument/2006/relationships/hyperlink" Target="http://imama.shop.by/4220/6015/" TargetMode="External"/><Relationship Id="rId12" Type="http://schemas.openxmlformats.org/officeDocument/2006/relationships/hyperlink" Target="http://www.sanki-snegokaty.ru/components/com_virtuemart/shop_image/product/KHW______________4e1fed8e3b98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5.jpeg"/><Relationship Id="rId5" Type="http://schemas.openxmlformats.org/officeDocument/2006/relationships/hyperlink" Target="http://www.sanki-snegokaty.ru/components/com_virtuemart/shop_image/product/_________________508f561f844dd.jpg" TargetMode="External"/><Relationship Id="rId15" Type="http://schemas.openxmlformats.org/officeDocument/2006/relationships/image" Target="../media/image17.jpeg"/><Relationship Id="rId10" Type="http://schemas.openxmlformats.org/officeDocument/2006/relationships/hyperlink" Target="http://www.sanki-snegokaty.ru/ledyanki/detskaya-ledyanka-khw-spider.html" TargetMode="External"/><Relationship Id="rId4" Type="http://schemas.openxmlformats.org/officeDocument/2006/relationships/image" Target="../media/image11.jpeg"/><Relationship Id="rId9" Type="http://schemas.openxmlformats.org/officeDocument/2006/relationships/image" Target="../media/image14.jpeg"/><Relationship Id="rId14" Type="http://schemas.openxmlformats.org/officeDocument/2006/relationships/hyperlink" Target="http://www.sanki-snegokaty.ru/ledyanki/ledyanka-d36-s-remnem-bezopasnosti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ki-snegokaty.ru/components/com_virtuemart/shop_image/product/_________________508f595d1778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sanki-snegokaty.ru/components/com_virtuemart/shop_image/product/_________________508f561f844d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ki-snegokaty.ru/ledyanki/detskaya-ledyanka-khw-spider.html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ma.shop.by/4220/601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40" y="0"/>
            <a:ext cx="8909378" cy="685800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Лучшее средство для катания с ледяной горки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январь – февраль 2018г.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upload.wikimedia.org/wikipedia/commons/thumb/c/cc/%D0%A1%D1%8B%D1%87%D0%BA%D0%BE%D0%B2_%D0%9A%D0%B0%D1%82%D0%B0%D0%BD%D0%B8%D0%B5_%D1%81_%D0%B3%D0%BE%D1%80%D1%8B_%D0%B7%D0%B8%D0%BC%D0%BE%D0%B9_1889.jpg/220px-%D0%A1%D1%8B%D1%87%D0%BA%D0%BE%D0%B2_%D0%9A%D0%B0%D1%82%D0%B0%D0%BD%D0%B8%D0%B5_%D1%81_%D0%B3%D0%BE%D1%80%D1%8B_%D0%B7%D0%B8%D0%BC%D0%BE%D0%B9_188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2095500" cy="3019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etsky-mir.ru/img/9902386_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2366687" cy="2377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6176" y="2204864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Авторы: </a:t>
            </a:r>
          </a:p>
          <a:p>
            <a:r>
              <a:rPr lang="ru-RU" u="sng" dirty="0" smtClean="0"/>
              <a:t>Суханова Анастасия</a:t>
            </a:r>
            <a:endParaRPr lang="ru-RU" dirty="0" smtClean="0"/>
          </a:p>
          <a:p>
            <a:r>
              <a:rPr lang="ru-RU" dirty="0" smtClean="0"/>
              <a:t> 4</a:t>
            </a:r>
            <a:r>
              <a:rPr lang="ru-RU" u="sng" baseline="30000" dirty="0" smtClean="0"/>
              <a:t>А</a:t>
            </a:r>
            <a:r>
              <a:rPr lang="ru-RU" dirty="0" smtClean="0"/>
              <a:t> класс</a:t>
            </a:r>
          </a:p>
          <a:p>
            <a:r>
              <a:rPr lang="ru-RU" dirty="0" smtClean="0"/>
              <a:t>Руководитель:</a:t>
            </a:r>
          </a:p>
          <a:p>
            <a:r>
              <a:rPr lang="ru-RU" u="sng" dirty="0" smtClean="0"/>
              <a:t>Цурган В. Н.</a:t>
            </a:r>
            <a:endParaRPr lang="ru-RU" dirty="0" smtClean="0"/>
          </a:p>
          <a:p>
            <a:r>
              <a:rPr lang="ru-RU" dirty="0" smtClean="0"/>
              <a:t>МБОУ «СОШ</a:t>
            </a:r>
            <a:r>
              <a:rPr lang="ru-RU" smtClean="0"/>
              <a:t>№</a:t>
            </a:r>
            <a:r>
              <a:rPr lang="ru-RU" smtClean="0"/>
              <a:t>163»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6806" y="6310802"/>
            <a:ext cx="5637010" cy="3926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Рис.1                                     Рис.2</a:t>
            </a:r>
            <a:endParaRPr lang="ru-RU" dirty="0"/>
          </a:p>
        </p:txBody>
      </p:sp>
      <p:sp>
        <p:nvSpPr>
          <p:cNvPr id="9" name="Подзаголовок 1"/>
          <p:cNvSpPr txBox="1">
            <a:spLocks/>
          </p:cNvSpPr>
          <p:nvPr/>
        </p:nvSpPr>
        <p:spPr>
          <a:xfrm>
            <a:off x="8532441" y="6310597"/>
            <a:ext cx="611560" cy="536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674148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355" y="735915"/>
            <a:ext cx="7804314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6.   Ледянка маленькая с ручкой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Маленький размер;                                                             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                                                                                 Рис.23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После 1-го дня катания лопнула.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7.  Ледянка “подушка” </a:t>
            </a:r>
            <a:r>
              <a:rPr lang="en-US" b="1" dirty="0" smtClean="0">
                <a:effectLst/>
                <a:latin typeface="Times New Roman"/>
                <a:ea typeface="Times New Roman"/>
                <a:cs typeface="Times New Roman"/>
              </a:rPr>
              <a:t>c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креплением на пояс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Удобно крепится на пояс, освобождая руки;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удобно и мягко;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Скользит хорошо.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8.   Санки-корыто. 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Рис. 24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Юли и Дарьи: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Можно сидеть  вдвоем;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кользят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носить.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Рис. 25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KHW Ледянка Glider Big">
            <a:hlinkClick r:id="rId2" tooltip="&quot;KHW Ледянка Glider Big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857" y="908720"/>
            <a:ext cx="1152128" cy="1197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Ледянка d36 с ремнем безопасности">
            <a:hlinkClick r:id="rId4" tooltip="&quot;Ледянка d36 с ремнем безопасност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008" y="2891160"/>
            <a:ext cx="121920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0043" y="4221088"/>
            <a:ext cx="1571626" cy="103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1"/>
          <p:cNvSpPr txBox="1">
            <a:spLocks/>
          </p:cNvSpPr>
          <p:nvPr/>
        </p:nvSpPr>
        <p:spPr>
          <a:xfrm>
            <a:off x="8448700" y="6353944"/>
            <a:ext cx="695300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084453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115616" y="232574"/>
            <a:ext cx="74168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 – Основные характеристики транспортных средств.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84516090"/>
              </p:ext>
            </p:extLst>
          </p:nvPr>
        </p:nvGraphicFramePr>
        <p:xfrm>
          <a:off x="928662" y="836713"/>
          <a:ext cx="7603778" cy="6603825"/>
        </p:xfrm>
        <a:graphic>
          <a:graphicData uri="http://schemas.openxmlformats.org/drawingml/2006/table">
            <a:tbl>
              <a:tblPr firstRow="1" firstCol="1" bandRow="1"/>
              <a:tblGrid>
                <a:gridCol w="1419101"/>
                <a:gridCol w="1078336"/>
                <a:gridCol w="713853"/>
                <a:gridCol w="1445587"/>
                <a:gridCol w="883032"/>
                <a:gridCol w="883032"/>
                <a:gridCol w="591457"/>
                <a:gridCol w="589380"/>
              </a:tblGrid>
              <a:tr h="1080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транспортного средства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Материал, долговечность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Вес, кг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Скорость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Удобство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Безопасность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2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Снегокат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пластмасса/металл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Высокая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Неудобно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17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828675" algn="ctr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металлические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Дерево/металл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Высокая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Неудобно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53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надувные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Ватрушка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Ткань армированная с ПВХ-покрытием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</a:t>
                      </a:r>
                      <a:r>
                        <a:rPr kumimoji="0" lang="ru-RU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Таблица</a:t>
                      </a: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1 – Основные характеристики транспортных средств.</a:t>
                      </a:r>
                      <a:endParaRPr kumimoji="0" lang="ru-RU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яя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+5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637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297" marR="50297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одзаголовок 1"/>
          <p:cNvSpPr txBox="1">
            <a:spLocks/>
          </p:cNvSpPr>
          <p:nvPr/>
        </p:nvSpPr>
        <p:spPr>
          <a:xfrm>
            <a:off x="8567936" y="6353944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6642249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66076973"/>
              </p:ext>
            </p:extLst>
          </p:nvPr>
        </p:nvGraphicFramePr>
        <p:xfrm>
          <a:off x="854713" y="692696"/>
          <a:ext cx="7677726" cy="5328593"/>
        </p:xfrm>
        <a:graphic>
          <a:graphicData uri="http://schemas.openxmlformats.org/drawingml/2006/table">
            <a:tbl>
              <a:tblPr firstRow="1" firstCol="1" bandRow="1"/>
              <a:tblGrid>
                <a:gridCol w="1456686"/>
                <a:gridCol w="1252489"/>
                <a:gridCol w="720080"/>
                <a:gridCol w="1008112"/>
                <a:gridCol w="1080120"/>
                <a:gridCol w="972459"/>
                <a:gridCol w="594935"/>
                <a:gridCol w="592845"/>
              </a:tblGrid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с тормозным механизмом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+4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5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без тормозов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Низкая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+3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маленькая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Низкая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 30до 100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264444"/>
            <a:ext cx="259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Продолжение таблицы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8567936" y="6353943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622639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49571835"/>
              </p:ext>
            </p:extLst>
          </p:nvPr>
        </p:nvGraphicFramePr>
        <p:xfrm>
          <a:off x="539552" y="633776"/>
          <a:ext cx="8136905" cy="4043451"/>
        </p:xfrm>
        <a:graphic>
          <a:graphicData uri="http://schemas.openxmlformats.org/drawingml/2006/table">
            <a:tbl>
              <a:tblPr firstRow="1" firstCol="1" bandRow="1"/>
              <a:tblGrid>
                <a:gridCol w="1377875"/>
                <a:gridCol w="1025993"/>
                <a:gridCol w="1027311"/>
                <a:gridCol w="649731"/>
                <a:gridCol w="1027311"/>
                <a:gridCol w="117028"/>
                <a:gridCol w="835555"/>
                <a:gridCol w="835555"/>
                <a:gridCol w="117028"/>
                <a:gridCol w="562747"/>
                <a:gridCol w="560771"/>
              </a:tblGrid>
              <a:tr h="163166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“подушка” таблетка, с креплением на пояс.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Ткань армированная с ПВХ-покрытием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Удобно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+9</a:t>
                      </a: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0389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Санки-корыто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Морозоустойчивый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Нормально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Небезопасно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15616" y="264444"/>
            <a:ext cx="259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Продолжение таблицы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8553500" y="6353943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838053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93680735"/>
              </p:ext>
            </p:extLst>
          </p:nvPr>
        </p:nvGraphicFramePr>
        <p:xfrm>
          <a:off x="179512" y="970865"/>
          <a:ext cx="6048672" cy="5874294"/>
        </p:xfrm>
        <a:graphic>
          <a:graphicData uri="http://schemas.openxmlformats.org/drawingml/2006/table">
            <a:tbl>
              <a:tblPr firstRow="1" firstCol="1" bandRow="1"/>
              <a:tblGrid>
                <a:gridCol w="1009322"/>
                <a:gridCol w="3860999"/>
                <a:gridCol w="1178351"/>
              </a:tblGrid>
              <a:tr h="267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Ледянка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“подушка”- таблетка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с креплением на пояс.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800" dirty="0" smtClean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надувные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Ватрушка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 </a:t>
                      </a: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с тормозным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механизмом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без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тормозов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Санки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металлические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Ледянка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маленькая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Санки-корыто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Снегокат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88" name="Рисунок 16" descr="Ледянка d36 с ремнем безопасности">
            <a:hlinkClick r:id="rId2" tooltip="&quot;Ледянка d36 с ремнем безопасности&quot;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919" y="1600388"/>
            <a:ext cx="414338" cy="3381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Рисунок 13" descr="Детская ледянка KHW Spider">
            <a:hlinkClick r:id="rId4" tooltip="&quot;Детская ледянка KHW Spider&quot;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343" y="3666976"/>
            <a:ext cx="407987" cy="406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Рисунок 11" descr="http://t0.gstatic.com/images?q=tbn:ANd9GcREC2ykqZgP0j9KYyq5QdHNypuxEc3L-FxvAasPjsZHb_v9Fzc9ydVfPV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0099" y="2959485"/>
            <a:ext cx="387350" cy="447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Рисунок 10" descr="Надувная ватрушка малая 2 с верхом из секторов">
            <a:hlinkClick r:id="rId8" tooltip="&quot;Надувная ватрушка малая 2 с верхом из секторов&quot;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69" y="2176159"/>
            <a:ext cx="407988" cy="396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Рисунок 9" descr="Санки со спинкой Кедр">
            <a:hlinkClick r:id="rId10" tooltip="&quot;Санки со спинкой Кедр&quot;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261" y="4221088"/>
            <a:ext cx="438150" cy="4270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1" name="fullResImage" descr="http://www.sanki-snegokaty.ru/components/com_virtuemart/shop_image/product/_________________4e8ddc5d359a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873" y="6228384"/>
            <a:ext cx="528050" cy="408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Рисунок 14" descr="KHW Ледянка Glider Big">
            <a:hlinkClick r:id="rId13" tooltip="&quot;KHW Ледянка Glider Big&quot;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818656"/>
            <a:ext cx="398462" cy="396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412" y="5549399"/>
            <a:ext cx="577850" cy="3778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138031" y="324534"/>
            <a:ext cx="62422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2 - окончательные результаты практических исследований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14356" y="970865"/>
            <a:ext cx="26982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  <a:cs typeface="+mj-cs"/>
              </a:rPr>
              <a:t>Первое место заняла - Ледянка «подушка -таблетка», с креплением на пояс </a:t>
            </a:r>
            <a:endParaRPr lang="ru-RU" sz="105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594" y="4221088"/>
            <a:ext cx="1872208" cy="154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59175" y="5927224"/>
            <a:ext cx="1042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Рис. 26</a:t>
            </a:r>
          </a:p>
        </p:txBody>
      </p:sp>
      <p:sp>
        <p:nvSpPr>
          <p:cNvPr id="15" name="Подзаголовок 1"/>
          <p:cNvSpPr txBox="1">
            <a:spLocks/>
          </p:cNvSpPr>
          <p:nvPr/>
        </p:nvSpPr>
        <p:spPr>
          <a:xfrm>
            <a:off x="8591066" y="6344598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0017521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560840" cy="4089841"/>
          </a:xfrm>
        </p:spPr>
        <p:txBody>
          <a:bodyPr>
            <a:normAutofit/>
          </a:bodyPr>
          <a:lstStyle/>
          <a:p>
            <a:pPr fontAlgn="ctr"/>
            <a:r>
              <a:rPr lang="ru-RU" sz="2800" dirty="0" smtClean="0">
                <a:solidFill>
                  <a:srgbClr val="006621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www.zaimka21.ru/konnye-progulki</a:t>
            </a:r>
            <a:endParaRPr lang="en-US" sz="2800" dirty="0">
              <a:solidFill>
                <a:srgbClr val="808080"/>
              </a:solidFill>
              <a:latin typeface="arial"/>
            </a:endParaRPr>
          </a:p>
          <a:p>
            <a:r>
              <a:rPr lang="ru-RU" sz="2800" dirty="0" smtClean="0">
                <a:solidFill>
                  <a:srgbClr val="006621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ru.wikipedia.org/wiki</a:t>
            </a:r>
            <a:r>
              <a:rPr lang="en-US" sz="2800" dirty="0">
                <a:solidFill>
                  <a:srgbClr val="545454"/>
                </a:solidFill>
                <a:latin typeface="arial"/>
              </a:rPr>
              <a:t/>
            </a:r>
            <a:br>
              <a:rPr lang="en-US" sz="2800" dirty="0">
                <a:solidFill>
                  <a:srgbClr val="545454"/>
                </a:solidFill>
                <a:latin typeface="arial"/>
              </a:rPr>
            </a:br>
            <a:r>
              <a:rPr lang="ru-RU" sz="2800" dirty="0" smtClean="0">
                <a:solidFill>
                  <a:srgbClr val="545454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www.kostyor.ru/kostyor1/history1.html</a:t>
            </a:r>
            <a:endParaRPr lang="ru-RU" sz="2800" dirty="0" smtClean="0">
              <a:solidFill>
                <a:srgbClr val="006621"/>
              </a:solidFill>
              <a:latin typeface="arial"/>
            </a:endParaRPr>
          </a:p>
          <a:p>
            <a:r>
              <a:rPr lang="en-US" sz="2800" dirty="0">
                <a:solidFill>
                  <a:srgbClr val="006621"/>
                </a:solidFill>
                <a:latin typeface="arial"/>
              </a:rPr>
              <a:t>www.sanki-snegokaty.ru/stati/ledyanki-gotov-sani-letom.html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175351" cy="72007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Источники</a:t>
            </a:r>
            <a:endParaRPr lang="ru-RU" sz="4000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8567936" y="6371207"/>
            <a:ext cx="576064" cy="504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491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756084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            Исследовательская работа</a:t>
            </a:r>
            <a:endParaRPr lang="ru-RU" sz="2000" dirty="0" smtClean="0"/>
          </a:p>
          <a:p>
            <a:r>
              <a:rPr lang="ru-RU" sz="2000" b="1" u="sng" dirty="0" smtClean="0"/>
              <a:t>Тема:</a:t>
            </a:r>
            <a:r>
              <a:rPr lang="ru-RU" sz="2000" b="1" dirty="0" smtClean="0"/>
              <a:t> </a:t>
            </a:r>
            <a:r>
              <a:rPr lang="ru-RU" sz="2000" dirty="0" smtClean="0"/>
              <a:t>Лучшее средство для катания с горки.</a:t>
            </a:r>
          </a:p>
          <a:p>
            <a:r>
              <a:rPr lang="ru-RU" sz="2000" b="1" u="sng" dirty="0" smtClean="0"/>
              <a:t>Цель работы: </a:t>
            </a:r>
            <a:r>
              <a:rPr lang="ru-RU" sz="2000" dirty="0" smtClean="0"/>
              <a:t>путём исследований выяснить какое средство является лучшим для катания с горки</a:t>
            </a:r>
          </a:p>
          <a:p>
            <a:r>
              <a:rPr lang="ru-RU" sz="2000" b="1" u="sng" dirty="0" smtClean="0"/>
              <a:t>Задачи:</a:t>
            </a:r>
            <a:endParaRPr lang="ru-RU" sz="2000" u="sng" dirty="0" smtClean="0"/>
          </a:p>
          <a:p>
            <a:pPr lvl="0"/>
            <a:r>
              <a:rPr lang="ru-RU" sz="2000" dirty="0" smtClean="0"/>
              <a:t>Проанализировать виды транспортных средств для катания с горки.</a:t>
            </a:r>
          </a:p>
          <a:p>
            <a:pPr lvl="0"/>
            <a:r>
              <a:rPr lang="ru-RU" sz="2000" dirty="0" smtClean="0"/>
              <a:t>Проверить на практике транспортные средства.</a:t>
            </a:r>
          </a:p>
          <a:p>
            <a:pPr lvl="0"/>
            <a:r>
              <a:rPr lang="ru-RU" sz="2000" dirty="0" smtClean="0"/>
              <a:t>Провести опрос среди детей.</a:t>
            </a:r>
          </a:p>
          <a:p>
            <a:endParaRPr lang="ru-RU" sz="2000" dirty="0"/>
          </a:p>
        </p:txBody>
      </p:sp>
      <p:pic>
        <p:nvPicPr>
          <p:cNvPr id="3074" name="Picture 2" descr="http://www.goodhouse.ru/upload/200400986-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6992"/>
            <a:ext cx="4278878" cy="2708920"/>
          </a:xfrm>
          <a:prstGeom prst="rect">
            <a:avLst/>
          </a:prstGeom>
          <a:noFill/>
        </p:spPr>
      </p:pic>
      <p:sp>
        <p:nvSpPr>
          <p:cNvPr id="4" name="Подзаголовок 1"/>
          <p:cNvSpPr txBox="1">
            <a:spLocks/>
          </p:cNvSpPr>
          <p:nvPr/>
        </p:nvSpPr>
        <p:spPr>
          <a:xfrm>
            <a:off x="4572000" y="6237312"/>
            <a:ext cx="1872208" cy="5040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Рис.3</a:t>
            </a:r>
            <a:endParaRPr lang="ru-RU" dirty="0"/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8453903" y="6321305"/>
            <a:ext cx="690097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28726" y="1916832"/>
            <a:ext cx="5500726" cy="940664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04" y="3933056"/>
            <a:ext cx="6693532" cy="283569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Введение                             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1.История возникновения и развития саней                         </a:t>
            </a:r>
            <a:endParaRPr lang="ru-RU" sz="2000" dirty="0" smtClean="0"/>
          </a:p>
          <a:p>
            <a:r>
              <a:rPr lang="ru-RU" sz="2000" b="1" dirty="0" smtClean="0"/>
              <a:t>2.Исследовательская часть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2.1)Основные виды средств для катания с горки              </a:t>
            </a:r>
            <a:endParaRPr lang="ru-RU" sz="2000" dirty="0" smtClean="0"/>
          </a:p>
          <a:p>
            <a:r>
              <a:rPr lang="ru-RU" sz="2000" b="1" dirty="0" smtClean="0"/>
              <a:t>2.2)Результаты практических исследований                      </a:t>
            </a:r>
            <a:endParaRPr lang="ru-RU" sz="2000" dirty="0" smtClean="0"/>
          </a:p>
          <a:p>
            <a:r>
              <a:rPr lang="ru-RU" sz="2000" b="1" dirty="0" smtClean="0"/>
              <a:t>3.Вывод                                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4.Заключение                                                                           </a:t>
            </a:r>
            <a:endParaRPr lang="ru-RU" sz="2000" dirty="0"/>
          </a:p>
        </p:txBody>
      </p:sp>
      <p:pic>
        <p:nvPicPr>
          <p:cNvPr id="2050" name="Picture 2" descr="http://doseng.org/uploads/posts/2008-02/thumbs/1202507764_large_razvlecheniya_eksrim_1_1_1_1_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4104456" cy="3078342"/>
          </a:xfrm>
          <a:prstGeom prst="rect">
            <a:avLst/>
          </a:prstGeom>
          <a:noFill/>
        </p:spPr>
      </p:pic>
      <p:sp>
        <p:nvSpPr>
          <p:cNvPr id="5" name="Подзаголовок 1"/>
          <p:cNvSpPr txBox="1">
            <a:spLocks/>
          </p:cNvSpPr>
          <p:nvPr/>
        </p:nvSpPr>
        <p:spPr>
          <a:xfrm>
            <a:off x="4644008" y="3573016"/>
            <a:ext cx="4104456" cy="3926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Рис.4</a:t>
            </a:r>
            <a:endParaRPr lang="ru-RU" dirty="0"/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8495928" y="6331950"/>
            <a:ext cx="648072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200143" cy="1143000"/>
          </a:xfrm>
        </p:spPr>
        <p:txBody>
          <a:bodyPr/>
          <a:lstStyle/>
          <a:p>
            <a:r>
              <a:rPr lang="ru-RU" sz="4000" dirty="0" smtClean="0"/>
              <a:t>Введение: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620688"/>
            <a:ext cx="9036496" cy="6235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/>
              <a:t>Для настоящей исследовательской работы мы выбрали тему: “Лучшее транспортное средство для катания с горки”, которая более или менее подходило уровню развития и восприятия детей, обучающихся в начальной школе.</a:t>
            </a:r>
          </a:p>
          <a:p>
            <a:pPr marL="45720" indent="0">
              <a:buNone/>
            </a:pPr>
            <a:r>
              <a:rPr lang="ru-RU" sz="2000" dirty="0" smtClean="0"/>
              <a:t> Для детей, самым простым и популярным средством для скатывания с горки являются - санки. Санки - это транспортное средство, состоящее из двух деталей: сидения и полозьев. Санок существует огромное множество: начиная от ледянок и заканчивая санками-ватрушками. Можно встретить санки с рулём, ручным или ножным тормозом, санки на лыжах, круглые надувные санки, пластиковые санки.</a:t>
            </a:r>
          </a:p>
          <a:p>
            <a:pPr marL="45720" indent="0">
              <a:buNone/>
            </a:pPr>
            <a:r>
              <a:rPr lang="ru-RU" sz="2000" dirty="0" smtClean="0"/>
              <a:t> Учитывая большой выбор этого вида транспорта и популярность их у детей, мы решили провести небольшую исследовательскую работу, с анализом основных параметров, которые позволят нам выбрать наиболее оптимальный вариант санок для ребенка.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2000" dirty="0" smtClean="0"/>
              <a:t>Почему дети так любят кататься с ледяных гор?  Для того, чтобы снова и снова почувствовать ощущение полёта, скорости, когда ты несёшься на встречу ветру!</a:t>
            </a:r>
            <a:endParaRPr lang="ru-RU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8547498" y="6319249"/>
            <a:ext cx="576064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7" y="1556792"/>
            <a:ext cx="8208913" cy="1280273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Сани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были древнейшей повозкой, развившейся из первоначальной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волокуши - особое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приспособление для перевозки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грузов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(Рис.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6). </a:t>
            </a:r>
          </a:p>
          <a:p>
            <a:pPr marL="45720" indent="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bse.sci-lib.com/a_pictures/18/10/253092870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36912"/>
            <a:ext cx="259228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31668" y="4543566"/>
            <a:ext cx="309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Рис.  6 - Волокуши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upload.wikimedia.org/wikipedia/commons/thumb/0/0d/Sleigh_19_cent.jpg/220px-Sleigh_19_cent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80" y="2837065"/>
            <a:ext cx="2256071" cy="1950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4128" y="5157192"/>
            <a:ext cx="57606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Старинные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сани имели вид лодки с краями, загнутыми спереди и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сзади(Рис. 5) .</a:t>
            </a:r>
            <a:endParaRPr lang="ru-RU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1"/>
          <p:cNvSpPr txBox="1">
            <a:spLocks/>
          </p:cNvSpPr>
          <p:nvPr/>
        </p:nvSpPr>
        <p:spPr>
          <a:xfrm>
            <a:off x="234480" y="4843385"/>
            <a:ext cx="2147663" cy="3926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Рис.5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>
          <a:xfrm>
            <a:off x="8532441" y="6322960"/>
            <a:ext cx="611560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50179548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1076430"/>
            <a:ext cx="2735262" cy="2735262"/>
          </a:xfrm>
        </p:spPr>
        <p:txBody>
          <a:bodyPr>
            <a:normAutofit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знатных бояр и особенно у великих князей и царей сани отличались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богатым убранством ( Рис.7).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img1.liveinternet.ru/images/attach/c/7/94/616/94616503_1291395417_fotoprikolnet_sankidedamorozavosemnadcatogovek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16" y="4149080"/>
            <a:ext cx="2736304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20058" y="764704"/>
            <a:ext cx="48511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начале ХХ века начались попытки создания саней с механическим двигателем. </a:t>
            </a:r>
          </a:p>
          <a:p>
            <a:pPr marL="4572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   С этого времени появилось множество всевозможных конструкций аэросаней, над которыми работали известные ученые 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конструкторы (Рис. 8,9) 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646040" cy="206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81884"/>
            <a:ext cx="2983284" cy="206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одзаголовок 1"/>
          <p:cNvSpPr txBox="1">
            <a:spLocks/>
          </p:cNvSpPr>
          <p:nvPr/>
        </p:nvSpPr>
        <p:spPr>
          <a:xfrm>
            <a:off x="323528" y="6353873"/>
            <a:ext cx="8671916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Рис.7                           Рис.8                                Рис.9         </a:t>
            </a:r>
            <a:endParaRPr lang="ru-RU" dirty="0"/>
          </a:p>
        </p:txBody>
      </p:sp>
      <p:sp>
        <p:nvSpPr>
          <p:cNvPr id="14" name="Подзаголовок 1"/>
          <p:cNvSpPr txBox="1">
            <a:spLocks/>
          </p:cNvSpPr>
          <p:nvPr/>
        </p:nvSpPr>
        <p:spPr>
          <a:xfrm>
            <a:off x="8598469" y="6365457"/>
            <a:ext cx="545531" cy="49254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4239660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650083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Основные виды транспортных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средств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катания с ледяной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горки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4304" y="3314600"/>
            <a:ext cx="1947495" cy="84995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Снегокат (Рис. 10)</a:t>
            </a:r>
          </a:p>
          <a:p>
            <a:pPr marL="4572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fullResImage" descr="http://www.sanki-snegokaty.ru/components/com_virtuemart/shop_image/product/_________________4e8ddc5d359aa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7944"/>
            <a:ext cx="1652905" cy="147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32076" y="3193761"/>
            <a:ext cx="2514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Санки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металлические (Рис. 11)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анки со спинкой Кедр">
            <a:hlinkClick r:id="rId3" tooltip="&quot;Санки со спинкой Кедр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95" y="1721424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Надувная ватрушка малая 2 с верхом из секторов">
            <a:hlinkClick r:id="rId5" tooltip="&quot;Надувная ватрушка малая 2 с верхом из секторов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508" y="1737944"/>
            <a:ext cx="1430655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894508" y="3280811"/>
            <a:ext cx="1757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Санки</a:t>
            </a:r>
          </a:p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адувные (Рис. 12)</a:t>
            </a:r>
            <a:endParaRPr lang="ru-RU" dirty="0"/>
          </a:p>
        </p:txBody>
      </p:sp>
      <p:pic>
        <p:nvPicPr>
          <p:cNvPr id="11" name="Рисунок 10" descr="http://t0.gstatic.com/images?q=tbn:ANd9GcREC2ykqZgP0j9KYyq5QdHNypuxEc3L-FxvAasPjsZHb_v9Fzc9ydVfPVQ">
            <a:hlinkClick r:id="rId7" tgtFrame="_blank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878" y="1610257"/>
            <a:ext cx="1344169" cy="153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515441" y="3274172"/>
            <a:ext cx="2489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круглая с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тормозами (Рис. 13)</a:t>
            </a:r>
            <a:endParaRPr lang="ru-RU" dirty="0"/>
          </a:p>
        </p:txBody>
      </p:sp>
      <p:pic>
        <p:nvPicPr>
          <p:cNvPr id="13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74728"/>
            <a:ext cx="1571626" cy="103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9870" y="5548337"/>
            <a:ext cx="2424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Санки-корыто (Рис.14)</a:t>
            </a:r>
            <a:endParaRPr lang="ru-RU" dirty="0"/>
          </a:p>
        </p:txBody>
      </p:sp>
      <p:pic>
        <p:nvPicPr>
          <p:cNvPr id="15" name="Объект 3" descr="Детская ледянка KHW Spider">
            <a:hlinkClick r:id="rId10" tooltip="&quot;Детская ледянка KHW Spider&quot;"/>
          </p:cNvPr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900" y="4178800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1803437" y="5548337"/>
            <a:ext cx="1797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 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круглая (Рис.15) </a:t>
            </a:r>
            <a:endParaRPr lang="ru-RU" dirty="0"/>
          </a:p>
        </p:txBody>
      </p:sp>
      <p:pic>
        <p:nvPicPr>
          <p:cNvPr id="17" name="Рисунок 16" descr="KHW Ледянка Glider Big">
            <a:hlinkClick r:id="rId12" tooltip="&quot;KHW Ледянка Glider Big&quot;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665" y="4213884"/>
            <a:ext cx="1152128" cy="1197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3601044" y="5546772"/>
            <a:ext cx="1797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 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маленькая (Рис.16)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41898" y="5546773"/>
            <a:ext cx="3231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Ледянка “подушка” -</a:t>
            </a:r>
          </a:p>
          <a:p>
            <a:pPr algn="ctr"/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Таблетка с креплением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пояс (Рис.17)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Ледянка d36 с ремнем безопасности">
            <a:hlinkClick r:id="rId14" tooltip="&quot;Ледянка d36 с ремнем безопасности&quot;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859" y="4465294"/>
            <a:ext cx="1219200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одзаголовок 1"/>
          <p:cNvSpPr txBox="1">
            <a:spLocks/>
          </p:cNvSpPr>
          <p:nvPr/>
        </p:nvSpPr>
        <p:spPr>
          <a:xfrm>
            <a:off x="8567936" y="6345809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8699827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84976" cy="630932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0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Результаты практических исследований </a:t>
            </a:r>
            <a:r>
              <a:rPr lang="ru-RU" sz="4800" dirty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16382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1196752"/>
            <a:ext cx="7488832" cy="4552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Снегокат металлический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Оказался очень тяжелый;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Неудобный при перемещении и поднятии на горку;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Страшно перевернуться и наехать на других детей.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81724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                                                                                         Рис. 18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2.    Санки детские металлические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поднимать на горку;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63055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Егора: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Далеко и быстро катятся;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поднимать.                                                                  Рис.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19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5" name="fullResImage" descr="http://www.sanki-snegokaty.ru/components/com_virtuemart/shop_image/product/_________________4e8ddc5d359aa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807" y="1484784"/>
            <a:ext cx="1652905" cy="147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Санки со спинкой Кедр">
            <a:hlinkClick r:id="rId3" tooltip="&quot;Санки со спинкой Кедр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512" y="3789040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8587408" y="6353944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72259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7920880" cy="621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3.    Санки надувные “Ватрушка”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Большие – неудобно нести и поднимать на горку;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мягко;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медленно и недалеко.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63055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Яны: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Мягко сидеть;                                                                           Рис.  20        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Большие, тяжело поднимать на горку.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4.   Ледянка пластмассовая с тормозами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далеко и быстро;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                                                                                      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Тормозить плохо.                                                                         Рис. 21    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5.   Ледянка пластмассовая без тормозов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далеко и быстро;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Рис. 22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                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Надувная ватрушка малая 2 с верхом из секторов">
            <a:hlinkClick r:id="rId2" tooltip="&quot;Надувная ватрушка малая 2 с верхом из секторов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36712"/>
            <a:ext cx="1430655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t0.gstatic.com/images?q=tbn:ANd9GcREC2ykqZgP0j9KYyq5QdHNypuxEc3L-FxvAasPjsZHb_v9Fzc9ydVfPVQ">
            <a:hlinkClick r:id="rId4" tgtFrame="_blank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128" y="2931073"/>
            <a:ext cx="1344169" cy="1446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 descr="Детская ледянка KHW Spider">
            <a:hlinkClick r:id="rId6" tooltip="&quot;Детская ледянка KHW Spider&quot;"/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898" y="4878908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одзаголовок 1"/>
          <p:cNvSpPr txBox="1">
            <a:spLocks/>
          </p:cNvSpPr>
          <p:nvPr/>
        </p:nvSpPr>
        <p:spPr>
          <a:xfrm>
            <a:off x="8566200" y="6371209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55459659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844</TotalTime>
  <Words>913</Words>
  <Application>Microsoft Office PowerPoint</Application>
  <PresentationFormat>Экран (4:3)</PresentationFormat>
  <Paragraphs>303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*Лучшее средство для катания с ледяной горки Исследовательская работа  январь – февраль 2018г.</vt:lpstr>
      <vt:lpstr>Слайд 2</vt:lpstr>
      <vt:lpstr>Содержание: </vt:lpstr>
      <vt:lpstr>Введение:</vt:lpstr>
      <vt:lpstr>*Из истории</vt:lpstr>
      <vt:lpstr>Слайд 6</vt:lpstr>
      <vt:lpstr>Основные виды транспортных средств для катания с ледяной горки</vt:lpstr>
      <vt:lpstr>Результаты практических исследований  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Лучшее транспортное средство для скатывания с горки</dc:title>
  <dc:creator>витлий</dc:creator>
  <cp:lastModifiedBy>User</cp:lastModifiedBy>
  <cp:revision>84</cp:revision>
  <dcterms:created xsi:type="dcterms:W3CDTF">2013-03-04T04:17:33Z</dcterms:created>
  <dcterms:modified xsi:type="dcterms:W3CDTF">2020-11-26T08:03:41Z</dcterms:modified>
</cp:coreProperties>
</file>