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63" r:id="rId6"/>
    <p:sldId id="273" r:id="rId7"/>
    <p:sldId id="275" r:id="rId8"/>
    <p:sldId id="281" r:id="rId9"/>
    <p:sldId id="264" r:id="rId10"/>
    <p:sldId id="286" r:id="rId11"/>
    <p:sldId id="266" r:id="rId12"/>
    <p:sldId id="272" r:id="rId13"/>
    <p:sldId id="257" r:id="rId14"/>
    <p:sldId id="274" r:id="rId15"/>
    <p:sldId id="28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Шестак Ольга" initials="ШО" lastIdx="1" clrIdx="0">
    <p:extLst>
      <p:ext uri="{19B8F6BF-5375-455C-9EA6-DF929625EA0E}">
        <p15:presenceInfo xmlns:p15="http://schemas.microsoft.com/office/powerpoint/2012/main" userId="S-1-5-21-3713804447-4247807571-2148124081-11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5-11T18:24:34.14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9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083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4FE80-0BDD-4D52-A481-5194CADDEE4D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6C4618-C625-404A-9013-96FD908D13D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56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B5A4F-3804-4AE9-BD3C-DE78318BFF10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C56E4-9BD4-4402-A1A6-3A43CD13F40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492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6AC4A-93BF-4010-BC6F-D9FF7DAD845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208990-C3FF-402B-9685-D4651DEB706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46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7E2CE-73EF-413D-91F9-2CAFE813FAC2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F9CC7C-48E8-475D-B43E-6420729289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408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32894-3BC1-4A02-BA5E-E2C246366E5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B74918-9C2B-4BD9-8F33-8ED83A2B71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566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0C7FC-D1EF-421A-B0CF-40757C17210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6EE6FD-AC4F-4E77-A14A-E3A9D89EBBD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917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3F460-D63E-466E-894E-B5561A7D48F8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EB9DF1-15E0-4763-96A1-7015A92491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3583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D7F0D-1302-4059-8729-2BD066E02B42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99F23D-8C93-4D78-AF50-D712B5093E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23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7017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226A2-A548-4D5A-BC1B-38A8AD76A25B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D767F1-85D9-4035-84DE-28B47623760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597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EF174-E5AB-4C97-86D7-15C4E4D532C5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DBA7C7-67EA-4FA7-81D7-B724666C37B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3767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F297E-18E0-4FCD-A873-B68C926F5190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5CB7E6-1F77-4F0C-B43A-1A36801EE8E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00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4FE80-0BDD-4D52-A481-5194CADDEE4D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6C4618-C625-404A-9013-96FD908D13D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3398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B5A4F-3804-4AE9-BD3C-DE78318BFF10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C56E4-9BD4-4402-A1A6-3A43CD13F40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4283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6AC4A-93BF-4010-BC6F-D9FF7DAD845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208990-C3FF-402B-9685-D4651DEB706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402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7E2CE-73EF-413D-91F9-2CAFE813FAC2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F9CC7C-48E8-475D-B43E-6420729289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2707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32894-3BC1-4A02-BA5E-E2C246366E5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B74918-9C2B-4BD9-8F33-8ED83A2B71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101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0C7FC-D1EF-421A-B0CF-40757C17210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6EE6FD-AC4F-4E77-A14A-E3A9D89EBBD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1485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3F460-D63E-466E-894E-B5561A7D48F8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EB9DF1-15E0-4763-96A1-7015A92491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295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9478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D7F0D-1302-4059-8729-2BD066E02B42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99F23D-8C93-4D78-AF50-D712B5093E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2361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226A2-A548-4D5A-BC1B-38A8AD76A25B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D767F1-85D9-4035-84DE-28B47623760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9655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EF174-E5AB-4C97-86D7-15C4E4D532C5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DBA7C7-67EA-4FA7-81D7-B724666C37B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7744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F297E-18E0-4FCD-A873-B68C926F5190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5CB7E6-1F77-4F0C-B43A-1A36801EE8E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3847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4FE80-0BDD-4D52-A481-5194CADDEE4D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6C4618-C625-404A-9013-96FD908D13D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792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B5A4F-3804-4AE9-BD3C-DE78318BFF10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C56E4-9BD4-4402-A1A6-3A43CD13F40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0452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6AC4A-93BF-4010-BC6F-D9FF7DAD845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208990-C3FF-402B-9685-D4651DEB706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908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7E2CE-73EF-413D-91F9-2CAFE813FAC2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F9CC7C-48E8-475D-B43E-6420729289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5058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32894-3BC1-4A02-BA5E-E2C246366E5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B74918-9C2B-4BD9-8F33-8ED83A2B71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3736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0C7FC-D1EF-421A-B0CF-40757C17210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6EE6FD-AC4F-4E77-A14A-E3A9D89EBBD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493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2214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3F460-D63E-466E-894E-B5561A7D48F8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EB9DF1-15E0-4763-96A1-7015A92491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7806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D7F0D-1302-4059-8729-2BD066E02B42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99F23D-8C93-4D78-AF50-D712B5093E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1570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226A2-A548-4D5A-BC1B-38A8AD76A25B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D767F1-85D9-4035-84DE-28B47623760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6358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EF174-E5AB-4C97-86D7-15C4E4D532C5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DBA7C7-67EA-4FA7-81D7-B724666C37B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9312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F297E-18E0-4FCD-A873-B68C926F5190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5CB7E6-1F77-4F0C-B43A-1A36801EE8E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74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563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022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03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539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8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C88B1-335F-4481-AB9D-078A891502D8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2CD28-53CC-4D46-BEA4-74226ECF4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141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C84433-04B7-4346-AFD9-BB36676E0D00}" type="datetimeFigureOut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BAD2DBB-B3F2-4D98-AFDE-DE40D4E4A0E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07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C84433-04B7-4346-AFD9-BB36676E0D00}" type="datetimeFigureOut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BAD2DBB-B3F2-4D98-AFDE-DE40D4E4A0E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5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C84433-04B7-4346-AFD9-BB36676E0D00}" type="datetimeFigureOut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04.02.2020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BAD2DBB-B3F2-4D98-AFDE-DE40D4E4A0E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30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12" Type="http://schemas.openxmlformats.org/officeDocument/2006/relationships/comments" Target="../comments/comment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4.xml"/><Relationship Id="rId10" Type="http://schemas.openxmlformats.org/officeDocument/2006/relationships/slide" Target="slide11.xml"/><Relationship Id="rId4" Type="http://schemas.openxmlformats.org/officeDocument/2006/relationships/slide" Target="slide9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2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foto.rambler.ru/public/larissasuomi/62/P4227858/P4227858-web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9.jpeg"/><Relationship Id="rId4" Type="http://schemas.openxmlformats.org/officeDocument/2006/relationships/hyperlink" Target="http://img1.liveinternet.ru/images/attach/c/0/31/862/31862618_Aleksandr_Pushkin_portret_rabotuy_V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mb.ru/files/articles/264_admiralteystvo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848045" cy="2387600"/>
          </a:xfrm>
        </p:spPr>
        <p:txBody>
          <a:bodyPr>
            <a:normAutofit/>
          </a:bodyPr>
          <a:lstStyle/>
          <a:p>
            <a:r>
              <a:rPr lang="ru-RU" dirty="0" smtClean="0"/>
              <a:t>«Знатоки Петербурга»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9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1421" y="1884883"/>
            <a:ext cx="424637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</a:rPr>
              <a:t>На площади Дворцовой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</a:rPr>
              <a:t>Стоит он много лет…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</a:rPr>
              <a:t>Все им восхищаются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</a:rPr>
              <a:t>Здесь равнодушных нет.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</a:rPr>
              <a:t>Из разных стран художники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</a:rPr>
              <a:t>Картины привезли,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</a:rPr>
              <a:t>Чтоб их полотна дивные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</a:rPr>
              <a:t>Увидеть все могли.</a:t>
            </a:r>
            <a:endParaRPr lang="ru-RU" sz="2400" dirty="0"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80326" y="315163"/>
            <a:ext cx="46602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Эрмитаж</a:t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 smtClean="0">
                <a:solidFill>
                  <a:srgbClr val="C00000"/>
                </a:solidFill>
              </a:rPr>
              <a:t>(Зимний дворец)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106965" y="114302"/>
            <a:ext cx="321976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Загадки</a:t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</a:b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(2)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9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890552" y="6039867"/>
            <a:ext cx="1150937" cy="5762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91" y="2509382"/>
            <a:ext cx="5206585" cy="290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49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74638"/>
            <a:ext cx="4343400" cy="11430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</a:rPr>
              <a:t>Загадки</a:t>
            </a:r>
            <a:r>
              <a:rPr lang="ru-RU" sz="4000" b="1" dirty="0">
                <a:solidFill>
                  <a:schemeClr val="tx1"/>
                </a:solidFill>
              </a:rPr>
              <a:t/>
            </a:r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(3)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1" y="2328229"/>
            <a:ext cx="4419599" cy="3676331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>
                <a:latin typeface="Times New Roman" panose="02020603050405020304" pitchFamily="18" charset="0"/>
              </a:rPr>
              <a:t>Есть в Петербурге чудо – сад,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>
                <a:latin typeface="Times New Roman" panose="02020603050405020304" pitchFamily="18" charset="0"/>
              </a:rPr>
              <a:t>Украшен кружевом оград.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>
                <a:latin typeface="Times New Roman" panose="02020603050405020304" pitchFamily="18" charset="0"/>
              </a:rPr>
              <a:t>Дворец в нем есть царя Петра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>
                <a:latin typeface="Times New Roman" panose="02020603050405020304" pitchFamily="18" charset="0"/>
              </a:rPr>
              <a:t>И статуи, как божества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>
                <a:latin typeface="Times New Roman" panose="02020603050405020304" pitchFamily="18" charset="0"/>
              </a:rPr>
              <a:t>В тени аллей, возле оград.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>
                <a:latin typeface="Times New Roman" panose="02020603050405020304" pitchFamily="18" charset="0"/>
              </a:rPr>
              <a:t>Скажите, что это за сад?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006462" y="6140548"/>
            <a:ext cx="1150937" cy="5762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324614" name="Text Box 6"/>
          <p:cNvSpPr txBox="1">
            <a:spLocks noChangeArrowheads="1"/>
          </p:cNvSpPr>
          <p:nvPr/>
        </p:nvSpPr>
        <p:spPr bwMode="auto">
          <a:xfrm>
            <a:off x="6956425" y="655638"/>
            <a:ext cx="4032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Летний сад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425" y="2328229"/>
            <a:ext cx="3999548" cy="290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81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4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4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4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4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24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1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4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4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4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4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24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1" grpId="0" build="p"/>
      <p:bldP spid="3246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89" b="99889" l="0" r="990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0" y="214082"/>
            <a:ext cx="5580889" cy="6643917"/>
          </a:xfrm>
          <a:prstGeom prst="rect">
            <a:avLst/>
          </a:prstGeom>
        </p:spPr>
      </p:pic>
      <p:pic>
        <p:nvPicPr>
          <p:cNvPr id="5" name="lion-growl-and-snarl_fkoyxpeu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066214" y="4620305"/>
            <a:ext cx="36000" cy="36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6" name="Овальная выноска 5"/>
          <p:cNvSpPr/>
          <p:nvPr/>
        </p:nvSpPr>
        <p:spPr>
          <a:xfrm>
            <a:off x="5856659" y="406399"/>
            <a:ext cx="5979886" cy="2786743"/>
          </a:xfrm>
          <a:prstGeom prst="wedgeEllipseCallout">
            <a:avLst>
              <a:gd name="adj1" fmla="val -63928"/>
              <a:gd name="adj2" fmla="val 363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Вы отлично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справились! Ищите там, где чашки, ложки и, конечно, поварёшки!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025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5"/>
          <p:cNvSpPr>
            <a:spLocks noChangeArrowheads="1"/>
          </p:cNvSpPr>
          <p:nvPr/>
        </p:nvSpPr>
        <p:spPr bwMode="auto">
          <a:xfrm rot="10800000">
            <a:off x="2042921" y="1620033"/>
            <a:ext cx="2303462" cy="719138"/>
          </a:xfrm>
          <a:prstGeom prst="flowChartDisplay">
            <a:avLst/>
          </a:prstGeom>
          <a:gradFill rotWithShape="1">
            <a:gsLst>
              <a:gs pos="0">
                <a:srgbClr val="2F5E76"/>
              </a:gs>
              <a:gs pos="50000">
                <a:srgbClr val="66CCFF"/>
              </a:gs>
              <a:gs pos="100000">
                <a:srgbClr val="2F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</a:rPr>
              <a:t>О городе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3076" name="AutoShape 103"/>
          <p:cNvSpPr>
            <a:spLocks noChangeArrowheads="1"/>
          </p:cNvSpPr>
          <p:nvPr/>
        </p:nvSpPr>
        <p:spPr bwMode="auto">
          <a:xfrm rot="10800000">
            <a:off x="2042921" y="2587681"/>
            <a:ext cx="2303462" cy="719138"/>
          </a:xfrm>
          <a:prstGeom prst="flowChartDisplay">
            <a:avLst/>
          </a:prstGeom>
          <a:gradFill rotWithShape="1">
            <a:gsLst>
              <a:gs pos="0">
                <a:srgbClr val="2C596F"/>
              </a:gs>
              <a:gs pos="50000">
                <a:srgbClr val="66CCFF"/>
              </a:gs>
              <a:gs pos="100000">
                <a:srgbClr val="2C596F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rot="10800000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</a:rPr>
              <a:t>Имена </a:t>
            </a:r>
          </a:p>
        </p:txBody>
      </p:sp>
      <p:sp>
        <p:nvSpPr>
          <p:cNvPr id="3079" name="AutoShape 106"/>
          <p:cNvSpPr>
            <a:spLocks noChangeArrowheads="1"/>
          </p:cNvSpPr>
          <p:nvPr/>
        </p:nvSpPr>
        <p:spPr bwMode="auto">
          <a:xfrm rot="10800000">
            <a:off x="2048365" y="3509179"/>
            <a:ext cx="2303462" cy="792163"/>
          </a:xfrm>
          <a:prstGeom prst="flowChartDisplay">
            <a:avLst/>
          </a:prstGeom>
          <a:gradFill rotWithShape="1">
            <a:gsLst>
              <a:gs pos="0">
                <a:srgbClr val="2C596F"/>
              </a:gs>
              <a:gs pos="50000">
                <a:srgbClr val="66CCFF"/>
              </a:gs>
              <a:gs pos="100000">
                <a:srgbClr val="2C596F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rot="10800000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</a:rPr>
              <a:t>Загадки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323693" name="AutoShape 10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537773" y="1620034"/>
            <a:ext cx="935037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3740" name="AutoShape 15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583112" y="2587683"/>
            <a:ext cx="935037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3529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3742" name="AutoShape 15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583111" y="3580617"/>
            <a:ext cx="935037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3529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3745" name="AutoShape 16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690233" y="1620033"/>
            <a:ext cx="935038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3747" name="AutoShape 16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664199" y="2587682"/>
            <a:ext cx="935038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43529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3749" name="AutoShape 16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658353" y="3580618"/>
            <a:ext cx="935038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43529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3752" name="AutoShape 168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6827456" y="1620033"/>
            <a:ext cx="935038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00FF">
                  <a:gamma/>
                  <a:shade val="46275"/>
                  <a:invGamma/>
                </a:srgbClr>
              </a:gs>
              <a:gs pos="5000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3754" name="AutoShape 170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6835965" y="2600325"/>
            <a:ext cx="935038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3529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3756" name="AutoShape 172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827456" y="3580617"/>
            <a:ext cx="935038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3529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" name="AutoShape 168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518148" y="5180837"/>
            <a:ext cx="935038" cy="7207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00FF">
                  <a:gamma/>
                  <a:shade val="46275"/>
                  <a:invGamma/>
                </a:srgbClr>
              </a:gs>
              <a:gs pos="5000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CC66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458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36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3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3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23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69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237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23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23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237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37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23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23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237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237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23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23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237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237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23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23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3237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237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23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23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237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237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23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23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3237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5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37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23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23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237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5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237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23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323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237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5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23693" grpId="0" animBg="1"/>
      <p:bldP spid="323740" grpId="0" animBg="1"/>
      <p:bldP spid="323742" grpId="0" animBg="1"/>
      <p:bldP spid="323745" grpId="0" animBg="1"/>
      <p:bldP spid="323747" grpId="0" animBg="1"/>
      <p:bldP spid="323749" grpId="0" animBg="1"/>
      <p:bldP spid="323752" grpId="0" animBg="1"/>
      <p:bldP spid="323754" grpId="0" animBg="1"/>
      <p:bldP spid="323756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74638"/>
            <a:ext cx="4282440" cy="11430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</a:rPr>
              <a:t>О городе</a:t>
            </a:r>
            <a:r>
              <a:rPr lang="ru-RU" sz="4000" b="1" dirty="0">
                <a:solidFill>
                  <a:schemeClr val="tx1"/>
                </a:solidFill>
              </a:rPr>
              <a:t/>
            </a:r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4000" b="1" dirty="0">
                <a:solidFill>
                  <a:schemeClr val="tx1"/>
                </a:solidFill>
              </a:rPr>
              <a:t>(</a:t>
            </a:r>
            <a:r>
              <a:rPr lang="ru-RU" sz="4000" b="1" dirty="0" smtClean="0">
                <a:solidFill>
                  <a:schemeClr val="tx1"/>
                </a:solidFill>
              </a:rPr>
              <a:t>1)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9415" y="1973263"/>
            <a:ext cx="4702810" cy="462565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b="1" dirty="0" smtClean="0">
                <a:latin typeface="Times New Roman" panose="02020603050405020304" pitchFamily="18" charset="0"/>
              </a:rPr>
              <a:t>Как </a:t>
            </a:r>
            <a:r>
              <a:rPr lang="ru-RU" sz="4400" b="1" dirty="0">
                <a:latin typeface="Times New Roman" panose="02020603050405020304" pitchFamily="18" charset="0"/>
              </a:rPr>
              <a:t>называется главная река нашего города?</a:t>
            </a:r>
          </a:p>
        </p:txBody>
      </p:sp>
      <p:sp>
        <p:nvSpPr>
          <p:cNvPr id="4100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956325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275463" name="Text Box 7"/>
          <p:cNvSpPr txBox="1">
            <a:spLocks noChangeArrowheads="1"/>
          </p:cNvSpPr>
          <p:nvPr/>
        </p:nvSpPr>
        <p:spPr bwMode="auto">
          <a:xfrm>
            <a:off x="7436169" y="649575"/>
            <a:ext cx="30956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Нева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Content Placeholder 3" descr="Vertolet-nad-Sankt-Peterburgom-(1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3" b="6003"/>
          <a:stretch>
            <a:fillRect/>
          </a:stretch>
        </p:blipFill>
        <p:spPr>
          <a:xfrm>
            <a:off x="6413962" y="1973263"/>
            <a:ext cx="5140037" cy="385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63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build="p"/>
      <p:bldP spid="2754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11382" y="411024"/>
            <a:ext cx="4236720" cy="11430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</a:rPr>
              <a:t>О городе</a:t>
            </a:r>
            <a:r>
              <a:rPr lang="ru-RU" sz="4000" b="1" dirty="0">
                <a:solidFill>
                  <a:schemeClr val="tx1"/>
                </a:solidFill>
              </a:rPr>
              <a:t/>
            </a:r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(2)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757363"/>
            <a:ext cx="4787900" cy="16557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dirty="0">
                <a:latin typeface="Times New Roman" panose="02020603050405020304" pitchFamily="18" charset="0"/>
              </a:rPr>
              <a:t>Что находится на шпиле Петропавловского собора?</a:t>
            </a:r>
          </a:p>
        </p:txBody>
      </p:sp>
      <p:sp>
        <p:nvSpPr>
          <p:cNvPr id="614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864794" y="6181670"/>
            <a:ext cx="1150937" cy="5762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325638" name="Text Box 6"/>
          <p:cNvSpPr txBox="1">
            <a:spLocks noChangeArrowheads="1"/>
          </p:cNvSpPr>
          <p:nvPr/>
        </p:nvSpPr>
        <p:spPr bwMode="auto">
          <a:xfrm>
            <a:off x="6522402" y="274638"/>
            <a:ext cx="4968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Ангел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Picture 6" descr="petropavlovk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249" y="1585913"/>
            <a:ext cx="3630744" cy="459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53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 build="p"/>
      <p:bldP spid="3256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73976" y="399329"/>
            <a:ext cx="428244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kern="0" dirty="0" smtClean="0">
                <a:solidFill>
                  <a:schemeClr val="tx1"/>
                </a:solidFill>
              </a:rPr>
              <a:t>О городе</a:t>
            </a:r>
            <a:br>
              <a:rPr lang="ru-RU" sz="4000" b="1" kern="0" dirty="0" smtClean="0">
                <a:solidFill>
                  <a:schemeClr val="tx1"/>
                </a:solidFill>
              </a:rPr>
            </a:br>
            <a:r>
              <a:rPr lang="ru-RU" sz="4000" b="1" kern="0" dirty="0" smtClean="0">
                <a:solidFill>
                  <a:schemeClr val="tx1"/>
                </a:solidFill>
              </a:rPr>
              <a:t>(3)</a:t>
            </a:r>
            <a:endParaRPr lang="ru-RU" sz="4000" b="1" kern="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4406" y="2202287"/>
            <a:ext cx="366158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/>
              <a:t>Какие имена </a:t>
            </a:r>
          </a:p>
          <a:p>
            <a:pPr algn="ctr"/>
            <a:r>
              <a:rPr lang="ru-RU" sz="4400" dirty="0" smtClean="0"/>
              <a:t>носил </a:t>
            </a:r>
          </a:p>
          <a:p>
            <a:pPr algn="ctr"/>
            <a:r>
              <a:rPr lang="ru-RU" sz="4400" dirty="0" smtClean="0"/>
              <a:t>наш город?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7322763" y="537642"/>
            <a:ext cx="300697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smtClean="0">
                <a:solidFill>
                  <a:srgbClr val="FF0000"/>
                </a:solidFill>
              </a:rPr>
              <a:t>Санкт-Петербург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Петроград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Ленинград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Санкт-Петербург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3371" y="3367791"/>
            <a:ext cx="4517006" cy="3013690"/>
          </a:xfrm>
          <a:prstGeom prst="rect">
            <a:avLst/>
          </a:prstGeom>
        </p:spPr>
      </p:pic>
      <p:sp>
        <p:nvSpPr>
          <p:cNvPr id="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980704" y="6191586"/>
            <a:ext cx="1150937" cy="5762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68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236538"/>
            <a:ext cx="2716847" cy="985838"/>
          </a:xfrm>
        </p:spPr>
        <p:txBody>
          <a:bodyPr/>
          <a:lstStyle/>
          <a:p>
            <a:pPr eaLnBrk="1" hangingPunct="1"/>
            <a:r>
              <a:rPr lang="ru-RU" sz="4000" b="1" dirty="0">
                <a:solidFill>
                  <a:schemeClr val="tx1"/>
                </a:solidFill>
              </a:rPr>
              <a:t>Имена </a:t>
            </a:r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4000" b="1" dirty="0">
                <a:solidFill>
                  <a:schemeClr val="tx1"/>
                </a:solidFill>
              </a:rPr>
              <a:t>(</a:t>
            </a:r>
            <a:r>
              <a:rPr lang="ru-RU" sz="4000" b="1" dirty="0" smtClean="0">
                <a:solidFill>
                  <a:schemeClr val="tx1"/>
                </a:solidFill>
              </a:rPr>
              <a:t>1)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37310" y="1984256"/>
            <a:ext cx="4696690" cy="4492744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dirty="0"/>
              <a:t>Жил давно в России царь,</a:t>
            </a:r>
            <a:br>
              <a:rPr lang="ru-RU" sz="2800" dirty="0"/>
            </a:br>
            <a:r>
              <a:rPr lang="ru-RU" sz="2800" dirty="0"/>
              <a:t>Очень мудрый государь.</a:t>
            </a:r>
            <a:br>
              <a:rPr lang="ru-RU" sz="2800" dirty="0"/>
            </a:br>
            <a:r>
              <a:rPr lang="ru-RU" sz="2800" dirty="0"/>
              <a:t>Он на троне не сидел,</a:t>
            </a:r>
            <a:br>
              <a:rPr lang="ru-RU" sz="2800" dirty="0"/>
            </a:br>
            <a:r>
              <a:rPr lang="ru-RU" sz="2800" dirty="0"/>
              <a:t>Делал за день по сто дел.</a:t>
            </a:r>
            <a:br>
              <a:rPr lang="ru-RU" sz="2800" dirty="0"/>
            </a:br>
            <a:r>
              <a:rPr lang="ru-RU" sz="2800" dirty="0"/>
              <a:t>Одержал побед немало,</a:t>
            </a:r>
            <a:br>
              <a:rPr lang="ru-RU" sz="2800" dirty="0"/>
            </a:br>
            <a:r>
              <a:rPr lang="ru-RU" sz="2800" dirty="0"/>
              <a:t>Мореходом был бывалым;</a:t>
            </a:r>
            <a:br>
              <a:rPr lang="ru-RU" sz="2800" dirty="0"/>
            </a:br>
            <a:r>
              <a:rPr lang="ru-RU" sz="2800" dirty="0"/>
              <a:t>Он и плотник, и кузнец,</a:t>
            </a:r>
            <a:br>
              <a:rPr lang="ru-RU" sz="2800" dirty="0"/>
            </a:br>
            <a:r>
              <a:rPr lang="ru-RU" sz="2800" dirty="0"/>
              <a:t>Кто был царь тот удалец?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032219" y="6221024"/>
            <a:ext cx="1150937" cy="5762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7" name="Picture 9" descr="Картинка 10 из 1135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3173" y="1984256"/>
            <a:ext cx="28575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476048" y="108585"/>
            <a:ext cx="5111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Петр Первый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941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1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2925" y="1825625"/>
            <a:ext cx="5029200" cy="25463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/>
              <a:t>Первый памятник </a:t>
            </a:r>
          </a:p>
          <a:p>
            <a:pPr marL="0" indent="0" algn="ctr">
              <a:buNone/>
            </a:pPr>
            <a:r>
              <a:rPr lang="ru-RU" sz="3600" dirty="0" smtClean="0"/>
              <a:t>в России. </a:t>
            </a:r>
          </a:p>
          <a:p>
            <a:pPr marL="0" indent="0" algn="ctr">
              <a:buNone/>
            </a:pPr>
            <a:r>
              <a:rPr lang="ru-RU" sz="3600" dirty="0" smtClean="0"/>
              <a:t>Кому он был установлен?</a:t>
            </a:r>
            <a:endParaRPr lang="ru-RU" sz="3600" dirty="0"/>
          </a:p>
        </p:txBody>
      </p:sp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713964" y="300731"/>
            <a:ext cx="2587580" cy="109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Имена</a:t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</a:b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(2) 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88737" y="485586"/>
            <a:ext cx="3626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Иван Андреевич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Крылов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056763" y="6183501"/>
            <a:ext cx="1150937" cy="5762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626" y="2217151"/>
            <a:ext cx="4954537" cy="371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00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89368" y="20955"/>
            <a:ext cx="3341687" cy="1908175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</a:rPr>
              <a:t/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Имена</a:t>
            </a:r>
            <a:r>
              <a:rPr lang="ru-RU" sz="4000" b="1" dirty="0">
                <a:solidFill>
                  <a:schemeClr val="tx1"/>
                </a:solidFill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</a:rPr>
              <a:t>(3)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3090" y="1902619"/>
            <a:ext cx="4771390" cy="30940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b="1" dirty="0">
                <a:latin typeface="Times New Roman" panose="02020603050405020304" pitchFamily="18" charset="0"/>
              </a:rPr>
              <a:t>Кто автор строк: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latin typeface="Times New Roman" panose="02020603050405020304" pitchFamily="18" charset="0"/>
              </a:rPr>
              <a:t>Люблю тебя, Петра </a:t>
            </a:r>
            <a:r>
              <a:rPr lang="ru-RU" sz="2800" b="1" dirty="0">
                <a:latin typeface="Times New Roman" panose="02020603050405020304" pitchFamily="18" charset="0"/>
              </a:rPr>
              <a:t>творенье! Люблю твой строгий, стройный вид. </a:t>
            </a:r>
          </a:p>
          <a:p>
            <a:pPr eaLnBrk="1" hangingPunct="1">
              <a:buFontTx/>
              <a:buNone/>
            </a:pPr>
            <a:r>
              <a:rPr lang="ru-RU" sz="2800" b="1" dirty="0">
                <a:latin typeface="Times New Roman" panose="02020603050405020304" pitchFamily="18" charset="0"/>
              </a:rPr>
              <a:t>Невы державное теченье, береговой её гранит….</a:t>
            </a:r>
          </a:p>
          <a:p>
            <a:pPr eaLnBrk="1" hangingPunct="1">
              <a:buFontTx/>
              <a:buNone/>
            </a:pPr>
            <a:endParaRPr lang="ru-RU" sz="2800" b="1" dirty="0" smtClean="0">
              <a:latin typeface="Times New Roman" panose="02020603050405020304" pitchFamily="18" charset="0"/>
            </a:endParaRPr>
          </a:p>
        </p:txBody>
      </p:sp>
      <p:sp>
        <p:nvSpPr>
          <p:cNvPr id="184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993582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337925" name="Text Box 5"/>
          <p:cNvSpPr txBox="1">
            <a:spLocks noChangeArrowheads="1"/>
          </p:cNvSpPr>
          <p:nvPr/>
        </p:nvSpPr>
        <p:spPr bwMode="auto">
          <a:xfrm>
            <a:off x="5819775" y="351790"/>
            <a:ext cx="6372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А.С. Пушкин</a:t>
            </a:r>
          </a:p>
        </p:txBody>
      </p:sp>
      <p:sp>
        <p:nvSpPr>
          <p:cNvPr id="337926" name="WordArt 6"/>
          <p:cNvSpPr>
            <a:spLocks noChangeArrowheads="1" noChangeShapeType="1" noTextEdit="1"/>
          </p:cNvSpPr>
          <p:nvPr/>
        </p:nvSpPr>
        <p:spPr bwMode="auto">
          <a:xfrm>
            <a:off x="593090" y="194389"/>
            <a:ext cx="7133590" cy="38746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1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3"/>
                <a:srcRect/>
                <a:stretch>
                  <a:fillRect/>
                </a:stretch>
              </a:blipFill>
              <a:cs typeface="Arial" panose="020B0604020202020204" pitchFamily="34" charset="0"/>
            </a:endParaRPr>
          </a:p>
        </p:txBody>
      </p:sp>
      <p:pic>
        <p:nvPicPr>
          <p:cNvPr id="18441" name="Picture 9" descr="Картинка 1 из 82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76" y="1844675"/>
            <a:ext cx="30956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5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3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 tmFilter="0,0; .5, 1; 1, 1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3" grpId="0" uiExpand="1" build="p"/>
      <p:bldP spid="337925" grpId="0"/>
      <p:bldP spid="3379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06965" y="114302"/>
            <a:ext cx="3219767" cy="11430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</a:rPr>
              <a:t>Загадки</a:t>
            </a:r>
            <a:r>
              <a:rPr lang="ru-RU" sz="4000" b="1" dirty="0">
                <a:solidFill>
                  <a:schemeClr val="tx1"/>
                </a:solidFill>
              </a:rPr>
              <a:t/>
            </a:r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(1)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2489" y="1750220"/>
            <a:ext cx="4510087" cy="3705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dirty="0">
                <a:latin typeface="Times New Roman" panose="02020603050405020304" pitchFamily="18" charset="0"/>
              </a:rPr>
              <a:t>В начале Невского стоит.</a:t>
            </a:r>
          </a:p>
          <a:p>
            <a:pPr eaLnBrk="1" hangingPunct="1">
              <a:buFontTx/>
              <a:buNone/>
            </a:pPr>
            <a:r>
              <a:rPr lang="ru-RU" sz="2800" b="1" dirty="0">
                <a:latin typeface="Times New Roman" panose="02020603050405020304" pitchFamily="18" charset="0"/>
              </a:rPr>
              <a:t>Прекрасно здание на вид:</a:t>
            </a:r>
          </a:p>
          <a:p>
            <a:pPr eaLnBrk="1" hangingPunct="1">
              <a:buFontTx/>
              <a:buNone/>
            </a:pPr>
            <a:r>
              <a:rPr lang="ru-RU" sz="2800" b="1" dirty="0">
                <a:latin typeface="Times New Roman" panose="02020603050405020304" pitchFamily="18" charset="0"/>
              </a:rPr>
              <a:t>Колонны, статуи и шпиль,</a:t>
            </a:r>
          </a:p>
          <a:p>
            <a:pPr eaLnBrk="1" hangingPunct="1">
              <a:buFontTx/>
              <a:buNone/>
            </a:pPr>
            <a:r>
              <a:rPr lang="ru-RU" sz="2800" b="1" dirty="0">
                <a:latin typeface="Times New Roman" panose="02020603050405020304" pitchFamily="18" charset="0"/>
              </a:rPr>
              <a:t>И только в вышине</a:t>
            </a:r>
          </a:p>
          <a:p>
            <a:pPr eaLnBrk="1" hangingPunct="1">
              <a:buFontTx/>
              <a:buNone/>
            </a:pPr>
            <a:r>
              <a:rPr lang="ru-RU" sz="2800" b="1" dirty="0">
                <a:latin typeface="Times New Roman" panose="02020603050405020304" pitchFamily="18" charset="0"/>
              </a:rPr>
              <a:t>Горит кораблик золотой</a:t>
            </a:r>
          </a:p>
          <a:p>
            <a:pPr eaLnBrk="1" hangingPunct="1">
              <a:buFontTx/>
              <a:buNone/>
            </a:pPr>
            <a:r>
              <a:rPr lang="ru-RU" sz="2800" b="1" dirty="0">
                <a:latin typeface="Times New Roman" panose="02020603050405020304" pitchFamily="18" charset="0"/>
              </a:rPr>
              <a:t>Весь в солнечном </a:t>
            </a:r>
            <a:r>
              <a:rPr lang="ru-RU" sz="2800" b="1" dirty="0" smtClean="0">
                <a:latin typeface="Times New Roman" panose="02020603050405020304" pitchFamily="18" charset="0"/>
              </a:rPr>
              <a:t>огне.</a:t>
            </a:r>
            <a:endParaRPr lang="ru-RU" sz="2800" b="1" dirty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317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942066" y="6127191"/>
            <a:ext cx="1150937" cy="5762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350213" name="Text Box 5"/>
          <p:cNvSpPr txBox="1">
            <a:spLocks noChangeArrowheads="1"/>
          </p:cNvSpPr>
          <p:nvPr/>
        </p:nvSpPr>
        <p:spPr bwMode="auto">
          <a:xfrm>
            <a:off x="6270626" y="246065"/>
            <a:ext cx="56880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Адмиралтейство</a:t>
            </a:r>
          </a:p>
        </p:txBody>
      </p:sp>
      <p:pic>
        <p:nvPicPr>
          <p:cNvPr id="32778" name="Picture 10" descr="Картинка 5 из 1390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3794" y="1484314"/>
            <a:ext cx="3241675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98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0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0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0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0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50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0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0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0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0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50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6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0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0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0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0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50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0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0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0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0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50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70" decel="100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decel="100000"/>
                                        <p:tgtEl>
                                          <p:spTgt spid="327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1" grpId="0" build="p"/>
      <p:bldP spid="3502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2854</TotalTime>
  <Words>306</Words>
  <Application>Microsoft Office PowerPoint</Application>
  <PresentationFormat>Широкоэкранный</PresentationFormat>
  <Paragraphs>69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«Знатоки Петербурга»</vt:lpstr>
      <vt:lpstr>Презентация PowerPoint</vt:lpstr>
      <vt:lpstr>О городе (1)</vt:lpstr>
      <vt:lpstr>О городе (2)</vt:lpstr>
      <vt:lpstr>Презентация PowerPoint</vt:lpstr>
      <vt:lpstr>Имена  (1)</vt:lpstr>
      <vt:lpstr>Имена (2) </vt:lpstr>
      <vt:lpstr> Имена (3)</vt:lpstr>
      <vt:lpstr>Загадки (1)</vt:lpstr>
      <vt:lpstr>Презентация PowerPoint</vt:lpstr>
      <vt:lpstr>Загадки (3)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Игра-викторина «Люблю тебя, Петра творенье»</dc:title>
  <dc:creator>Шестак Ольга</dc:creator>
  <cp:lastModifiedBy>Мария Шилова</cp:lastModifiedBy>
  <cp:revision>71</cp:revision>
  <dcterms:created xsi:type="dcterms:W3CDTF">2016-03-28T12:34:38Z</dcterms:created>
  <dcterms:modified xsi:type="dcterms:W3CDTF">2020-02-05T22:00:33Z</dcterms:modified>
</cp:coreProperties>
</file>