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sldIdLst>
    <p:sldId id="256" r:id="rId2"/>
    <p:sldId id="260" r:id="rId3"/>
    <p:sldId id="261" r:id="rId4"/>
    <p:sldId id="263" r:id="rId5"/>
    <p:sldId id="265" r:id="rId6"/>
    <p:sldId id="264" r:id="rId7"/>
    <p:sldId id="279" r:id="rId8"/>
    <p:sldId id="266" r:id="rId9"/>
    <p:sldId id="267" r:id="rId10"/>
    <p:sldId id="268" r:id="rId11"/>
    <p:sldId id="269" r:id="rId12"/>
    <p:sldId id="270" r:id="rId13"/>
    <p:sldId id="274" r:id="rId14"/>
    <p:sldId id="271" r:id="rId15"/>
    <p:sldId id="272" r:id="rId16"/>
    <p:sldId id="276" r:id="rId17"/>
    <p:sldId id="273" r:id="rId18"/>
    <p:sldId id="280" r:id="rId19"/>
    <p:sldId id="296" r:id="rId20"/>
    <p:sldId id="288" r:id="rId21"/>
    <p:sldId id="295" r:id="rId22"/>
    <p:sldId id="298" r:id="rId23"/>
    <p:sldId id="291" r:id="rId24"/>
    <p:sldId id="306" r:id="rId25"/>
    <p:sldId id="305" r:id="rId26"/>
    <p:sldId id="304" r:id="rId27"/>
    <p:sldId id="292" r:id="rId28"/>
    <p:sldId id="299" r:id="rId29"/>
    <p:sldId id="275" r:id="rId30"/>
    <p:sldId id="277" r:id="rId31"/>
    <p:sldId id="278" r:id="rId32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8113" autoAdjust="0"/>
  </p:normalViewPr>
  <p:slideViewPr>
    <p:cSldViewPr>
      <p:cViewPr varScale="1">
        <p:scale>
          <a:sx n="34" d="100"/>
          <a:sy n="34" d="100"/>
        </p:scale>
        <p:origin x="1806" y="84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ikadz81@gmail.com" userId="d353879ffefef4fc" providerId="LiveId" clId="{363EF1F1-CB95-4AC0-9E1C-8CE095A10709}"/>
    <pc:docChg chg="custSel modSld">
      <pc:chgData name="aikadz81@gmail.com" userId="d353879ffefef4fc" providerId="LiveId" clId="{363EF1F1-CB95-4AC0-9E1C-8CE095A10709}" dt="2020-11-24T18:32:27.346" v="2" actId="27636"/>
      <pc:docMkLst>
        <pc:docMk/>
      </pc:docMkLst>
      <pc:sldChg chg="modSp mod">
        <pc:chgData name="aikadz81@gmail.com" userId="d353879ffefef4fc" providerId="LiveId" clId="{363EF1F1-CB95-4AC0-9E1C-8CE095A10709}" dt="2020-11-24T18:32:27.324" v="1" actId="27636"/>
        <pc:sldMkLst>
          <pc:docMk/>
          <pc:sldMk cId="0" sldId="272"/>
        </pc:sldMkLst>
        <pc:spChg chg="mod">
          <ac:chgData name="aikadz81@gmail.com" userId="d353879ffefef4fc" providerId="LiveId" clId="{363EF1F1-CB95-4AC0-9E1C-8CE095A10709}" dt="2020-11-24T18:32:27.324" v="1" actId="27636"/>
          <ac:spMkLst>
            <pc:docMk/>
            <pc:sldMk cId="0" sldId="272"/>
            <ac:spMk id="2" creationId="{00000000-0000-0000-0000-000000000000}"/>
          </ac:spMkLst>
        </pc:spChg>
      </pc:sldChg>
      <pc:sldChg chg="modSp mod">
        <pc:chgData name="aikadz81@gmail.com" userId="d353879ffefef4fc" providerId="LiveId" clId="{363EF1F1-CB95-4AC0-9E1C-8CE095A10709}" dt="2020-11-24T18:32:27.200" v="0" actId="27636"/>
        <pc:sldMkLst>
          <pc:docMk/>
          <pc:sldMk cId="0" sldId="274"/>
        </pc:sldMkLst>
        <pc:spChg chg="mod">
          <ac:chgData name="aikadz81@gmail.com" userId="d353879ffefef4fc" providerId="LiveId" clId="{363EF1F1-CB95-4AC0-9E1C-8CE095A10709}" dt="2020-11-24T18:32:27.200" v="0" actId="27636"/>
          <ac:spMkLst>
            <pc:docMk/>
            <pc:sldMk cId="0" sldId="274"/>
            <ac:spMk id="2" creationId="{00000000-0000-0000-0000-000000000000}"/>
          </ac:spMkLst>
        </pc:spChg>
      </pc:sldChg>
      <pc:sldChg chg="modSp mod">
        <pc:chgData name="aikadz81@gmail.com" userId="d353879ffefef4fc" providerId="LiveId" clId="{363EF1F1-CB95-4AC0-9E1C-8CE095A10709}" dt="2020-11-24T18:32:27.346" v="2" actId="27636"/>
        <pc:sldMkLst>
          <pc:docMk/>
          <pc:sldMk cId="0" sldId="275"/>
        </pc:sldMkLst>
        <pc:spChg chg="mod">
          <ac:chgData name="aikadz81@gmail.com" userId="d353879ffefef4fc" providerId="LiveId" clId="{363EF1F1-CB95-4AC0-9E1C-8CE095A10709}" dt="2020-11-24T18:32:27.346" v="2" actId="27636"/>
          <ac:spMkLst>
            <pc:docMk/>
            <pc:sldMk cId="0" sldId="275"/>
            <ac:spMk id="2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316522" y="1828800"/>
            <a:ext cx="6172200" cy="24384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47C9C-A7E3-4AE2-B45A-891FFCADAE22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AF5C9-35FF-4FE1-AA88-653A92A32E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028700" y="4442264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47C9C-A7E3-4AE2-B45A-891FFCADAE22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AF5C9-35FF-4FE1-AA88-653A92A32E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6"/>
            <a:ext cx="1543050" cy="780203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6"/>
            <a:ext cx="4514850" cy="780203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47C9C-A7E3-4AE2-B45A-891FFCADAE22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AF5C9-35FF-4FE1-AA88-653A92A32E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47C9C-A7E3-4AE2-B45A-891FFCADAE22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AF5C9-35FF-4FE1-AA88-653A92A32E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0150" y="812800"/>
            <a:ext cx="5314950" cy="24384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00150" y="3343716"/>
            <a:ext cx="5314950" cy="2012949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47C9C-A7E3-4AE2-B45A-891FFCADAE22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5943600" y="8555569"/>
            <a:ext cx="571500" cy="486833"/>
          </a:xfrm>
        </p:spPr>
        <p:txBody>
          <a:bodyPr/>
          <a:lstStyle/>
          <a:p>
            <a:fld id="{3F2AF5C9-35FF-4FE1-AA88-653A92A32E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2"/>
            <a:ext cx="3028950" cy="6034617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2"/>
            <a:ext cx="3028950" cy="6034617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47C9C-A7E3-4AE2-B45A-891FFCADAE22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AF5C9-35FF-4FE1-AA88-653A92A32E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1" y="2046818"/>
            <a:ext cx="3030141" cy="1001183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70" y="2046818"/>
            <a:ext cx="3031331" cy="1001183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1" y="3149602"/>
            <a:ext cx="3030141" cy="501861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70" y="3149602"/>
            <a:ext cx="3031331" cy="501861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47C9C-A7E3-4AE2-B45A-891FFCADAE22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AF5C9-35FF-4FE1-AA88-653A92A32E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47C9C-A7E3-4AE2-B45A-891FFCADAE22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AF5C9-35FF-4FE1-AA88-653A92A32E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47C9C-A7E3-4AE2-B45A-891FFCADAE22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AF5C9-35FF-4FE1-AA88-653A92A32E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42901" y="2032002"/>
            <a:ext cx="2256235" cy="6136217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47C9C-A7E3-4AE2-B45A-891FFCADAE22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AF5C9-35FF-4FE1-AA88-653A92A32E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812800"/>
            <a:ext cx="4114800" cy="696384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71600" y="2442633"/>
            <a:ext cx="4114800" cy="52832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71600" y="1555716"/>
            <a:ext cx="4114800" cy="707136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47C9C-A7E3-4AE2-B45A-891FFCADAE22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AF5C9-35FF-4FE1-AA88-653A92A32E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42900" y="2133600"/>
            <a:ext cx="6172200" cy="62788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342900" y="8555569"/>
            <a:ext cx="1600200" cy="486833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CE47C9C-A7E3-4AE2-B45A-891FFCADAE22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343150" y="8555569"/>
            <a:ext cx="2171700" cy="486833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5943600" y="8555569"/>
            <a:ext cx="571500" cy="486833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F2AF5C9-35FF-4FE1-AA88-653A92A32EA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16522" y="1828800"/>
            <a:ext cx="6172200" cy="5143467"/>
          </a:xfrm>
        </p:spPr>
        <p:txBody>
          <a:bodyPr>
            <a:normAutofit fontScale="90000"/>
          </a:bodyPr>
          <a:lstStyle/>
          <a:p>
            <a:br>
              <a:rPr lang="ru-RU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Monotype Corsiva" pitchFamily="66" charset="0"/>
              </a:rPr>
            </a:br>
            <a:br>
              <a:rPr lang="ru-RU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Monotype Corsiva" pitchFamily="66" charset="0"/>
              </a:rPr>
            </a:br>
            <a:br>
              <a:rPr lang="ru-RU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Monotype Corsiva" pitchFamily="66" charset="0"/>
              </a:rPr>
            </a:br>
            <a:br>
              <a:rPr lang="ru-RU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Monotype Corsiva" pitchFamily="66" charset="0"/>
              </a:rPr>
            </a:br>
            <a:br>
              <a:rPr lang="ru-RU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Monotype Corsiva" pitchFamily="66" charset="0"/>
              </a:rPr>
              <a:t>Портфолио</a:t>
            </a:r>
            <a:br>
              <a:rPr lang="ru-RU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Monotype Corsiva" pitchFamily="66" charset="0"/>
              </a:rPr>
              <a:t>воспитателя детского сада «</a:t>
            </a:r>
            <a:r>
              <a:rPr lang="ru-RU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Monotype Corsiva" pitchFamily="66" charset="0"/>
              </a:rPr>
              <a:t>фАНТАЗИЯ</a:t>
            </a:r>
            <a:r>
              <a:rPr lang="ru-RU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Monotype Corsiva" pitchFamily="66" charset="0"/>
              </a:rPr>
              <a:t>» </a:t>
            </a:r>
            <a:br>
              <a:rPr lang="ru-RU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Monotype Corsiva" pitchFamily="66" charset="0"/>
              </a:rPr>
              <a:t>Г. ПЫТЬ-ЯХ ДЖАМБУЛАТОВОЙ  АИДЫ ДАНИСОЛТАНОВНЫ</a:t>
            </a:r>
            <a:br>
              <a:rPr lang="ru-RU" sz="3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</a:b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42901" y="827584"/>
            <a:ext cx="2256235" cy="7296811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7030A0"/>
                </a:solidFill>
              </a:rPr>
              <a:t>Теплою водою</a:t>
            </a:r>
          </a:p>
          <a:p>
            <a:pPr algn="ctr"/>
            <a:r>
              <a:rPr lang="ru-RU" sz="3600" b="1" dirty="0">
                <a:solidFill>
                  <a:srgbClr val="7030A0"/>
                </a:solidFill>
              </a:rPr>
              <a:t>Руки чисто мою</a:t>
            </a:r>
          </a:p>
          <a:p>
            <a:pPr algn="ctr"/>
            <a:r>
              <a:rPr lang="ru-RU" sz="3600" b="1" dirty="0">
                <a:solidFill>
                  <a:srgbClr val="7030A0"/>
                </a:solidFill>
              </a:rPr>
              <a:t>Кусочек мыла я возьму</a:t>
            </a:r>
          </a:p>
          <a:p>
            <a:pPr algn="ctr"/>
            <a:r>
              <a:rPr lang="ru-RU" sz="3600" b="1" dirty="0">
                <a:solidFill>
                  <a:srgbClr val="7030A0"/>
                </a:solidFill>
              </a:rPr>
              <a:t>И ладошки им потру</a:t>
            </a:r>
            <a:endParaRPr lang="ru-RU" sz="3600" dirty="0"/>
          </a:p>
        </p:txBody>
      </p:sp>
      <p:pic>
        <p:nvPicPr>
          <p:cNvPr id="5122" name="Picture 2" descr="C:\Users\Мои документы\Desktop\новое\20161007_08212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64905" y="2339752"/>
            <a:ext cx="3833813" cy="43204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2693648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rgbClr val="7030A0"/>
                </a:solidFill>
              </a:rPr>
              <a:t>Мы за столиком сидим,</a:t>
            </a:r>
            <a:br>
              <a:rPr lang="ru-RU" sz="2800" dirty="0">
                <a:solidFill>
                  <a:srgbClr val="7030A0"/>
                </a:solidFill>
              </a:rPr>
            </a:br>
            <a:r>
              <a:rPr lang="ru-RU" sz="2800" dirty="0">
                <a:solidFill>
                  <a:srgbClr val="7030A0"/>
                </a:solidFill>
              </a:rPr>
              <a:t>Вкусный завтрак мы едим.</a:t>
            </a:r>
            <a:br>
              <a:rPr lang="ru-RU" sz="2800" dirty="0">
                <a:solidFill>
                  <a:srgbClr val="7030A0"/>
                </a:solidFill>
              </a:rPr>
            </a:br>
            <a:r>
              <a:rPr lang="ru-RU" sz="2800" dirty="0">
                <a:solidFill>
                  <a:srgbClr val="7030A0"/>
                </a:solidFill>
              </a:rPr>
              <a:t>Постарались повара,</a:t>
            </a:r>
            <a:br>
              <a:rPr lang="ru-RU" sz="2800" dirty="0">
                <a:solidFill>
                  <a:srgbClr val="7030A0"/>
                </a:solidFill>
              </a:rPr>
            </a:br>
            <a:r>
              <a:rPr lang="ru-RU" sz="2800" dirty="0">
                <a:solidFill>
                  <a:srgbClr val="7030A0"/>
                </a:solidFill>
              </a:rPr>
              <a:t>Приготовили с утра!</a:t>
            </a:r>
            <a:br>
              <a:rPr lang="ru-RU" sz="2800" dirty="0">
                <a:solidFill>
                  <a:srgbClr val="7030A0"/>
                </a:solidFill>
              </a:rPr>
            </a:br>
            <a:endParaRPr lang="ru-RU" sz="28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8680" y="3295849"/>
            <a:ext cx="5688632" cy="4663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>
                <a:solidFill>
                  <a:srgbClr val="FF0000"/>
                </a:solidFill>
                <a:latin typeface="Monotype Corsiva" pitchFamily="66" charset="0"/>
              </a:rPr>
              <a:t>Наши будни</a:t>
            </a:r>
            <a:endParaRPr lang="ru-RU" sz="6000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2800" b="1" dirty="0">
                <a:solidFill>
                  <a:srgbClr val="7030A0"/>
                </a:solidFill>
              </a:rPr>
              <a:t>Играть  мы любим очень,</a:t>
            </a:r>
          </a:p>
          <a:p>
            <a:pPr algn="ctr">
              <a:buNone/>
            </a:pPr>
            <a:r>
              <a:rPr lang="ru-RU" sz="2800" b="1" dirty="0">
                <a:solidFill>
                  <a:srgbClr val="7030A0"/>
                </a:solidFill>
              </a:rPr>
              <a:t>Вы знаете друзья!</a:t>
            </a:r>
          </a:p>
          <a:p>
            <a:pPr algn="ctr">
              <a:buNone/>
            </a:pPr>
            <a:r>
              <a:rPr lang="ru-RU" sz="2800" b="1" dirty="0">
                <a:solidFill>
                  <a:srgbClr val="7030A0"/>
                </a:solidFill>
              </a:rPr>
              <a:t>Без игр прожить ребенку</a:t>
            </a:r>
          </a:p>
          <a:p>
            <a:pPr algn="ctr">
              <a:buNone/>
            </a:pPr>
            <a:r>
              <a:rPr lang="ru-RU" sz="2800" b="1" dirty="0">
                <a:solidFill>
                  <a:srgbClr val="7030A0"/>
                </a:solidFill>
              </a:rPr>
              <a:t>Никак, никак нельзя.</a:t>
            </a:r>
          </a:p>
          <a:p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708920" y="2843808"/>
            <a:ext cx="4392488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000" dirty="0">
                <a:solidFill>
                  <a:srgbClr val="FF0000"/>
                </a:solidFill>
                <a:latin typeface="Monotype Corsiva" pitchFamily="66" charset="0"/>
              </a:rPr>
              <a:t>Мы закаливаемся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2133602"/>
            <a:ext cx="3068960" cy="6034617"/>
          </a:xfrm>
        </p:spPr>
        <p:txBody>
          <a:bodyPr>
            <a:normAutofit fontScale="92500" lnSpcReduction="10000"/>
          </a:bodyPr>
          <a:lstStyle/>
          <a:p>
            <a:r>
              <a:rPr lang="ru-RU" sz="2800" dirty="0">
                <a:solidFill>
                  <a:srgbClr val="0070C0"/>
                </a:solidFill>
              </a:rPr>
              <a:t>В детстве кашлял я всегда,</a:t>
            </a:r>
            <a:br>
              <a:rPr lang="ru-RU" sz="2800" dirty="0">
                <a:solidFill>
                  <a:srgbClr val="0070C0"/>
                </a:solidFill>
              </a:rPr>
            </a:br>
            <a:r>
              <a:rPr lang="ru-RU" sz="2800" dirty="0">
                <a:solidFill>
                  <a:srgbClr val="0070C0"/>
                </a:solidFill>
              </a:rPr>
              <a:t>Постоянно болела голова.</a:t>
            </a:r>
            <a:br>
              <a:rPr lang="ru-RU" sz="2800" dirty="0">
                <a:solidFill>
                  <a:srgbClr val="0070C0"/>
                </a:solidFill>
              </a:rPr>
            </a:br>
            <a:r>
              <a:rPr lang="ru-RU" sz="2800" dirty="0">
                <a:solidFill>
                  <a:srgbClr val="0070C0"/>
                </a:solidFill>
              </a:rPr>
              <a:t>Часто по врачам ходил,</a:t>
            </a:r>
            <a:br>
              <a:rPr lang="ru-RU" sz="2800" dirty="0">
                <a:solidFill>
                  <a:srgbClr val="0070C0"/>
                </a:solidFill>
              </a:rPr>
            </a:br>
            <a:r>
              <a:rPr lang="ru-RU" sz="2800" dirty="0">
                <a:solidFill>
                  <a:srgbClr val="0070C0"/>
                </a:solidFill>
              </a:rPr>
              <a:t>И таблетки одни пил.</a:t>
            </a:r>
            <a:br>
              <a:rPr lang="ru-RU" sz="2800" dirty="0">
                <a:solidFill>
                  <a:srgbClr val="0070C0"/>
                </a:solidFill>
              </a:rPr>
            </a:br>
            <a:r>
              <a:rPr lang="ru-RU" sz="2800" dirty="0">
                <a:solidFill>
                  <a:srgbClr val="0070C0"/>
                </a:solidFill>
              </a:rPr>
              <a:t>А теперь здоровый я,</a:t>
            </a:r>
            <a:br>
              <a:rPr lang="ru-RU" sz="2800" dirty="0">
                <a:solidFill>
                  <a:srgbClr val="0070C0"/>
                </a:solidFill>
              </a:rPr>
            </a:br>
            <a:r>
              <a:rPr lang="ru-RU" sz="2800" dirty="0">
                <a:solidFill>
                  <a:srgbClr val="0070C0"/>
                </a:solidFill>
              </a:rPr>
              <a:t>Быстро вылечился я.</a:t>
            </a:r>
            <a:br>
              <a:rPr lang="ru-RU" sz="2800" dirty="0">
                <a:solidFill>
                  <a:srgbClr val="0070C0"/>
                </a:solidFill>
              </a:rPr>
            </a:br>
            <a:r>
              <a:rPr lang="ru-RU" sz="2800" dirty="0">
                <a:solidFill>
                  <a:srgbClr val="0070C0"/>
                </a:solidFill>
              </a:rPr>
              <a:t>Стал водою закаляться,</a:t>
            </a:r>
            <a:br>
              <a:rPr lang="ru-RU" sz="2800" dirty="0">
                <a:solidFill>
                  <a:srgbClr val="0070C0"/>
                </a:solidFill>
              </a:rPr>
            </a:br>
            <a:r>
              <a:rPr lang="ru-RU" sz="2800" dirty="0">
                <a:solidFill>
                  <a:srgbClr val="0070C0"/>
                </a:solidFill>
              </a:rPr>
              <a:t>И с болезнями прощаться!</a:t>
            </a:r>
            <a:endParaRPr lang="ru-RU" dirty="0"/>
          </a:p>
        </p:txBody>
      </p:sp>
      <p:pic>
        <p:nvPicPr>
          <p:cNvPr id="9219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0968" y="2339752"/>
            <a:ext cx="3312368" cy="607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dirty="0">
                <a:solidFill>
                  <a:srgbClr val="FF0000"/>
                </a:solidFill>
                <a:latin typeface="Monotype Corsiva" pitchFamily="66" charset="0"/>
              </a:rPr>
              <a:t>Мы  рисуем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2133602"/>
            <a:ext cx="2996952" cy="6034617"/>
          </a:xfrm>
        </p:spPr>
        <p:txBody>
          <a:bodyPr/>
          <a:lstStyle/>
          <a:p>
            <a:endParaRPr lang="ru-RU" dirty="0"/>
          </a:p>
          <a:p>
            <a:pPr algn="ctr">
              <a:buNone/>
            </a:pPr>
            <a:r>
              <a:rPr lang="ru-RU" sz="2800" b="1" dirty="0">
                <a:solidFill>
                  <a:srgbClr val="7030A0"/>
                </a:solidFill>
              </a:rPr>
              <a:t>Любим мы не только бегать,</a:t>
            </a:r>
          </a:p>
          <a:p>
            <a:pPr algn="ctr">
              <a:buNone/>
            </a:pPr>
            <a:r>
              <a:rPr lang="ru-RU" sz="2800" b="1" dirty="0">
                <a:solidFill>
                  <a:srgbClr val="7030A0"/>
                </a:solidFill>
              </a:rPr>
              <a:t>Веселиться и играть</a:t>
            </a:r>
          </a:p>
          <a:p>
            <a:pPr algn="ctr">
              <a:buNone/>
            </a:pPr>
            <a:r>
              <a:rPr lang="ru-RU" sz="2800" b="1" dirty="0">
                <a:solidFill>
                  <a:srgbClr val="7030A0"/>
                </a:solidFill>
              </a:rPr>
              <a:t>Кроме этого мы очень любим</a:t>
            </a:r>
          </a:p>
          <a:p>
            <a:pPr algn="ctr">
              <a:buNone/>
            </a:pPr>
            <a:r>
              <a:rPr lang="ru-RU" sz="2800" b="1" dirty="0">
                <a:solidFill>
                  <a:srgbClr val="7030A0"/>
                </a:solidFill>
              </a:rPr>
              <a:t>Очень любим рисовать. </a:t>
            </a:r>
          </a:p>
          <a:p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672916" y="2951820"/>
            <a:ext cx="3960440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400" dirty="0">
                <a:solidFill>
                  <a:srgbClr val="FF0000"/>
                </a:solidFill>
                <a:latin typeface="Monotype Corsiva" pitchFamily="66" charset="0"/>
              </a:rPr>
              <a:t>Веселые прогулки</a:t>
            </a:r>
            <a:endParaRPr lang="ru-RU" sz="5400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2483768"/>
            <a:ext cx="3068960" cy="5684451"/>
          </a:xfrm>
        </p:spPr>
        <p:txBody>
          <a:bodyPr/>
          <a:lstStyle/>
          <a:p>
            <a:pPr algn="ctr">
              <a:buNone/>
            </a:pPr>
            <a:r>
              <a:rPr lang="ru-RU" sz="3200" b="1" dirty="0">
                <a:solidFill>
                  <a:srgbClr val="7030A0"/>
                </a:solidFill>
              </a:rPr>
              <a:t>Свежий воздух малышам</a:t>
            </a:r>
          </a:p>
          <a:p>
            <a:pPr algn="ctr">
              <a:buNone/>
            </a:pPr>
            <a:r>
              <a:rPr lang="ru-RU" sz="3200" b="1" dirty="0">
                <a:solidFill>
                  <a:srgbClr val="7030A0"/>
                </a:solidFill>
              </a:rPr>
              <a:t>Нужен и полезен!</a:t>
            </a:r>
          </a:p>
          <a:p>
            <a:pPr algn="ctr">
              <a:buNone/>
            </a:pPr>
            <a:r>
              <a:rPr lang="ru-RU" sz="3200" b="1" dirty="0">
                <a:solidFill>
                  <a:srgbClr val="7030A0"/>
                </a:solidFill>
              </a:rPr>
              <a:t>Очень весело гулять!</a:t>
            </a:r>
          </a:p>
          <a:p>
            <a:pPr algn="ctr">
              <a:buNone/>
            </a:pPr>
            <a:r>
              <a:rPr lang="ru-RU" sz="3200" b="1" dirty="0">
                <a:solidFill>
                  <a:srgbClr val="7030A0"/>
                </a:solidFill>
              </a:rPr>
              <a:t>И никаких болезней!...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68960" y="2699792"/>
            <a:ext cx="3446140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1043608"/>
            <a:ext cx="6172200" cy="216024"/>
          </a:xfrm>
        </p:spPr>
        <p:txBody>
          <a:bodyPr>
            <a:noAutofit/>
          </a:bodyPr>
          <a:lstStyle/>
          <a:p>
            <a:r>
              <a:rPr lang="ru-RU" sz="7200" dirty="0">
                <a:solidFill>
                  <a:srgbClr val="FF0000"/>
                </a:solidFill>
                <a:latin typeface="Monotype Corsiva" pitchFamily="66" charset="0"/>
              </a:rPr>
              <a:t>Музыкальный зал</a:t>
            </a:r>
          </a:p>
        </p:txBody>
      </p:sp>
      <p:pic>
        <p:nvPicPr>
          <p:cNvPr id="10242" name="Picture 2" descr="C:\Users\Мои документы\Desktop\новое\20161006_10144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8720" y="2123728"/>
            <a:ext cx="5256584" cy="59046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251520"/>
            <a:ext cx="6515100" cy="1152128"/>
          </a:xfrm>
        </p:spPr>
        <p:txBody>
          <a:bodyPr>
            <a:noAutofit/>
          </a:bodyPr>
          <a:lstStyle/>
          <a:p>
            <a:r>
              <a:rPr lang="ru-RU" sz="5400" dirty="0">
                <a:solidFill>
                  <a:srgbClr val="FF0000"/>
                </a:solidFill>
                <a:latin typeface="Monotype Corsiva" pitchFamily="66" charset="0"/>
              </a:rPr>
              <a:t>     </a:t>
            </a:r>
            <a:r>
              <a:rPr lang="ru-RU" sz="6600" dirty="0">
                <a:solidFill>
                  <a:srgbClr val="FF0000"/>
                </a:solidFill>
                <a:latin typeface="Monotype Corsiva" pitchFamily="66" charset="0"/>
              </a:rPr>
              <a:t>Мы трудимся 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42901" y="1595670"/>
            <a:ext cx="2256235" cy="2832314"/>
          </a:xfrm>
        </p:spPr>
        <p:txBody>
          <a:bodyPr>
            <a:noAutofit/>
          </a:bodyPr>
          <a:lstStyle/>
          <a:p>
            <a:br>
              <a:rPr lang="ru-RU" sz="2400" dirty="0"/>
            </a:br>
            <a:endParaRPr lang="ru-RU" sz="2400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4944" y="5220072"/>
            <a:ext cx="3389035" cy="310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 descr="C:\Users\Мои документы\Desktop\новое\20161006_11183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4664" y="1547664"/>
            <a:ext cx="3600400" cy="32403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0"/>
            <a:ext cx="6172200" cy="2267744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Самообразование.</a:t>
            </a:r>
            <a:br>
              <a:rPr lang="ru-RU" b="0" dirty="0">
                <a:solidFill>
                  <a:srgbClr val="FF0000"/>
                </a:solidFill>
              </a:rPr>
            </a:br>
            <a:r>
              <a:rPr lang="ru-RU" sz="2700" dirty="0">
                <a:solidFill>
                  <a:srgbClr val="FF0000"/>
                </a:solidFill>
              </a:rPr>
              <a:t>«Развитие  исследовательской и экспериментальной  деятельности у детей средней группы».</a:t>
            </a:r>
            <a:br>
              <a:rPr lang="ru-RU" b="0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2900" y="1787692"/>
            <a:ext cx="6172200" cy="6624789"/>
          </a:xfrm>
        </p:spPr>
        <p:txBody>
          <a:bodyPr>
            <a:noAutofit/>
          </a:bodyPr>
          <a:lstStyle/>
          <a:p>
            <a:pPr algn="just"/>
            <a:r>
              <a:rPr lang="ru-RU" sz="1400" dirty="0">
                <a:solidFill>
                  <a:schemeClr val="bg1"/>
                </a:solidFill>
              </a:rPr>
              <a:t>Особое значение для развития личности дошкольника имеет усвоение им представлений о взаимосвязи природы и человека. Овладение способами практического взаимодействия с окружающей средой обеспечивает становление мировидения ребенка, его личностный рост. Существенную роль в этом направлении играет поисково-познавательная деятельность дошкольников, протекающая в форме экспериментальных действий. В их процессе дети преобразуют объекты с целью выявить их скрытые существенные связи с явлениями природы.</a:t>
            </a:r>
          </a:p>
          <a:p>
            <a:pPr algn="just"/>
            <a:r>
              <a:rPr lang="ru-RU" sz="1400" dirty="0">
                <a:solidFill>
                  <a:schemeClr val="bg1"/>
                </a:solidFill>
              </a:rPr>
              <a:t>Цель работы - развитие устойчивого познавательного интереса дошкольников в поисково-исследовательской деятельности.</a:t>
            </a:r>
          </a:p>
          <a:p>
            <a:pPr algn="just"/>
            <a:r>
              <a:rPr lang="ru-RU" sz="1400" dirty="0">
                <a:solidFill>
                  <a:schemeClr val="bg1"/>
                </a:solidFill>
              </a:rPr>
              <a:t>Для достижения поставленной цели определила ряд </a:t>
            </a:r>
            <a:r>
              <a:rPr lang="ru-RU" sz="1400" u="sng" dirty="0">
                <a:solidFill>
                  <a:schemeClr val="bg1"/>
                </a:solidFill>
              </a:rPr>
              <a:t>задач</a:t>
            </a:r>
            <a:r>
              <a:rPr lang="ru-RU" sz="1400" dirty="0">
                <a:solidFill>
                  <a:schemeClr val="bg1"/>
                </a:solidFill>
              </a:rPr>
              <a:t>:</a:t>
            </a:r>
          </a:p>
          <a:p>
            <a:pPr algn="just"/>
            <a:r>
              <a:rPr lang="ru-RU" sz="1400" dirty="0">
                <a:solidFill>
                  <a:schemeClr val="bg1"/>
                </a:solidFill>
              </a:rPr>
              <a:t>• Формирование у детей среднего возраста диалектического мышления, т. е. способности видеть многообразие мира в системе взаимосвязей и взаимозависимостей;</a:t>
            </a:r>
          </a:p>
          <a:p>
            <a:pPr algn="just"/>
            <a:r>
              <a:rPr lang="ru-RU" sz="1400" dirty="0">
                <a:solidFill>
                  <a:schemeClr val="bg1"/>
                </a:solidFill>
              </a:rPr>
              <a:t>• Развитие собственного познавательного опыта в обобщённом виде с помощью наглядных средств </a:t>
            </a:r>
            <a:r>
              <a:rPr lang="ru-RU" sz="1400" i="1" dirty="0">
                <a:solidFill>
                  <a:schemeClr val="bg1"/>
                </a:solidFill>
              </a:rPr>
              <a:t>(эталонов, символов, условных заместителей, моделей)</a:t>
            </a:r>
            <a:r>
              <a:rPr lang="ru-RU" sz="1400" dirty="0">
                <a:solidFill>
                  <a:schemeClr val="bg1"/>
                </a:solidFill>
              </a:rPr>
              <a:t>;</a:t>
            </a:r>
          </a:p>
          <a:p>
            <a:pPr algn="just"/>
            <a:r>
              <a:rPr lang="ru-RU" sz="1400" dirty="0">
                <a:solidFill>
                  <a:schemeClr val="bg1"/>
                </a:solidFill>
              </a:rPr>
              <a:t>• Расширение перспектив развития экспериментально- исследовательской деятельности детей путем включения их в мыслительные, моделирующие и преобразующие действия;</a:t>
            </a:r>
          </a:p>
          <a:p>
            <a:pPr algn="just"/>
            <a:r>
              <a:rPr lang="ru-RU" sz="1400" dirty="0">
                <a:solidFill>
                  <a:schemeClr val="bg1"/>
                </a:solidFill>
              </a:rPr>
              <a:t>• Поддержания у детей инициативы, сообразительности, пытливости, критичности, самостоятельности.</a:t>
            </a:r>
          </a:p>
          <a:p>
            <a:pPr algn="just"/>
            <a:r>
              <a:rPr lang="ru-RU" sz="1400" u="sng" dirty="0">
                <a:solidFill>
                  <a:schemeClr val="bg1"/>
                </a:solidFill>
              </a:rPr>
              <a:t>Форма работы с детьми</a:t>
            </a:r>
            <a:r>
              <a:rPr lang="ru-RU" sz="1400" dirty="0">
                <a:solidFill>
                  <a:schemeClr val="bg1"/>
                </a:solidFill>
              </a:rPr>
              <a:t>: групповая.</a:t>
            </a:r>
          </a:p>
          <a:p>
            <a:pPr algn="just"/>
            <a:r>
              <a:rPr lang="ru-RU" sz="1400" dirty="0">
                <a:solidFill>
                  <a:schemeClr val="bg1"/>
                </a:solidFill>
              </a:rPr>
              <a:t>Методы и приемы работы с </a:t>
            </a:r>
            <a:r>
              <a:rPr lang="ru-RU" sz="1400" u="sng" dirty="0">
                <a:solidFill>
                  <a:schemeClr val="bg1"/>
                </a:solidFill>
              </a:rPr>
              <a:t>детьми</a:t>
            </a:r>
            <a:r>
              <a:rPr lang="ru-RU" sz="1400" dirty="0">
                <a:solidFill>
                  <a:schemeClr val="bg1"/>
                </a:solidFill>
              </a:rPr>
              <a:t>: практические, проблемно-поисковые. 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1"/>
          <p:cNvSpPr>
            <a:spLocks noChangeArrowheads="1"/>
          </p:cNvSpPr>
          <p:nvPr/>
        </p:nvSpPr>
        <p:spPr bwMode="auto">
          <a:xfrm>
            <a:off x="548680" y="459243"/>
            <a:ext cx="5832648" cy="8063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sng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Цель</a:t>
            </a:r>
            <a:r>
              <a:rPr kumimoji="0" lang="ru-RU" sz="1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: </a:t>
            </a:r>
            <a:r>
              <a:rPr kumimoji="0" lang="ru-RU" sz="1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изучить состояние организации детского экспериментирования в практике работы ДОУ, выявить роль педагога в развитии поисковой активности дошкольников.</a:t>
            </a:r>
            <a:endParaRPr kumimoji="0" lang="ru-RU" sz="140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План реализации программы по самообразованию</a:t>
            </a:r>
            <a:endParaRPr kumimoji="0" lang="ru-RU" sz="140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Для реализации опытно — экспериментальной деятельности детей в нашей группе организована мини-лаборатория </a:t>
            </a:r>
            <a:r>
              <a:rPr kumimoji="0" lang="ru-RU" sz="1400" i="1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«Почемучки»</a:t>
            </a:r>
            <a:r>
              <a:rPr kumimoji="0" lang="ru-RU" sz="1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. В ней имеются дидактический материал, необходимые инструменты для экспериментирования: специальная посуда (стаканчики, трубочки, воронки, мерные стаканы, тарелки, бросовый и природный материал (камешки, песок, семена, утилизированный материал (проволока, скрепки, нитки, перья, губки и т. д., инструменты для опытов (лупа, микроскоп, термометр, магнит, весы, зеркало, песочные часы, фонарик и т. д., оформляется уголок </a:t>
            </a:r>
            <a:r>
              <a:rPr kumimoji="0" lang="ru-RU" sz="1400" i="1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«Огород на подоконнике»</a:t>
            </a:r>
            <a:r>
              <a:rPr kumimoji="0" lang="ru-RU" sz="1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, изготовлены дидактические материалы.</a:t>
            </a:r>
            <a:endParaRPr kumimoji="0" lang="ru-RU" sz="140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При оборудовании уголка экспериментирования необходимо учитывать следующие </a:t>
            </a:r>
            <a:r>
              <a:rPr kumimoji="0" lang="ru-RU" sz="1400" i="0" u="sng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требования</a:t>
            </a:r>
            <a:r>
              <a:rPr kumimoji="0" lang="ru-RU" sz="1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140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1. безопасность для жизни и здоровья детей;</a:t>
            </a:r>
            <a:endParaRPr kumimoji="0" lang="ru-RU" sz="140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2. достаточность;</a:t>
            </a:r>
            <a:endParaRPr kumimoji="0" lang="ru-RU" sz="140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3. доступность расположения.</a:t>
            </a:r>
            <a:endParaRPr kumimoji="0" lang="ru-RU" sz="140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Организация работы идет по трем взаимосвязанным </a:t>
            </a:r>
            <a:r>
              <a:rPr kumimoji="0" lang="ru-RU" sz="1400" i="0" u="sng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направлениям</a:t>
            </a:r>
            <a:r>
              <a:rPr kumimoji="0" lang="ru-RU" sz="1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140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1. Живая природа</a:t>
            </a:r>
            <a:endParaRPr kumimoji="0" lang="ru-RU" sz="140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2. Неживая природа</a:t>
            </a:r>
            <a:endParaRPr kumimoji="0" lang="ru-RU" sz="140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3. Человек.</a:t>
            </a:r>
            <a:endParaRPr kumimoji="0" lang="ru-RU" sz="140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Занимательные опыты, эксперименты побуждают детей к самостоятельному поиску причин, способов действий, проявлению творчества. Дидактический материал обеспечивает развитие двух типов детской </a:t>
            </a:r>
            <a:r>
              <a:rPr kumimoji="0" lang="ru-RU" sz="1400" i="0" u="sng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активности</a:t>
            </a:r>
            <a:r>
              <a:rPr kumimoji="0" lang="ru-RU" sz="1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140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Собственной активности ребенка, полностью определяемой им самим</a:t>
            </a:r>
            <a:endParaRPr kumimoji="0" lang="ru-RU" sz="140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Активности, стимулируемой взрослым.</a:t>
            </a:r>
            <a:endParaRPr kumimoji="0" lang="ru-RU" sz="140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Эти два типа активности тесно связаны между собой и редко выступают в чистом виде. Собственная активность детей так или иначе связана с активностью, идущей от взрослого, а знания и умения, усвоенные с помощью взрослого, затем становятся достоянием самого ребенка, так как он воспринимает и применяет их как собственные. Выделенные два типа детской активности лежат в основе двух взаимосвязанных и вместе с тем принципиально различных линий психического развития ребенка-дошкольника: развития личности и психического развития.</a:t>
            </a:r>
            <a:endParaRPr kumimoji="0" lang="ru-RU" sz="140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2657" y="0"/>
            <a:ext cx="6192687" cy="1475656"/>
          </a:xfrm>
        </p:spPr>
        <p:txBody>
          <a:bodyPr>
            <a:noAutofit/>
          </a:bodyPr>
          <a:lstStyle/>
          <a:p>
            <a:r>
              <a:rPr lang="ru-RU" sz="7200" i="1" dirty="0">
                <a:solidFill>
                  <a:srgbClr val="FF0000"/>
                </a:solidFill>
                <a:latin typeface="Monotype Corsiva" pitchFamily="66" charset="0"/>
              </a:rPr>
              <a:t>  </a:t>
            </a:r>
            <a:r>
              <a:rPr lang="ru-RU" sz="7200" i="1" dirty="0" err="1">
                <a:solidFill>
                  <a:srgbClr val="FF0000"/>
                </a:solidFill>
                <a:latin typeface="Monotype Corsiva" pitchFamily="66" charset="0"/>
              </a:rPr>
              <a:t>фАНТАЗИЯ</a:t>
            </a:r>
            <a:endParaRPr lang="ru-RU" sz="7200" i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42900" y="1499661"/>
            <a:ext cx="2384022" cy="6668559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rgbClr val="7030A0"/>
                </a:solidFill>
              </a:rPr>
              <a:t>Есть особый сад на свете,</a:t>
            </a:r>
          </a:p>
          <a:p>
            <a:r>
              <a:rPr lang="ru-RU" sz="2000" b="1" dirty="0">
                <a:solidFill>
                  <a:srgbClr val="7030A0"/>
                </a:solidFill>
              </a:rPr>
              <a:t>Не деревья в нем, а дети, </a:t>
            </a:r>
          </a:p>
          <a:p>
            <a:r>
              <a:rPr lang="ru-RU" sz="2000" b="1" dirty="0">
                <a:solidFill>
                  <a:srgbClr val="7030A0"/>
                </a:solidFill>
              </a:rPr>
              <a:t>Он для маленьких ребят</a:t>
            </a:r>
          </a:p>
          <a:p>
            <a:r>
              <a:rPr lang="ru-RU" sz="2000" b="1" dirty="0">
                <a:solidFill>
                  <a:srgbClr val="7030A0"/>
                </a:solidFill>
              </a:rPr>
              <a:t>И зовется детский сад!</a:t>
            </a:r>
          </a:p>
          <a:p>
            <a:r>
              <a:rPr lang="ru-RU" sz="2000" b="1" dirty="0">
                <a:solidFill>
                  <a:srgbClr val="7030A0"/>
                </a:solidFill>
              </a:rPr>
              <a:t>Детский сад, </a:t>
            </a:r>
          </a:p>
          <a:p>
            <a:r>
              <a:rPr lang="ru-RU" sz="2000" b="1" dirty="0">
                <a:solidFill>
                  <a:srgbClr val="7030A0"/>
                </a:solidFill>
              </a:rPr>
              <a:t>Детский сад …</a:t>
            </a:r>
          </a:p>
          <a:p>
            <a:r>
              <a:rPr lang="ru-RU" sz="2000" b="1" dirty="0">
                <a:solidFill>
                  <a:srgbClr val="7030A0"/>
                </a:solidFill>
              </a:rPr>
              <a:t>Почему так говорят?</a:t>
            </a:r>
          </a:p>
          <a:p>
            <a:r>
              <a:rPr lang="ru-RU" sz="2000" b="1" dirty="0">
                <a:solidFill>
                  <a:srgbClr val="7030A0"/>
                </a:solidFill>
              </a:rPr>
              <a:t>Потому, что дружно в нем</a:t>
            </a:r>
          </a:p>
          <a:p>
            <a:r>
              <a:rPr lang="ru-RU" sz="2000" b="1" dirty="0">
                <a:solidFill>
                  <a:srgbClr val="7030A0"/>
                </a:solidFill>
              </a:rPr>
              <a:t>Мы одной семьей растем</a:t>
            </a:r>
            <a:endParaRPr lang="ru-RU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08920" y="1691680"/>
            <a:ext cx="3816424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548680" y="575847"/>
            <a:ext cx="5904656" cy="7417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b="1" dirty="0">
                <a:solidFill>
                  <a:schemeClr val="bg1"/>
                </a:solidFill>
                <a:ea typeface="Times New Roman" pitchFamily="18" charset="0"/>
                <a:cs typeface="Times New Roman" pitchFamily="18" charset="0"/>
              </a:rPr>
              <a:t>Работа педагога:</a:t>
            </a:r>
            <a:endParaRPr kumimoji="0" lang="ru-RU" sz="1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Изучение научно-педагогической литературы;</a:t>
            </a:r>
            <a:endParaRPr kumimoji="0" lang="ru-RU" sz="140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•Разработка</a:t>
            </a:r>
            <a:r>
              <a:rPr kumimoji="0" lang="ru-RU" sz="1400" i="0" u="none" strike="noStrike" cap="none" normalizeH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перспективных планов, конспектов образовательной деятельности по теме;</a:t>
            </a:r>
            <a:endParaRPr kumimoji="0" lang="ru-RU" sz="140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• Создание современной предметно-развивающей среды в группе;</a:t>
            </a:r>
            <a:endParaRPr kumimoji="0" lang="ru-RU" sz="140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• Проведение диагностики по усвоению программы по данному разделу;</a:t>
            </a:r>
            <a:endParaRPr kumimoji="0" lang="ru-RU" sz="140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• Проведение открытых просмотров в ДОУ или на уровне района;</a:t>
            </a:r>
            <a:endParaRPr kumimoji="0" lang="ru-RU" sz="140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• Знакомство с передовым педагогическим опытом в районе;</a:t>
            </a:r>
            <a:endParaRPr kumimoji="0" lang="ru-RU" sz="140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• Выступление с докладом об опыте работы на педсовете, участие в семинарах, консультациях;</a:t>
            </a:r>
            <a:endParaRPr kumimoji="0" lang="ru-RU" sz="140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• Активное участие в работе методического объединения района;</a:t>
            </a:r>
            <a:endParaRPr kumimoji="0" lang="ru-RU" sz="140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• Участие в конкурсах педагогического мастерства в ДОУ, районе, во всероссийских </a:t>
            </a:r>
            <a:r>
              <a:rPr kumimoji="0" lang="ru-RU" sz="140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Интернет-конкурсах</a:t>
            </a:r>
            <a:r>
              <a:rPr kumimoji="0" lang="ru-RU" sz="1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;</a:t>
            </a:r>
            <a:endParaRPr kumimoji="0" lang="ru-RU" sz="140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• Обучение на курсах повышения квалификации;</a:t>
            </a:r>
            <a:endParaRPr kumimoji="0" lang="ru-RU" sz="140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• Обобщение опыта работы по самообразованию. Предполагаемый результат работы над темой самообразования.</a:t>
            </a:r>
            <a:endParaRPr kumimoji="0" lang="ru-RU" sz="140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У меня, как у педагога-воспитателя </a:t>
            </a:r>
            <a:r>
              <a:rPr kumimoji="0" lang="ru-RU" sz="1400" i="0" u="sng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сформируются</a:t>
            </a:r>
            <a:r>
              <a:rPr kumimoji="0" lang="ru-RU" sz="1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: основы педагогического </a:t>
            </a:r>
            <a:r>
              <a:rPr kumimoji="0" lang="ru-RU" sz="1400" i="0" u="sng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мастерства</a:t>
            </a:r>
            <a:r>
              <a:rPr kumimoji="0" lang="ru-RU" sz="1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140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• умение анализировать научно-методическую литературу;</a:t>
            </a:r>
            <a:endParaRPr kumimoji="0" lang="ru-RU" sz="140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• умение применять полученные знания на практике;</a:t>
            </a:r>
            <a:endParaRPr kumimoji="0" lang="ru-RU" sz="140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• активизировать творческие способности и пропагандировать свои достижения.</a:t>
            </a:r>
            <a:endParaRPr kumimoji="0" lang="ru-RU" sz="140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sng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Дети научатся</a:t>
            </a:r>
            <a:r>
              <a:rPr kumimoji="0" lang="ru-RU" sz="1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: • самостоятельно выделять и ставить проблему, которую необходимо решить;</a:t>
            </a:r>
            <a:endParaRPr kumimoji="0" lang="ru-RU" sz="140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• предлагать возможные варианты решения;</a:t>
            </a:r>
            <a:endParaRPr kumimoji="0" lang="ru-RU" sz="140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• исследовать предметы и явления окружающего мира, применяя методы поисковой деятельности</a:t>
            </a:r>
            <a:endParaRPr kumimoji="0" lang="ru-RU" sz="140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Этапы  </a:t>
            </a:r>
            <a:r>
              <a:rPr kumimoji="0" lang="ru-RU" sz="1400" b="1" i="0" u="sng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работы</a:t>
            </a:r>
            <a:r>
              <a:rPr kumimoji="0" lang="ru-RU" sz="1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1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1. </a:t>
            </a:r>
            <a:r>
              <a:rPr kumimoji="0" lang="ru-RU" sz="1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Подготовительный этап.</a:t>
            </a:r>
            <a:endParaRPr kumimoji="0" lang="ru-RU" sz="1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- Создание условий для детского экспериментирования</a:t>
            </a:r>
            <a:endParaRPr kumimoji="0" lang="ru-RU" sz="140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(исследовательские центры, центры игровой деятельности и пр.).</a:t>
            </a:r>
            <a:endParaRPr kumimoji="0" lang="ru-RU" sz="140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1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Изучение научно-методической литературы,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1400" dirty="0">
                <a:solidFill>
                  <a:schemeClr val="bg1"/>
                </a:solidFill>
                <a:ea typeface="Times New Roman" pitchFamily="18" charset="0"/>
                <a:cs typeface="Times New Roman" pitchFamily="18" charset="0"/>
              </a:rPr>
              <a:t>передового педагогического опыта по проблеме.</a:t>
            </a:r>
            <a:endParaRPr lang="ru-RU" sz="1400" dirty="0">
              <a:solidFill>
                <a:schemeClr val="bg1"/>
              </a:solidFill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40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476672" y="1185302"/>
            <a:ext cx="6048672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2. </a:t>
            </a:r>
            <a:r>
              <a:rPr kumimoji="0" lang="ru-RU" sz="1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Аналитико-диагностический.</a:t>
            </a:r>
            <a:endParaRPr kumimoji="0" lang="ru-RU" sz="1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- проведение диагностирования по проблеме </a:t>
            </a:r>
            <a:r>
              <a:rPr kumimoji="0" lang="ru-RU" sz="1400" b="0" i="1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(дети, педагоги, родители)</a:t>
            </a: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3. </a:t>
            </a:r>
            <a:r>
              <a:rPr kumimoji="0" lang="ru-RU" sz="1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Основной этап.</a:t>
            </a:r>
            <a:endParaRPr kumimoji="0" lang="ru-RU" sz="1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- Разработка перспективного </a:t>
            </a:r>
            <a:r>
              <a:rPr kumimoji="0" lang="ru-RU" sz="1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планирования экспериментальной</a:t>
            </a:r>
            <a:endParaRPr kumimoji="0" lang="ru-RU" sz="140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деятельности с детьми. 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Условия реализации.</a:t>
            </a: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4. </a:t>
            </a:r>
            <a:r>
              <a:rPr kumimoji="0" lang="ru-RU" sz="1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Рефлексивный этап.</a:t>
            </a:r>
            <a:endParaRPr kumimoji="0" lang="ru-RU" sz="1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-Итоговая диагностика степени устойчивости познавательного интереса ребенка.</a:t>
            </a: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Работа с родителями</a:t>
            </a: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Довела до сведения родителей на собрании о начале работы по данной теме. Родители приняли активное участие в пополнении необходимого оборудования в детской лаборатории, также в оформлении мини-лаборатории, коллекций.</a:t>
            </a: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Консультации для родителей на </a:t>
            </a:r>
            <a:r>
              <a:rPr kumimoji="0" lang="ru-RU" sz="1400" b="0" i="0" u="sng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темы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• «Организация детского </a:t>
            </a:r>
            <a:r>
              <a:rPr kumimoji="0" lang="ru-RU" sz="1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экспериментирования в домашних условиях»</a:t>
            </a:r>
            <a:endParaRPr kumimoji="0" lang="ru-RU" sz="140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• </a:t>
            </a:r>
            <a:r>
              <a:rPr kumimoji="0" lang="ru-RU" sz="1400" b="0" i="1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«Научите ребенка любить живую природу»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Индивидуальные консультации на интересующие темы </a:t>
            </a:r>
            <a:r>
              <a:rPr kumimoji="0" lang="ru-RU" sz="1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экспериментирования.</a:t>
            </a:r>
            <a:endParaRPr kumimoji="0" lang="ru-RU" sz="140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sng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Тематические фотовыставки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1400" b="0" i="1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«Моя семья в лесу»</a:t>
            </a: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1400" b="0" i="1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«Моя семья на даче»</a:t>
            </a: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- </a:t>
            </a:r>
            <a:r>
              <a:rPr kumimoji="0" lang="ru-RU" sz="1400" b="0" i="1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«Мои домашние питомцы»</a:t>
            </a: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Рекомендации в уголок </a:t>
            </a:r>
            <a:r>
              <a:rPr kumimoji="0" lang="ru-RU" sz="1400" b="0" i="1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«Опыты со снегом»</a:t>
            </a: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Совместное мероприятие с детьми и родителями на </a:t>
            </a:r>
            <a:r>
              <a:rPr kumimoji="0" lang="ru-RU" sz="1400" b="0" i="0" u="sng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тему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: </a:t>
            </a:r>
            <a:r>
              <a:rPr kumimoji="0" lang="ru-RU" sz="1400" b="0" i="1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«Лаборатория чудес и превращений»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На летний период родителям и детям предлагается задание - пополнить мини-лабораторию новыми материалами и инструментами.</a:t>
            </a: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sng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• Анкета для родителей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1"/>
          <p:cNvSpPr>
            <a:spLocks noChangeArrowheads="1"/>
          </p:cNvSpPr>
          <p:nvPr/>
        </p:nvSpPr>
        <p:spPr bwMode="auto">
          <a:xfrm>
            <a:off x="404664" y="209571"/>
            <a:ext cx="5976664" cy="7478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Главное достоинство детского экспериментирования заключается в том, что оно даёт детям реальные представления о различных сторонах изучаемого объекта, о его взаимоотношениях с другими объектами и средой обитания. В процессе эксперимента идёт обогащение памяти ребёнка, активизируются его мыслительные процессы, так как постоянно возникает необходимость совершать операции анализа и синтеза, сравнения и классификации, обобщения и</a:t>
            </a:r>
            <a:r>
              <a:rPr kumimoji="0" lang="ru-RU" sz="1400" i="0" u="none" strike="noStrike" cap="none" normalizeH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экстраполяции. Экспериментирование включает в себя активные поиски решения задачи, выдвижение предположений, реализацию выдвинутой гипотезы в действии и построение доступных выводов.</a:t>
            </a:r>
            <a:endParaRPr kumimoji="0" lang="ru-RU" sz="140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>
                <a:solidFill>
                  <a:schemeClr val="bg1"/>
                </a:solidFill>
                <a:ea typeface="Times New Roman" pitchFamily="18" charset="0"/>
                <a:cs typeface="Times New Roman" pitchFamily="18" charset="0"/>
              </a:rPr>
              <a:t>Д</a:t>
            </a:r>
            <a:r>
              <a:rPr kumimoji="0" lang="ru-RU" sz="1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етское экспериментирование является хорошим средством интеллектуального развития дошкольников, оказывает положительное влияние на эмоциональную сферу ребёнка; на развитие творческих способностей, на укрепление здоровья за счёт повышения общего уровня двигательной активности.</a:t>
            </a:r>
            <a:endParaRPr kumimoji="0" lang="ru-RU" sz="140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>
                <a:solidFill>
                  <a:schemeClr val="bg1"/>
                </a:solidFill>
                <a:ea typeface="Times New Roman" pitchFamily="18" charset="0"/>
                <a:cs typeface="Times New Roman" pitchFamily="18" charset="0"/>
              </a:rPr>
              <a:t>П</a:t>
            </a:r>
            <a:r>
              <a:rPr kumimoji="0" lang="ru-RU" sz="1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рименение экспериментирования оказало влияние на :</a:t>
            </a:r>
            <a:endParaRPr kumimoji="0" lang="ru-RU" sz="140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повышение уровня развития любознательности; исследовательские умения и навыки детей (видеть и определять проблему, принимать и ставить цель, решать проблемы, анализировать объект или явление, выделять существенные признаки и связи, сопоставлять различные факты, выдвигать различные гипотезы, отбирать средства и материалы для самостоятельной деятельности, осуществлять эксперимент, делать определенные умозаключения и выводы);</a:t>
            </a:r>
            <a:endParaRPr kumimoji="0" lang="ru-RU" sz="140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повышение уровня развития познавательных процессов; речевое развитие (обогащение словарного запаса детей различными терминами, закрепление умения грамматически правильно строить свои ответы на вопросы, умение задавать вопросы, следить за логикой своего высказывания, умение строить доказательную речь.</a:t>
            </a:r>
            <a:r>
              <a:rPr lang="ru-RU" dirty="0">
                <a:solidFill>
                  <a:schemeClr val="bg1"/>
                </a:solidFill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solidFill>
                  <a:schemeClr val="bg1"/>
                </a:solidFill>
                <a:ea typeface="Times New Roman" pitchFamily="18" charset="0"/>
                <a:cs typeface="Times New Roman" pitchFamily="18" charset="0"/>
              </a:rPr>
              <a:t>Экспериментирование является наиболее успешным путём ознакомления детей с миром окружающей их живой и неживой природы. В процессе экспериментирования дошкольник получает возможность удовлетворить присущую ему любознательность, почувствовать себя учёным, исследователем, первооткрывателем.</a:t>
            </a:r>
            <a:endParaRPr lang="ru-RU" sz="1400" dirty="0">
              <a:solidFill>
                <a:schemeClr val="bg1"/>
              </a:solidFill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04664" y="251520"/>
          <a:ext cx="6120680" cy="871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01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301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301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301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64083">
                <a:tc>
                  <a:txBody>
                    <a:bodyPr/>
                    <a:lstStyle/>
                    <a:p>
                      <a:r>
                        <a:rPr lang="ru-RU" sz="1900" dirty="0"/>
                        <a:t>Месяц</a:t>
                      </a:r>
                      <a:endParaRPr lang="ru-RU" sz="19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900" dirty="0"/>
                        <a:t>Тема               работы</a:t>
                      </a:r>
                      <a:r>
                        <a:rPr lang="ru-RU" sz="1900" baseline="0" dirty="0"/>
                        <a:t> </a:t>
                      </a:r>
                      <a:endParaRPr lang="ru-RU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900" dirty="0"/>
                        <a:t>Задачи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900" dirty="0"/>
                        <a:t>Участники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140773">
                <a:tc>
                  <a:txBody>
                    <a:bodyPr/>
                    <a:lstStyle/>
                    <a:p>
                      <a:r>
                        <a:rPr lang="ru-RU" sz="1400" dirty="0"/>
                        <a:t>Сентябрь.  Октябрь</a:t>
                      </a:r>
                      <a:r>
                        <a:rPr lang="ru-RU" sz="190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Почему всё звучит? Прозрачная вода. </a:t>
                      </a:r>
                      <a:r>
                        <a:rPr lang="ru-RU" sz="1400" baseline="0" dirty="0"/>
                        <a:t> Вода принимает форму. Подушка из пены.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Подвести детей к пониманию причин возникновения звука :</a:t>
                      </a:r>
                      <a:r>
                        <a:rPr lang="ru-RU" sz="1400" baseline="0" dirty="0"/>
                        <a:t> колебание предмета. Выявить свойства воды (прозрачная,  без запаха, льётся, имеет вес). Выявить, что вода принимает форму сосуда, в который она налита. Развить у детей представление  о плавучести предметов в мыльной пене (</a:t>
                      </a:r>
                      <a:r>
                        <a:rPr kumimoji="0" lang="ru-RU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плавучесть зависит не от размеров предмета, а от его тяжести).</a:t>
                      </a:r>
                      <a:r>
                        <a:rPr lang="ru-RU" sz="1400" baseline="0" dirty="0"/>
                        <a:t> 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Педагог</a:t>
                      </a:r>
                      <a:r>
                        <a:rPr lang="ru-RU" sz="1400" baseline="0" dirty="0"/>
                        <a:t> Д</a:t>
                      </a:r>
                      <a:r>
                        <a:rPr lang="ru-RU" sz="1400" dirty="0"/>
                        <a:t>ети.</a:t>
                      </a:r>
                    </a:p>
                    <a:p>
                      <a:endParaRPr lang="ru-RU" sz="14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04664" y="251520"/>
          <a:ext cx="6120680" cy="9006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01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1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6617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301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34728">
                <a:tc>
                  <a:txBody>
                    <a:bodyPr/>
                    <a:lstStyle/>
                    <a:p>
                      <a:r>
                        <a:rPr lang="ru-RU" sz="1900" dirty="0"/>
                        <a:t>Месяц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900" dirty="0"/>
                        <a:t>Тема работы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900" dirty="0"/>
                        <a:t>Задачи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900" dirty="0"/>
                        <a:t>Участники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06232">
                <a:tc>
                  <a:txBody>
                    <a:bodyPr/>
                    <a:lstStyle/>
                    <a:p>
                      <a:r>
                        <a:rPr lang="ru-RU" sz="1400" dirty="0"/>
                        <a:t>Ноябрь.  Декабрь</a:t>
                      </a:r>
                      <a:r>
                        <a:rPr lang="ru-RU" sz="190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Воздух повсюду. Воздух работает. Каждому камешку свой домик. Можно ли менять форму камня и глины.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Обнаружить воздух в окружающем пространстве и выявить его свойство — невидимость.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Дать детям представление о том, что воздух может двигать предметы (парусные суда, воздушные шары и т.д.). Классификация камней по форме, размеру, цвету, особенностям поверхности (гладкие, шероховатые); показать детям возможность использования камней в игровых целях.</a:t>
                      </a:r>
                      <a:r>
                        <a:rPr kumimoji="0" lang="ru-RU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kumimoji="0" lang="ru-RU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Влажная, мягкая, вязкая, можно изменять ее форму выявить свойства глины, делить на части.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8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900" b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Педагог.       Дети.</a:t>
                      </a:r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04664" y="251520"/>
          <a:ext cx="6120680" cy="9006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01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301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301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301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r>
                        <a:rPr lang="ru-RU" sz="1900" dirty="0"/>
                        <a:t>Месяц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900" dirty="0"/>
                        <a:t>Тема</a:t>
                      </a:r>
                      <a:r>
                        <a:rPr lang="ru-RU" sz="1900" baseline="0" dirty="0"/>
                        <a:t> </a:t>
                      </a:r>
                      <a:r>
                        <a:rPr lang="ru-RU" sz="1900" dirty="0"/>
                        <a:t>работы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900" dirty="0"/>
                        <a:t>Задачи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900" dirty="0"/>
                        <a:t>Участники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56880">
                <a:tc>
                  <a:txBody>
                    <a:bodyPr/>
                    <a:lstStyle/>
                    <a:p>
                      <a:r>
                        <a:rPr lang="ru-RU" sz="1400" dirty="0"/>
                        <a:t>Январь.  Февраль</a:t>
                      </a:r>
                      <a:r>
                        <a:rPr lang="ru-RU" sz="190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Свет повсюду</a:t>
                      </a:r>
                      <a:r>
                        <a:rPr lang="ru-RU" sz="1900" dirty="0"/>
                        <a:t>. </a:t>
                      </a:r>
                      <a:r>
                        <a:rPr lang="ru-RU" sz="1400" dirty="0"/>
                        <a:t>Свет и тень</a:t>
                      </a:r>
                      <a:r>
                        <a:rPr lang="ru-RU" sz="1900" dirty="0"/>
                        <a:t>. </a:t>
                      </a:r>
                      <a:r>
                        <a:rPr lang="ru-RU" sz="1400" dirty="0"/>
                        <a:t>Замёршая вода.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показать значение света, объяснить, что источники света могут быть природные (солнце, луна, костер), искусственные — изготовленные людьми (лампа, фонарик, свеча).</a:t>
                      </a:r>
                      <a:r>
                        <a:rPr kumimoji="0" lang="ru-RU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Познакомить с образованием тени от предметов, установить сходство тени и объекта, создать с помощью теней образы.</a:t>
                      </a:r>
                      <a:r>
                        <a:rPr kumimoji="0" lang="ru-RU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Выявить, что лед — твердое вещество, плавает, тает, состоит из воды.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Педагог.         Дети.</a:t>
                      </a:r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04664" y="251520"/>
          <a:ext cx="6120680" cy="8793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01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301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301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301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r>
                        <a:rPr lang="ru-RU" sz="1900" dirty="0"/>
                        <a:t>Месяц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900" dirty="0"/>
                        <a:t>Тема</a:t>
                      </a:r>
                      <a:r>
                        <a:rPr lang="ru-RU" sz="1900" baseline="0" dirty="0"/>
                        <a:t> работы</a:t>
                      </a:r>
                      <a:endParaRPr lang="ru-RU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900" dirty="0"/>
                        <a:t>Задачи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900" dirty="0"/>
                        <a:t>Участники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56880">
                <a:tc>
                  <a:txBody>
                    <a:bodyPr/>
                    <a:lstStyle/>
                    <a:p>
                      <a:r>
                        <a:rPr lang="ru-RU" sz="1400" dirty="0"/>
                        <a:t>Март.       Апрель</a:t>
                      </a:r>
                      <a:r>
                        <a:rPr lang="ru-RU" sz="190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Тающий </a:t>
                      </a:r>
                      <a:r>
                        <a:rPr lang="ru-RU" sz="1400" baseline="0" dirty="0"/>
                        <a:t> лёд. Разноцветные шарики</a:t>
                      </a:r>
                      <a:r>
                        <a:rPr lang="ru-RU" sz="1900" baseline="0" dirty="0"/>
                        <a:t>. </a:t>
                      </a:r>
                      <a:r>
                        <a:rPr lang="ru-RU" sz="1400" baseline="0" dirty="0"/>
                        <a:t>Таинственные картинки. Всё увидим, всё узнаем.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Определить, что лед тает от тепла, от надавливания; что в горячей воде он тает быстрее; что вода на холоде замерзает, а также принимает форму емкости, в которой находится. Получить путем смешивания основных цветов новые оттенки: оранжевый, зеленый, фиолетовый, голубой. Показать детям, что окружающие предметы меняют цвет, если посмотреть на них через цветные стекла. Познакомить с прибором-помощником — лупой и ее назначением</a:t>
                      </a:r>
                      <a:r>
                        <a:rPr kumimoji="0" lang="ru-RU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Педагог. Дети.</a:t>
                      </a:r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04664" y="251520"/>
          <a:ext cx="6120680" cy="9006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01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301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301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301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r>
                        <a:rPr lang="ru-RU" sz="1900" dirty="0"/>
                        <a:t>Месяц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900" dirty="0"/>
                        <a:t>Тема работы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900" dirty="0"/>
                        <a:t>Задачи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900" dirty="0"/>
                        <a:t>Участники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56880">
                <a:tc>
                  <a:txBody>
                    <a:bodyPr/>
                    <a:lstStyle/>
                    <a:p>
                      <a:r>
                        <a:rPr lang="ru-RU" sz="1400" dirty="0"/>
                        <a:t>Май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Песочная страна. Где вода.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Выделить свойства песка: сыпучесть, рыхлость, из мокрого можно лепить; познакомить со способом изготовления рисунка из песка. Выявить, что песок и глина по-разному впитывают воду, выделить их свойства: сыпучесть, рыхлость.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Педагог.       Дети.</a:t>
                      </a:r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  <a:p>
                      <a:endParaRPr lang="ru-RU" sz="1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ChangeArrowheads="1"/>
          </p:cNvSpPr>
          <p:nvPr/>
        </p:nvSpPr>
        <p:spPr bwMode="auto">
          <a:xfrm>
            <a:off x="476672" y="1244389"/>
            <a:ext cx="6048672" cy="461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sng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Список литературы</a:t>
            </a:r>
            <a:r>
              <a:rPr kumimoji="0" lang="ru-RU" sz="1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140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1. Г. П. </a:t>
            </a:r>
            <a:r>
              <a:rPr kumimoji="0" lang="ru-RU" sz="140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Тугушева</a:t>
            </a:r>
            <a:r>
              <a:rPr kumimoji="0" lang="ru-RU" sz="1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, А. Е. Чистякова </a:t>
            </a:r>
            <a:r>
              <a:rPr kumimoji="0" lang="ru-RU" sz="1400" i="1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«Экспериментальная деятельность»</a:t>
            </a:r>
            <a:r>
              <a:rPr kumimoji="0" lang="ru-RU" sz="1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 изд. </a:t>
            </a:r>
            <a:r>
              <a:rPr kumimoji="0" lang="ru-RU" sz="1400" i="1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«Детство-пресс»</a:t>
            </a:r>
            <a:r>
              <a:rPr kumimoji="0" lang="ru-RU" sz="1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, 2007г.</a:t>
            </a:r>
            <a:endParaRPr kumimoji="0" lang="ru-RU" sz="140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2. О. В. </a:t>
            </a:r>
            <a:r>
              <a:rPr kumimoji="0" lang="ru-RU" sz="140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Дыбина</a:t>
            </a:r>
            <a:r>
              <a:rPr kumimoji="0" lang="ru-RU" sz="1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, Н. П. Рахманова, В. В. Щетинина </a:t>
            </a:r>
            <a:r>
              <a:rPr kumimoji="0" lang="ru-RU" sz="1400" i="1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«Неизведанное рядом»</a:t>
            </a:r>
            <a:r>
              <a:rPr kumimoji="0" lang="ru-RU" sz="1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 - издательство ТЦ Сфера, 2010г.</a:t>
            </a:r>
            <a:endParaRPr kumimoji="0" lang="ru-RU" sz="140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3. Л. Н. Прохорова «Организация экспериментальной деятельности дошкольников». Методические рекомендации – издательство Арки 2005г.</a:t>
            </a:r>
            <a:endParaRPr kumimoji="0" lang="ru-RU" sz="140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4. Л. Н. </a:t>
            </a:r>
            <a:r>
              <a:rPr kumimoji="0" lang="ru-RU" sz="140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Менщикова</a:t>
            </a:r>
            <a:r>
              <a:rPr kumimoji="0" lang="ru-RU" sz="1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400" i="1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«Экспериментальная деятельность детей»</a:t>
            </a:r>
            <a:r>
              <a:rPr kumimoji="0" lang="ru-RU" sz="1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 изд. - 2009г.</a:t>
            </a:r>
            <a:endParaRPr kumimoji="0" lang="ru-RU" sz="140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5. Журнал </a:t>
            </a:r>
            <a:r>
              <a:rPr kumimoji="0" lang="ru-RU" sz="1400" i="1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«Дошкольное воспитание»</a:t>
            </a:r>
            <a:r>
              <a:rPr kumimoji="0" lang="ru-RU" sz="1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 №11/2004г.</a:t>
            </a:r>
            <a:endParaRPr kumimoji="0" lang="ru-RU" sz="140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6. Программа </a:t>
            </a:r>
            <a:r>
              <a:rPr kumimoji="0" lang="ru-RU" sz="1400" i="1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«От рождения до школы»</a:t>
            </a:r>
            <a:r>
              <a:rPr kumimoji="0" lang="ru-RU" sz="1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 под редакцией Н. Е. </a:t>
            </a:r>
            <a:r>
              <a:rPr kumimoji="0" lang="ru-RU" sz="140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Вераксы</a:t>
            </a:r>
            <a:r>
              <a:rPr kumimoji="0" lang="ru-RU" sz="1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, Т. С. Комаровой, А. А. Москва 2012 г.</a:t>
            </a:r>
            <a:endParaRPr kumimoji="0" lang="ru-RU" sz="140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7. Перспективное планирование по программе </a:t>
            </a:r>
            <a:r>
              <a:rPr kumimoji="0" lang="ru-RU" sz="1400" i="1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«От рождения до школы»</a:t>
            </a:r>
            <a:r>
              <a:rPr kumimoji="0" lang="ru-RU" sz="1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 изд. –</a:t>
            </a:r>
            <a:r>
              <a:rPr kumimoji="0" lang="ru-RU" sz="1400" i="1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«учитель»</a:t>
            </a:r>
            <a:r>
              <a:rPr kumimoji="0" lang="ru-RU" sz="1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, 2011г.</a:t>
            </a:r>
            <a:endParaRPr kumimoji="0" lang="ru-RU" sz="140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8. </a:t>
            </a:r>
            <a:r>
              <a:rPr kumimoji="0" lang="ru-RU" sz="140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Соломенникова</a:t>
            </a:r>
            <a:r>
              <a:rPr kumimoji="0" lang="ru-RU" sz="1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 О. А. </a:t>
            </a:r>
            <a:r>
              <a:rPr kumimoji="0" lang="ru-RU" sz="1400" i="1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«Экологическое воспитание в детском саду»</a:t>
            </a:r>
            <a:r>
              <a:rPr kumimoji="0" lang="ru-RU" sz="1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 Программа и методические рекомендации 2-е изд. – </a:t>
            </a:r>
            <a:r>
              <a:rPr kumimoji="0" lang="ru-RU" sz="1400" i="0" u="sng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М</a:t>
            </a:r>
            <a:r>
              <a:rPr kumimoji="0" lang="ru-RU" sz="1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: Мозаика – синтез. 2006г.</a:t>
            </a:r>
            <a:endParaRPr kumimoji="0" lang="ru-RU" sz="140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9. Прохорова Л. Н., </a:t>
            </a:r>
            <a:r>
              <a:rPr kumimoji="0" lang="ru-RU" sz="140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Балакшина</a:t>
            </a:r>
            <a:r>
              <a:rPr kumimoji="0" lang="ru-RU" sz="1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 ТА. «Детское экспериментирование — путь познания окружающего мира. Формирование начал экологической культуры дошкольников» под ред. Л. Н. Прохоровой. — Владимир, ВОИУУ, 2001.</a:t>
            </a:r>
            <a:endParaRPr kumimoji="0" lang="ru-RU" sz="140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10. </a:t>
            </a:r>
            <a:r>
              <a:rPr kumimoji="0" lang="ru-RU" sz="1400" i="1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«Опытно-экспериментальная деятельность»</a:t>
            </a:r>
            <a:r>
              <a:rPr kumimoji="0" lang="ru-RU" sz="1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 В. В. </a:t>
            </a:r>
            <a:r>
              <a:rPr kumimoji="0" lang="ru-RU" sz="140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Москаленко</a:t>
            </a:r>
            <a:r>
              <a:rPr kumimoji="0" lang="ru-RU" sz="1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40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0"/>
            <a:ext cx="6172200" cy="1403648"/>
          </a:xfrm>
        </p:spPr>
        <p:txBody>
          <a:bodyPr>
            <a:normAutofit fontScale="90000"/>
          </a:bodyPr>
          <a:lstStyle/>
          <a:p>
            <a:r>
              <a:rPr lang="ru-RU" sz="6000" dirty="0">
                <a:solidFill>
                  <a:srgbClr val="FF0000"/>
                </a:solidFill>
                <a:latin typeface="Monotype Corsiva" pitchFamily="66" charset="0"/>
              </a:rPr>
              <a:t>Мои достижения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80" y="1331640"/>
            <a:ext cx="5904656" cy="7310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2656" y="0"/>
            <a:ext cx="6120680" cy="1211627"/>
          </a:xfrm>
        </p:spPr>
        <p:txBody>
          <a:bodyPr>
            <a:normAutofit/>
          </a:bodyPr>
          <a:lstStyle/>
          <a:p>
            <a:r>
              <a:rPr lang="ru-RU" sz="6000" b="1" dirty="0">
                <a:solidFill>
                  <a:srgbClr val="FF0000"/>
                </a:solidFill>
                <a:latin typeface="Franklin Gothic Demi Cond" pitchFamily="34" charset="0"/>
              </a:rPr>
              <a:t> Добро пожаловать!</a:t>
            </a:r>
            <a:endParaRPr lang="ru-RU" sz="6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42901" y="1403649"/>
            <a:ext cx="2256235" cy="7008779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>
                <a:solidFill>
                  <a:srgbClr val="7030A0"/>
                </a:solidFill>
              </a:rPr>
              <a:t>Не пускают маму в сад?</a:t>
            </a:r>
          </a:p>
          <a:p>
            <a:pPr algn="ctr"/>
            <a:r>
              <a:rPr lang="ru-RU" sz="1800" b="1" dirty="0">
                <a:solidFill>
                  <a:srgbClr val="7030A0"/>
                </a:solidFill>
              </a:rPr>
              <a:t>Не грусти, приятель.</a:t>
            </a:r>
          </a:p>
          <a:p>
            <a:pPr algn="ctr"/>
            <a:r>
              <a:rPr lang="ru-RU" sz="1800" b="1" dirty="0">
                <a:solidFill>
                  <a:srgbClr val="7030A0"/>
                </a:solidFill>
              </a:rPr>
              <a:t>Вместо мамы у ребят</a:t>
            </a:r>
          </a:p>
          <a:p>
            <a:pPr algn="ctr"/>
            <a:r>
              <a:rPr lang="ru-RU" sz="1800" b="1" dirty="0">
                <a:solidFill>
                  <a:srgbClr val="7030A0"/>
                </a:solidFill>
              </a:rPr>
              <a:t>В группе воспитатель!</a:t>
            </a:r>
          </a:p>
          <a:p>
            <a:pPr algn="ctr"/>
            <a:r>
              <a:rPr lang="ru-RU" sz="1800" b="1" dirty="0">
                <a:solidFill>
                  <a:srgbClr val="7030A0"/>
                </a:solidFill>
              </a:rPr>
              <a:t>Нам семья родная – группа,</a:t>
            </a:r>
          </a:p>
          <a:p>
            <a:pPr algn="ctr"/>
            <a:r>
              <a:rPr lang="ru-RU" sz="1800" b="1" dirty="0">
                <a:solidFill>
                  <a:srgbClr val="7030A0"/>
                </a:solidFill>
              </a:rPr>
              <a:t>Здесь игрушки и уют,</a:t>
            </a:r>
          </a:p>
          <a:p>
            <a:pPr algn="ctr"/>
            <a:r>
              <a:rPr lang="ru-RU" sz="1800" b="1" dirty="0">
                <a:solidFill>
                  <a:srgbClr val="7030A0"/>
                </a:solidFill>
              </a:rPr>
              <a:t>А скучать и плакать – глупо,</a:t>
            </a:r>
          </a:p>
          <a:p>
            <a:pPr algn="ctr"/>
            <a:r>
              <a:rPr lang="ru-RU" sz="1800" b="1" dirty="0">
                <a:solidFill>
                  <a:srgbClr val="7030A0"/>
                </a:solidFill>
              </a:rPr>
              <a:t>Мамы вечером придут.</a:t>
            </a:r>
          </a:p>
          <a:p>
            <a:pPr algn="ctr"/>
            <a:r>
              <a:rPr lang="ru-RU" sz="1800" b="1" dirty="0">
                <a:solidFill>
                  <a:srgbClr val="7030A0"/>
                </a:solidFill>
              </a:rPr>
              <a:t>Игры, песни очень кстати</a:t>
            </a:r>
          </a:p>
          <a:p>
            <a:pPr algn="ctr"/>
            <a:r>
              <a:rPr lang="ru-RU" sz="1800" b="1" dirty="0">
                <a:solidFill>
                  <a:srgbClr val="7030A0"/>
                </a:solidFill>
              </a:rPr>
              <a:t>Подобрал нам воспитатель.</a:t>
            </a:r>
          </a:p>
          <a:p>
            <a:pPr algn="ctr"/>
            <a:r>
              <a:rPr lang="ru-RU" sz="1800" b="1" dirty="0">
                <a:solidFill>
                  <a:srgbClr val="7030A0"/>
                </a:solidFill>
              </a:rPr>
              <a:t>В группе весело у нас</a:t>
            </a:r>
          </a:p>
          <a:p>
            <a:pPr algn="ctr"/>
            <a:r>
              <a:rPr lang="ru-RU" sz="1800" b="1" dirty="0">
                <a:solidFill>
                  <a:srgbClr val="7030A0"/>
                </a:solidFill>
              </a:rPr>
              <a:t>Каждый день и каждый час!</a:t>
            </a:r>
          </a:p>
        </p:txBody>
      </p:sp>
      <p:pic>
        <p:nvPicPr>
          <p:cNvPr id="1026" name="Picture 2" descr="C:\Users\Мои документы\Desktop\20161009_17265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041561" y="2287031"/>
            <a:ext cx="4935117" cy="36003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dirty="0">
                <a:solidFill>
                  <a:srgbClr val="FF0000"/>
                </a:solidFill>
                <a:latin typeface="Monotype Corsiva" pitchFamily="66" charset="0"/>
              </a:rPr>
              <a:t>До завтра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28950" cy="6470848"/>
          </a:xfrm>
        </p:spPr>
        <p:txBody>
          <a:bodyPr>
            <a:normAutofit fontScale="77500" lnSpcReduction="20000"/>
          </a:bodyPr>
          <a:lstStyle/>
          <a:p>
            <a:pPr marL="274320" lvl="0" indent="-274320" algn="ctr">
              <a:buClr>
                <a:schemeClr val="accent3"/>
              </a:buClr>
              <a:buSzPct val="95000"/>
              <a:buNone/>
              <a:defRPr/>
            </a:pPr>
            <a:r>
              <a:rPr lang="ru-RU" sz="2800" b="1" dirty="0">
                <a:solidFill>
                  <a:srgbClr val="7030A0"/>
                </a:solidFill>
              </a:rPr>
              <a:t>Солнце скрылось за домами,</a:t>
            </a:r>
          </a:p>
          <a:p>
            <a:pPr marL="274320" lvl="0" indent="-274320" algn="ctr">
              <a:buClr>
                <a:schemeClr val="accent3"/>
              </a:buClr>
              <a:buSzPct val="95000"/>
              <a:buNone/>
              <a:defRPr/>
            </a:pPr>
            <a:r>
              <a:rPr lang="ru-RU" sz="2800" b="1" dirty="0">
                <a:solidFill>
                  <a:srgbClr val="7030A0"/>
                </a:solidFill>
              </a:rPr>
              <a:t>Покидаем детский сад.</a:t>
            </a:r>
          </a:p>
          <a:p>
            <a:pPr marL="274320" lvl="0" indent="-274320" algn="ctr">
              <a:buClr>
                <a:schemeClr val="accent3"/>
              </a:buClr>
              <a:buSzPct val="95000"/>
              <a:buNone/>
              <a:defRPr/>
            </a:pPr>
            <a:r>
              <a:rPr lang="ru-RU" sz="2800" b="1" dirty="0">
                <a:solidFill>
                  <a:srgbClr val="7030A0"/>
                </a:solidFill>
              </a:rPr>
              <a:t>Я рассказываю маме </a:t>
            </a:r>
          </a:p>
          <a:p>
            <a:pPr marL="274320" lvl="0" indent="-274320" algn="ctr">
              <a:buClr>
                <a:schemeClr val="accent3"/>
              </a:buClr>
              <a:buSzPct val="95000"/>
              <a:buNone/>
              <a:defRPr/>
            </a:pPr>
            <a:r>
              <a:rPr lang="ru-RU" sz="2800" b="1" dirty="0">
                <a:solidFill>
                  <a:srgbClr val="7030A0"/>
                </a:solidFill>
              </a:rPr>
              <a:t>Про себя и про ребят.</a:t>
            </a:r>
          </a:p>
          <a:p>
            <a:pPr marL="274320" lvl="0" indent="-274320" algn="ctr">
              <a:buClr>
                <a:schemeClr val="accent3"/>
              </a:buClr>
              <a:buSzPct val="95000"/>
              <a:buNone/>
              <a:defRPr/>
            </a:pPr>
            <a:r>
              <a:rPr lang="ru-RU" sz="2800" b="1" dirty="0">
                <a:solidFill>
                  <a:srgbClr val="7030A0"/>
                </a:solidFill>
              </a:rPr>
              <a:t>Как мы хором песни пели,</a:t>
            </a:r>
          </a:p>
          <a:p>
            <a:pPr marL="274320" lvl="0" indent="-274320" algn="ctr">
              <a:buClr>
                <a:schemeClr val="accent3"/>
              </a:buClr>
              <a:buSzPct val="95000"/>
              <a:buNone/>
              <a:defRPr/>
            </a:pPr>
            <a:r>
              <a:rPr lang="ru-RU" sz="2800" b="1" dirty="0">
                <a:solidFill>
                  <a:srgbClr val="7030A0"/>
                </a:solidFill>
              </a:rPr>
              <a:t>Как играли в чехарду,</a:t>
            </a:r>
          </a:p>
          <a:p>
            <a:pPr marL="274320" lvl="0" indent="-274320" algn="ctr">
              <a:buClr>
                <a:schemeClr val="accent3"/>
              </a:buClr>
              <a:buSzPct val="95000"/>
              <a:buNone/>
              <a:defRPr/>
            </a:pPr>
            <a:r>
              <a:rPr lang="ru-RU" sz="2800" b="1" dirty="0">
                <a:solidFill>
                  <a:srgbClr val="7030A0"/>
                </a:solidFill>
              </a:rPr>
              <a:t>Что мы пили,</a:t>
            </a:r>
          </a:p>
          <a:p>
            <a:pPr marL="274320" lvl="0" indent="-274320" algn="ctr">
              <a:buClr>
                <a:schemeClr val="accent3"/>
              </a:buClr>
              <a:buSzPct val="95000"/>
              <a:buNone/>
              <a:defRPr/>
            </a:pPr>
            <a:r>
              <a:rPr lang="ru-RU" sz="2800" b="1" dirty="0">
                <a:solidFill>
                  <a:srgbClr val="7030A0"/>
                </a:solidFill>
              </a:rPr>
              <a:t>Что мы ели,</a:t>
            </a:r>
          </a:p>
          <a:p>
            <a:pPr marL="274320" lvl="0" indent="-274320" algn="ctr">
              <a:buClr>
                <a:schemeClr val="accent3"/>
              </a:buClr>
              <a:buSzPct val="95000"/>
              <a:buNone/>
              <a:defRPr/>
            </a:pPr>
            <a:r>
              <a:rPr lang="ru-RU" sz="2800" b="1" dirty="0">
                <a:solidFill>
                  <a:srgbClr val="7030A0"/>
                </a:solidFill>
              </a:rPr>
              <a:t>Что читали в детсаду.</a:t>
            </a:r>
          </a:p>
          <a:p>
            <a:pPr marL="274320" lvl="0" indent="-274320" algn="ctr">
              <a:buClr>
                <a:schemeClr val="accent3"/>
              </a:buClr>
              <a:buSzPct val="95000"/>
              <a:buNone/>
              <a:defRPr/>
            </a:pPr>
            <a:r>
              <a:rPr lang="ru-RU" sz="2800" b="1" dirty="0">
                <a:solidFill>
                  <a:srgbClr val="7030A0"/>
                </a:solidFill>
              </a:rPr>
              <a:t>Я рассказываю честно </a:t>
            </a:r>
          </a:p>
          <a:p>
            <a:pPr marL="274320" lvl="0" indent="-274320" algn="ctr">
              <a:buClr>
                <a:schemeClr val="accent3"/>
              </a:buClr>
              <a:buSzPct val="95000"/>
              <a:buNone/>
              <a:defRPr/>
            </a:pPr>
            <a:r>
              <a:rPr lang="ru-RU" sz="2800" b="1" dirty="0">
                <a:solidFill>
                  <a:srgbClr val="7030A0"/>
                </a:solidFill>
              </a:rPr>
              <a:t>И подробно обо всем.</a:t>
            </a:r>
          </a:p>
          <a:p>
            <a:pPr marL="274320" lvl="0" indent="-274320" algn="ctr">
              <a:buClr>
                <a:schemeClr val="accent3"/>
              </a:buClr>
              <a:buSzPct val="95000"/>
              <a:buNone/>
              <a:defRPr/>
            </a:pPr>
            <a:r>
              <a:rPr lang="ru-RU" sz="2800" b="1" dirty="0">
                <a:solidFill>
                  <a:srgbClr val="7030A0"/>
                </a:solidFill>
              </a:rPr>
              <a:t>Знаю, маме интересно</a:t>
            </a:r>
          </a:p>
          <a:p>
            <a:pPr marL="274320" lvl="0" indent="-274320" algn="ctr">
              <a:buClr>
                <a:schemeClr val="accent3"/>
              </a:buClr>
              <a:buSzPct val="95000"/>
              <a:buNone/>
              <a:defRPr/>
            </a:pPr>
            <a:r>
              <a:rPr lang="ru-RU" sz="2800" b="1" dirty="0">
                <a:solidFill>
                  <a:srgbClr val="7030A0"/>
                </a:solidFill>
              </a:rPr>
              <a:t>Знать о том, как мы живем.</a:t>
            </a:r>
          </a:p>
          <a:p>
            <a:endParaRPr lang="ru-RU" dirty="0"/>
          </a:p>
        </p:txBody>
      </p:sp>
      <p:pic>
        <p:nvPicPr>
          <p:cNvPr id="12291" name="Picture 3" descr="C:\Users\Мои документы\Desktop\новое\20161007_11005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4984" y="3707904"/>
            <a:ext cx="3086100" cy="42244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dirty="0">
                <a:solidFill>
                  <a:srgbClr val="FF0000"/>
                </a:solidFill>
                <a:latin typeface="Monotype Corsiva" pitchFamily="66" charset="0"/>
              </a:rPr>
              <a:t>Спасибо за внимание!</a:t>
            </a:r>
          </a:p>
        </p:txBody>
      </p:sp>
      <p:pic>
        <p:nvPicPr>
          <p:cNvPr id="2050" name="Picture 2" descr="C:\Users\Мои документы\Desktop\20161009_17373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913060" y="3215928"/>
            <a:ext cx="5113337" cy="41139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4664" y="923595"/>
            <a:ext cx="6156684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ru-RU" dirty="0">
                <a:solidFill>
                  <a:srgbClr val="002060"/>
                </a:solidFill>
                <a:latin typeface="Monotype Corsiva" pitchFamily="66" charset="0"/>
              </a:rPr>
              <a:t>«Много на свете хороших профессий, но я знаю, моей  не найти интересней - это мысль присутствует со мной на протяжении всей моей деятельности. Педагогика – моё призванье, любимое дело, увлечение, работа. В наше непростое время остались работать с детьми только истинные педагоги, понимающие детскую душу и которые сами остались в душе детьми.</a:t>
            </a:r>
            <a:endParaRPr lang="en-US" dirty="0">
              <a:solidFill>
                <a:srgbClr val="002060"/>
              </a:solidFill>
              <a:latin typeface="Monotype Corsiva" pitchFamily="66" charset="0"/>
            </a:endParaRPr>
          </a:p>
          <a:p>
            <a:pPr algn="just">
              <a:lnSpc>
                <a:spcPct val="150000"/>
              </a:lnSpc>
              <a:defRPr/>
            </a:pPr>
            <a:r>
              <a:rPr lang="en-US" dirty="0">
                <a:solidFill>
                  <a:srgbClr val="002060"/>
                </a:solidFill>
                <a:latin typeface="Monotype Corsiva" pitchFamily="66" charset="0"/>
              </a:rPr>
              <a:t>	</a:t>
            </a:r>
            <a:r>
              <a:rPr lang="ru-RU" dirty="0">
                <a:solidFill>
                  <a:srgbClr val="002060"/>
                </a:solidFill>
                <a:latin typeface="Monotype Corsiva" pitchFamily="66" charset="0"/>
              </a:rPr>
              <a:t>Так что же значит быть воспитателем детского сада? Как выяснилось, это очень нелегкий и непростой труд, это постоянный поиск чего-то нового, это творческий подход, это новые открытия. И чтобы быть нужной и полезной детям, необходимо постоянно совершенствоваться самой, необходимо желание расти в профессии, как педагог, который со временем, с приобретением опыта становится только мудрее. И только при очень большом желании можно достигнуть наибольших высот</a:t>
            </a:r>
            <a:r>
              <a:rPr lang="ru-RU" dirty="0">
                <a:solidFill>
                  <a:srgbClr val="7030A0"/>
                </a:solidFill>
                <a:latin typeface="Monotype Corsiva" pitchFamily="66" charset="0"/>
              </a:rPr>
              <a:t>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2900" y="323528"/>
            <a:ext cx="6172200" cy="9529059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ru-RU" sz="3600" b="1" i="1" dirty="0">
                <a:solidFill>
                  <a:srgbClr val="FF0000"/>
                </a:solidFill>
                <a:latin typeface="Monotype Corsiva" pitchFamily="66" charset="0"/>
              </a:rPr>
              <a:t>Цель:</a:t>
            </a:r>
            <a:r>
              <a:rPr lang="ru-RU" sz="3600" dirty="0">
                <a:latin typeface="Monotype Corsiva" pitchFamily="66" charset="0"/>
              </a:rPr>
              <a:t> </a:t>
            </a:r>
            <a:r>
              <a:rPr lang="ru-RU" sz="3600" dirty="0">
                <a:solidFill>
                  <a:srgbClr val="7030A0"/>
                </a:solidFill>
                <a:latin typeface="Monotype Corsiva" pitchFamily="66" charset="0"/>
              </a:rPr>
              <a:t>моей педагогической деятельности: видеть в каждом ребёнке личность, развивать то ценное, что заложено природой.</a:t>
            </a:r>
          </a:p>
          <a:p>
            <a:pPr algn="ctr">
              <a:buFont typeface="Arial" pitchFamily="34" charset="0"/>
              <a:buNone/>
            </a:pPr>
            <a:r>
              <a:rPr lang="en-US" sz="3600" b="1" i="1" dirty="0">
                <a:latin typeface="Monotype Corsiva" pitchFamily="66" charset="0"/>
              </a:rPr>
              <a:t>		</a:t>
            </a:r>
            <a:r>
              <a:rPr lang="ru-RU" sz="3600" b="1" i="1" dirty="0">
                <a:solidFill>
                  <a:srgbClr val="FF0000"/>
                </a:solidFill>
                <a:latin typeface="Monotype Corsiva" pitchFamily="66" charset="0"/>
              </a:rPr>
              <a:t>Мои  педагогические                                принципы:</a:t>
            </a:r>
            <a:endParaRPr lang="en-US" sz="3600" dirty="0">
              <a:solidFill>
                <a:srgbClr val="FF0000"/>
              </a:solidFill>
              <a:latin typeface="Monotype Corsiva" pitchFamily="66" charset="0"/>
            </a:endParaRPr>
          </a:p>
          <a:p>
            <a:pPr algn="just">
              <a:buFont typeface="Arial" pitchFamily="34" charset="0"/>
              <a:buNone/>
            </a:pPr>
            <a:r>
              <a:rPr lang="en-US" sz="3600" dirty="0">
                <a:solidFill>
                  <a:srgbClr val="FF0000"/>
                </a:solidFill>
                <a:latin typeface="Monotype Corsiva" pitchFamily="66" charset="0"/>
              </a:rPr>
              <a:t>1. </a:t>
            </a:r>
            <a:r>
              <a:rPr lang="ru-RU" sz="3600" dirty="0">
                <a:solidFill>
                  <a:srgbClr val="7030A0"/>
                </a:solidFill>
                <a:latin typeface="Monotype Corsiva" pitchFamily="66" charset="0"/>
              </a:rPr>
              <a:t>Любовь к детям.</a:t>
            </a:r>
          </a:p>
          <a:p>
            <a:pPr algn="just">
              <a:buFont typeface="Arial" pitchFamily="34" charset="0"/>
              <a:buNone/>
            </a:pPr>
            <a:r>
              <a:rPr lang="en-US" sz="3600" dirty="0">
                <a:solidFill>
                  <a:srgbClr val="FF0000"/>
                </a:solidFill>
                <a:latin typeface="Monotype Corsiva" pitchFamily="66" charset="0"/>
              </a:rPr>
              <a:t>2. </a:t>
            </a:r>
            <a:r>
              <a:rPr lang="ru-RU" sz="3600" dirty="0">
                <a:solidFill>
                  <a:srgbClr val="7030A0"/>
                </a:solidFill>
                <a:latin typeface="Monotype Corsiva" pitchFamily="66" charset="0"/>
              </a:rPr>
              <a:t>Содружество и сотворчество.</a:t>
            </a:r>
          </a:p>
          <a:p>
            <a:endParaRPr lang="ru-RU" sz="3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600" dirty="0">
                <a:solidFill>
                  <a:srgbClr val="FF0000"/>
                </a:solidFill>
                <a:latin typeface="Monotype Corsiva" pitchFamily="66" charset="0"/>
              </a:rPr>
              <a:t>Мой девиз работы:</a:t>
            </a:r>
            <a:endParaRPr lang="ru-RU" sz="6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dirty="0">
                <a:solidFill>
                  <a:srgbClr val="002060"/>
                </a:solidFill>
                <a:latin typeface="Monotype Corsiva" pitchFamily="66" charset="0"/>
              </a:rPr>
              <a:t>«</a:t>
            </a:r>
            <a:r>
              <a:rPr lang="ru-RU" sz="5400" i="1" dirty="0">
                <a:solidFill>
                  <a:srgbClr val="002060"/>
                </a:solidFill>
                <a:latin typeface="Monotype Corsiva" pitchFamily="66" charset="0"/>
              </a:rPr>
              <a:t>Любить детей и выполнять свою работу лучше, чем вчера, а завтра лучше, чем сегодня</a:t>
            </a:r>
            <a:r>
              <a:rPr lang="ru-RU" sz="5400" dirty="0">
                <a:solidFill>
                  <a:srgbClr val="002060"/>
                </a:solidFill>
                <a:latin typeface="Monotype Corsiva" pitchFamily="66" charset="0"/>
              </a:rPr>
              <a:t>»</a:t>
            </a:r>
            <a:endParaRPr lang="ru-RU" sz="5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17517"/>
          </a:xfrm>
        </p:spPr>
        <p:txBody>
          <a:bodyPr>
            <a:noAutofit/>
          </a:bodyPr>
          <a:lstStyle/>
          <a:p>
            <a:r>
              <a:rPr lang="ru-RU" sz="7200" dirty="0">
                <a:solidFill>
                  <a:srgbClr val="FF0000"/>
                </a:solidFill>
                <a:latin typeface="Monotype Corsiva" pitchFamily="66" charset="0"/>
              </a:rPr>
              <a:t>Мои документы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cap="all" dirty="0">
                <a:solidFill>
                  <a:srgbClr val="002060"/>
                </a:solidFill>
              </a:rPr>
              <a:t>Дата рождения: 21.08.1981 Образование (ВЫСШЕЕ)</a:t>
            </a:r>
          </a:p>
          <a:p>
            <a:r>
              <a:rPr lang="ru-RU" b="1" dirty="0">
                <a:solidFill>
                  <a:srgbClr val="002060"/>
                </a:solidFill>
              </a:rPr>
              <a:t>1.Тюменский Государственный Университет. </a:t>
            </a:r>
            <a:r>
              <a:rPr lang="ru-RU" b="1" dirty="0" err="1">
                <a:solidFill>
                  <a:srgbClr val="002060"/>
                </a:solidFill>
              </a:rPr>
              <a:t>Пыть</a:t>
            </a:r>
            <a:r>
              <a:rPr lang="ru-RU" b="1" dirty="0">
                <a:solidFill>
                  <a:srgbClr val="002060"/>
                </a:solidFill>
              </a:rPr>
              <a:t> - </a:t>
            </a:r>
            <a:r>
              <a:rPr lang="ru-RU" b="1" dirty="0" err="1">
                <a:solidFill>
                  <a:srgbClr val="002060"/>
                </a:solidFill>
              </a:rPr>
              <a:t>Яхский</a:t>
            </a:r>
            <a:r>
              <a:rPr lang="ru-RU" b="1" dirty="0">
                <a:solidFill>
                  <a:srgbClr val="002060"/>
                </a:solidFill>
              </a:rPr>
              <a:t> филиал</a:t>
            </a:r>
          </a:p>
          <a:p>
            <a:r>
              <a:rPr lang="ru-RU" dirty="0">
                <a:solidFill>
                  <a:srgbClr val="002060"/>
                </a:solidFill>
              </a:rPr>
              <a:t>Дата окончания:2004 г.</a:t>
            </a:r>
          </a:p>
          <a:p>
            <a:pPr>
              <a:buNone/>
            </a:pPr>
            <a:r>
              <a:rPr lang="ru-RU" dirty="0">
                <a:solidFill>
                  <a:srgbClr val="002060"/>
                </a:solidFill>
              </a:rPr>
              <a:t>      </a:t>
            </a:r>
            <a:r>
              <a:rPr lang="ru-RU" i="1" dirty="0">
                <a:solidFill>
                  <a:srgbClr val="002060"/>
                </a:solidFill>
              </a:rPr>
              <a:t>Специальность</a:t>
            </a:r>
            <a:r>
              <a:rPr lang="ru-RU" dirty="0">
                <a:solidFill>
                  <a:srgbClr val="002060"/>
                </a:solidFill>
              </a:rPr>
              <a:t>: «Педагогика и психология»; </a:t>
            </a:r>
            <a:r>
              <a:rPr lang="ru-RU" i="1" dirty="0">
                <a:solidFill>
                  <a:srgbClr val="002060"/>
                </a:solidFill>
              </a:rPr>
              <a:t>Квалификация</a:t>
            </a:r>
            <a:r>
              <a:rPr lang="ru-RU" dirty="0">
                <a:solidFill>
                  <a:srgbClr val="002060"/>
                </a:solidFill>
              </a:rPr>
              <a:t>:  педагог психолог.</a:t>
            </a:r>
          </a:p>
          <a:p>
            <a:r>
              <a:rPr lang="ru-RU" b="1" dirty="0">
                <a:solidFill>
                  <a:srgbClr val="002060"/>
                </a:solidFill>
              </a:rPr>
              <a:t>2.Кизлярский индустриально-педагогический техникум - КИПТ. </a:t>
            </a:r>
          </a:p>
          <a:p>
            <a:r>
              <a:rPr lang="ru-RU" dirty="0">
                <a:solidFill>
                  <a:srgbClr val="002060"/>
                </a:solidFill>
              </a:rPr>
              <a:t>Дата окончания:2000г</a:t>
            </a:r>
          </a:p>
          <a:p>
            <a:r>
              <a:rPr lang="ru-RU" i="1" dirty="0">
                <a:solidFill>
                  <a:srgbClr val="002060"/>
                </a:solidFill>
              </a:rPr>
              <a:t>Специальность</a:t>
            </a:r>
            <a:r>
              <a:rPr lang="ru-RU" dirty="0">
                <a:solidFill>
                  <a:srgbClr val="002060"/>
                </a:solidFill>
              </a:rPr>
              <a:t>: «Преподавание в начальных классах»; </a:t>
            </a:r>
            <a:r>
              <a:rPr lang="ru-RU" i="1" dirty="0">
                <a:solidFill>
                  <a:srgbClr val="002060"/>
                </a:solidFill>
              </a:rPr>
              <a:t>Квалификация</a:t>
            </a:r>
            <a:r>
              <a:rPr lang="ru-RU" dirty="0">
                <a:solidFill>
                  <a:srgbClr val="002060"/>
                </a:solidFill>
              </a:rPr>
              <a:t>:  учитель начальных классов</a:t>
            </a:r>
          </a:p>
          <a:p>
            <a:r>
              <a:rPr lang="ru-RU" b="1" dirty="0">
                <a:solidFill>
                  <a:srgbClr val="002060"/>
                </a:solidFill>
              </a:rPr>
              <a:t>3. «Институт новых технологий в образовании» г.Омск</a:t>
            </a:r>
          </a:p>
          <a:p>
            <a:r>
              <a:rPr lang="ru-RU" dirty="0">
                <a:solidFill>
                  <a:srgbClr val="002060"/>
                </a:solidFill>
              </a:rPr>
              <a:t>Дата окончания:2015 г.</a:t>
            </a:r>
          </a:p>
          <a:p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i="1" dirty="0">
                <a:solidFill>
                  <a:srgbClr val="002060"/>
                </a:solidFill>
              </a:rPr>
              <a:t>Программа переподготовки</a:t>
            </a:r>
            <a:r>
              <a:rPr lang="ru-RU" dirty="0">
                <a:solidFill>
                  <a:srgbClr val="002060"/>
                </a:solidFill>
              </a:rPr>
              <a:t>: «Педагогика и психология»; </a:t>
            </a:r>
            <a:r>
              <a:rPr lang="ru-RU" i="1" dirty="0">
                <a:solidFill>
                  <a:srgbClr val="002060"/>
                </a:solidFill>
              </a:rPr>
              <a:t>Квалификация</a:t>
            </a:r>
            <a:r>
              <a:rPr lang="ru-RU" dirty="0">
                <a:solidFill>
                  <a:srgbClr val="002060"/>
                </a:solidFill>
              </a:rPr>
              <a:t>:  воспитатель дошкольного образования. [</a:t>
            </a:r>
            <a:r>
              <a:rPr lang="en-US" dirty="0">
                <a:solidFill>
                  <a:srgbClr val="002060"/>
                </a:solidFill>
              </a:rPr>
              <a:t>email</a:t>
            </a:r>
            <a:r>
              <a:rPr lang="ru-RU" dirty="0">
                <a:solidFill>
                  <a:srgbClr val="002060"/>
                </a:solidFill>
              </a:rPr>
              <a:t>:</a:t>
            </a:r>
            <a:r>
              <a:rPr lang="en-US" dirty="0">
                <a:solidFill>
                  <a:srgbClr val="002060"/>
                </a:solidFill>
              </a:rPr>
              <a:t>aika05.81</a:t>
            </a:r>
            <a:r>
              <a:rPr lang="ru-RU" dirty="0">
                <a:solidFill>
                  <a:srgbClr val="002060"/>
                </a:solidFill>
              </a:rPr>
              <a:t>@</a:t>
            </a:r>
            <a:r>
              <a:rPr lang="en-US" dirty="0">
                <a:solidFill>
                  <a:srgbClr val="002060"/>
                </a:solidFill>
              </a:rPr>
              <a:t>mail</a:t>
            </a:r>
            <a:r>
              <a:rPr lang="ru-RU" dirty="0">
                <a:solidFill>
                  <a:srgbClr val="002060"/>
                </a:solidFill>
              </a:rPr>
              <a:t>.</a:t>
            </a:r>
            <a:r>
              <a:rPr lang="en-US" dirty="0" err="1">
                <a:solidFill>
                  <a:srgbClr val="002060"/>
                </a:solidFill>
              </a:rPr>
              <a:t>ru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</a:rPr>
              <a:t>]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10436" cy="967573"/>
          </a:xfrm>
        </p:spPr>
        <p:txBody>
          <a:bodyPr>
            <a:noAutofit/>
          </a:bodyPr>
          <a:lstStyle/>
          <a:p>
            <a:r>
              <a:rPr lang="ru-RU" sz="6000" b="1" dirty="0">
                <a:solidFill>
                  <a:srgbClr val="FF0000"/>
                </a:solidFill>
              </a:rPr>
              <a:t>       Зарядка</a:t>
            </a:r>
            <a:endParaRPr lang="ru-RU" sz="6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04665" y="2171736"/>
            <a:ext cx="2256235" cy="6136217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3200" b="1" dirty="0">
                <a:solidFill>
                  <a:srgbClr val="7030A0"/>
                </a:solidFill>
              </a:rPr>
              <a:t>Вот уже вставать пора!</a:t>
            </a:r>
          </a:p>
          <a:p>
            <a:pPr algn="ctr"/>
            <a:r>
              <a:rPr lang="ru-RU" sz="3200" b="1" dirty="0">
                <a:solidFill>
                  <a:srgbClr val="7030A0"/>
                </a:solidFill>
              </a:rPr>
              <a:t>Просыпайся, детвора!</a:t>
            </a:r>
          </a:p>
          <a:p>
            <a:pPr algn="ctr"/>
            <a:r>
              <a:rPr lang="ru-RU" sz="3200" b="1" dirty="0">
                <a:solidFill>
                  <a:srgbClr val="7030A0"/>
                </a:solidFill>
              </a:rPr>
              <a:t>Быстро встанем по порядку – </a:t>
            </a:r>
          </a:p>
          <a:p>
            <a:pPr algn="ctr"/>
            <a:r>
              <a:rPr lang="ru-RU" sz="3200" b="1" dirty="0">
                <a:solidFill>
                  <a:srgbClr val="7030A0"/>
                </a:solidFill>
              </a:rPr>
              <a:t>Дружно сделаем зарядку!</a:t>
            </a:r>
          </a:p>
          <a:p>
            <a:endParaRPr lang="ru-RU" dirty="0"/>
          </a:p>
        </p:txBody>
      </p:sp>
      <p:pic>
        <p:nvPicPr>
          <p:cNvPr id="7171" name="Picture 3" descr="C:\Users\Мои документы\Desktop\новое\20161007_09062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81288" y="2267744"/>
            <a:ext cx="3833813" cy="52805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42901" y="443543"/>
            <a:ext cx="2256235" cy="7724676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rgbClr val="7030A0"/>
                </a:solidFill>
              </a:rPr>
              <a:t>Собрались ребята в круг,</a:t>
            </a:r>
          </a:p>
          <a:p>
            <a:pPr algn="ctr"/>
            <a:r>
              <a:rPr lang="ru-RU" sz="3200" b="1" dirty="0">
                <a:solidFill>
                  <a:srgbClr val="7030A0"/>
                </a:solidFill>
              </a:rPr>
              <a:t>Я твой друг и ты мой друг,</a:t>
            </a:r>
          </a:p>
          <a:p>
            <a:pPr algn="ctr"/>
            <a:r>
              <a:rPr lang="ru-RU" sz="3200" b="1" dirty="0">
                <a:solidFill>
                  <a:srgbClr val="7030A0"/>
                </a:solidFill>
              </a:rPr>
              <a:t>Дружно за руки возьмемся</a:t>
            </a:r>
          </a:p>
          <a:p>
            <a:pPr algn="ctr"/>
            <a:r>
              <a:rPr lang="ru-RU" sz="3200" b="1" dirty="0">
                <a:solidFill>
                  <a:srgbClr val="7030A0"/>
                </a:solidFill>
              </a:rPr>
              <a:t>И друг другу улыбнемся</a:t>
            </a:r>
            <a:endParaRPr lang="ru-RU" sz="3200" dirty="0"/>
          </a:p>
        </p:txBody>
      </p:sp>
      <p:pic>
        <p:nvPicPr>
          <p:cNvPr id="6146" name="Picture 2" descr="C:\Users\Мои документы\Desktop\новое\20161007_09055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81288" y="683568"/>
            <a:ext cx="3833813" cy="61384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800080"/>
      </a:accent1>
      <a:accent2>
        <a:srgbClr val="FE19FF"/>
      </a:accent2>
      <a:accent3>
        <a:srgbClr val="FEB2FF"/>
      </a:accent3>
      <a:accent4>
        <a:srgbClr val="8064A2"/>
      </a:accent4>
      <a:accent5>
        <a:srgbClr val="FEB2FF"/>
      </a:accent5>
      <a:accent6>
        <a:srgbClr val="FE19FF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880</TotalTime>
  <Words>2525</Words>
  <Application>Microsoft Office PowerPoint</Application>
  <PresentationFormat>Экран (4:3)</PresentationFormat>
  <Paragraphs>352</Paragraphs>
  <Slides>31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41" baseType="lpstr">
      <vt:lpstr>Arial</vt:lpstr>
      <vt:lpstr>Book Antiqua</vt:lpstr>
      <vt:lpstr>Franklin Gothic Demi Cond</vt:lpstr>
      <vt:lpstr>Lucida Sans</vt:lpstr>
      <vt:lpstr>Monotype Corsiva</vt:lpstr>
      <vt:lpstr>Times New Roman</vt:lpstr>
      <vt:lpstr>Wingdings</vt:lpstr>
      <vt:lpstr>Wingdings 2</vt:lpstr>
      <vt:lpstr>Wingdings 3</vt:lpstr>
      <vt:lpstr>Апекс</vt:lpstr>
      <vt:lpstr>     Портфолио воспитателя детского сада «фАНТАЗИЯ»  Г. ПЫТЬ-ЯХ ДЖАМБУЛАТОВОЙ  АИДЫ ДАНИСОЛТАНОВНЫ </vt:lpstr>
      <vt:lpstr>  фАНТАЗИЯ</vt:lpstr>
      <vt:lpstr> Добро пожаловать!</vt:lpstr>
      <vt:lpstr>Презентация PowerPoint</vt:lpstr>
      <vt:lpstr>Презентация PowerPoint</vt:lpstr>
      <vt:lpstr>Мой девиз работы:</vt:lpstr>
      <vt:lpstr>Мои документы</vt:lpstr>
      <vt:lpstr>       Зарядка</vt:lpstr>
      <vt:lpstr>Презентация PowerPoint</vt:lpstr>
      <vt:lpstr>Презентация PowerPoint</vt:lpstr>
      <vt:lpstr>Мы за столиком сидим, Вкусный завтрак мы едим. Постарались повара, Приготовили с утра! </vt:lpstr>
      <vt:lpstr>Наши будни</vt:lpstr>
      <vt:lpstr>Мы закаливаемся</vt:lpstr>
      <vt:lpstr>Мы  рисуем</vt:lpstr>
      <vt:lpstr>Веселые прогулки</vt:lpstr>
      <vt:lpstr>Музыкальный зал</vt:lpstr>
      <vt:lpstr>     Мы трудимся  </vt:lpstr>
      <vt:lpstr>Самообразование. «Развитие  исследовательской и экспериментальной  деятельности у детей средней группы».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Мои достижения</vt:lpstr>
      <vt:lpstr>До завтра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Портфолио воспитателя детского сада «Солнышко» с. Межегей Кончук Алины Эрес-ооловны</dc:title>
  <dc:creator>Админ</dc:creator>
  <cp:lastModifiedBy>aikadz81@gmail.com</cp:lastModifiedBy>
  <cp:revision>93</cp:revision>
  <dcterms:created xsi:type="dcterms:W3CDTF">2016-10-08T10:18:21Z</dcterms:created>
  <dcterms:modified xsi:type="dcterms:W3CDTF">2020-11-25T11:26:19Z</dcterms:modified>
</cp:coreProperties>
</file>