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301" r:id="rId3"/>
    <p:sldId id="300" r:id="rId4"/>
    <p:sldId id="260" r:id="rId5"/>
    <p:sldId id="261" r:id="rId6"/>
    <p:sldId id="263" r:id="rId7"/>
    <p:sldId id="270" r:id="rId8"/>
    <p:sldId id="302" r:id="rId9"/>
    <p:sldId id="285" r:id="rId10"/>
    <p:sldId id="286" r:id="rId11"/>
    <p:sldId id="287" r:id="rId12"/>
    <p:sldId id="292" r:id="rId13"/>
    <p:sldId id="293" r:id="rId14"/>
    <p:sldId id="294" r:id="rId15"/>
    <p:sldId id="29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A50021"/>
    <a:srgbClr val="0055FE"/>
    <a:srgbClr val="000066"/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78657253571152"/>
          <c:y val="0.30846572603044237"/>
          <c:w val="0.81868491884740069"/>
          <c:h val="0.50427035884901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качества успеваемости обучающихся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2012 - 2013</c:v>
                </c:pt>
                <c:pt idx="1">
                  <c:v>2013 - 2014</c:v>
                </c:pt>
                <c:pt idx="2">
                  <c:v>2014 - 2015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3008256"/>
        <c:axId val="35662656"/>
        <c:axId val="0"/>
      </c:bar3DChart>
      <c:catAx>
        <c:axId val="103008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5662656"/>
        <c:crosses val="autoZero"/>
        <c:auto val="1"/>
        <c:lblAlgn val="ctr"/>
        <c:lblOffset val="100"/>
        <c:noMultiLvlLbl val="0"/>
      </c:catAx>
      <c:valAx>
        <c:axId val="35662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0082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400" b="1" dirty="0" smtClean="0"/>
              <a:t>Показатель уровня физической подготовки</a:t>
            </a:r>
            <a:endParaRPr lang="ru-RU" sz="1400" b="1" dirty="0"/>
          </a:p>
        </c:rich>
      </c:tx>
      <c:layout>
        <c:manualLayout>
          <c:xMode val="edge"/>
          <c:yMode val="edge"/>
          <c:x val="0.17181088302016673"/>
          <c:y val="6.4134288109402013E-2"/>
        </c:manualLayout>
      </c:layout>
      <c:overlay val="0"/>
    </c:title>
    <c:autoTitleDeleted val="0"/>
    <c:view3D>
      <c:rotX val="5"/>
      <c:rotY val="5"/>
      <c:rAngAx val="0"/>
      <c:perspective val="20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  <c:spPr>
        <a:solidFill>
          <a:schemeClr val="accent6">
            <a:lumMod val="20000"/>
            <a:lumOff val="80000"/>
          </a:schemeClr>
        </a:solidFill>
      </c:spPr>
    </c:sideWall>
    <c:backWall>
      <c:thickness val="0"/>
      <c:spPr>
        <a:solidFill>
          <a:schemeClr val="accent6">
            <a:lumMod val="20000"/>
            <a:lumOff val="80000"/>
          </a:schemeClr>
        </a:solidFill>
      </c:spPr>
    </c:backWall>
    <c:plotArea>
      <c:layout>
        <c:manualLayout>
          <c:layoutTarget val="inner"/>
          <c:xMode val="edge"/>
          <c:yMode val="edge"/>
          <c:x val="0.13420193455207549"/>
          <c:y val="9.8683140897623867E-2"/>
          <c:w val="0.84151357734445253"/>
          <c:h val="0.7794171859692332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2014 - 2015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2.8446660048525082E-3"/>
                  <c:y val="8.6033801122368511E-2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31832506415276546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893320097051378E-3"/>
                  <c:y val="0.17636929230085546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65</c:v>
                </c:pt>
                <c:pt idx="2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2012 - 2013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7.3961316126165189E-2"/>
                  <c:y val="6.45253508417763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737986101902917E-2"/>
                  <c:y val="0.249498023254868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116650121312824E-2"/>
                  <c:y val="5.5921970729539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</c:v>
                </c:pt>
                <c:pt idx="1">
                  <c:v>70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3006720"/>
        <c:axId val="36457856"/>
        <c:axId val="35799680"/>
      </c:bar3DChart>
      <c:catAx>
        <c:axId val="1030067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ru-RU"/>
          </a:p>
        </c:txPr>
        <c:crossAx val="36457856"/>
        <c:crosses val="autoZero"/>
        <c:auto val="1"/>
        <c:lblAlgn val="ctr"/>
        <c:lblOffset val="100"/>
        <c:noMultiLvlLbl val="0"/>
      </c:catAx>
      <c:valAx>
        <c:axId val="364578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03006720"/>
        <c:crosses val="autoZero"/>
        <c:crossBetween val="between"/>
      </c:valAx>
      <c:serAx>
        <c:axId val="35799680"/>
        <c:scaling>
          <c:orientation val="minMax"/>
        </c:scaling>
        <c:delete val="1"/>
        <c:axPos val="b"/>
        <c:majorTickMark val="out"/>
        <c:minorTickMark val="none"/>
        <c:tickLblPos val="none"/>
        <c:crossAx val="36457856"/>
        <c:crosses val="autoZero"/>
      </c:serAx>
      <c:spPr>
        <a:ln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68565275901243949"/>
          <c:y val="0.24687829298428121"/>
          <c:w val="0.24763452209013814"/>
          <c:h val="0.16583794212567171"/>
        </c:manualLayout>
      </c:layout>
      <c:overlay val="0"/>
      <c:txPr>
        <a:bodyPr/>
        <a:lstStyle/>
        <a:p>
          <a:pPr>
            <a:defRPr sz="1200" b="1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chemeClr val="bg1">
            <a:lumMod val="85000"/>
          </a:schemeClr>
        </a:solidFill>
      </c:spPr>
    </c:floor>
    <c:sideWall>
      <c:thickness val="0"/>
      <c:spPr>
        <a:solidFill>
          <a:schemeClr val="accent6">
            <a:lumMod val="20000"/>
            <a:lumOff val="80000"/>
          </a:schemeClr>
        </a:solidFill>
      </c:spPr>
    </c:sideWall>
    <c:backWall>
      <c:thickness val="0"/>
      <c:spPr>
        <a:solidFill>
          <a:schemeClr val="accent6">
            <a:lumMod val="20000"/>
            <a:lumOff val="80000"/>
          </a:schemeClr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″3″</c:v>
                </c:pt>
              </c:strCache>
            </c:strRef>
          </c:tx>
          <c:spPr>
            <a:solidFill>
              <a:srgbClr val="0055FE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2012 - 2013</c:v>
                </c:pt>
                <c:pt idx="1">
                  <c:v>2013 - 2014</c:v>
                </c:pt>
                <c:pt idx="2">
                  <c:v>2014 - 2015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15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″4″ и ″5″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2012 - 2013</c:v>
                </c:pt>
                <c:pt idx="1">
                  <c:v>2013 - 2014</c:v>
                </c:pt>
                <c:pt idx="2">
                  <c:v>2014 - 2015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80</c:v>
                </c:pt>
                <c:pt idx="1">
                  <c:v>85</c:v>
                </c:pt>
                <c:pt idx="2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7118080"/>
        <c:axId val="36461888"/>
        <c:axId val="0"/>
      </c:bar3DChart>
      <c:catAx>
        <c:axId val="107118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6461888"/>
        <c:crosses val="autoZero"/>
        <c:auto val="1"/>
        <c:lblAlgn val="ctr"/>
        <c:lblOffset val="100"/>
        <c:noMultiLvlLbl val="0"/>
      </c:catAx>
      <c:valAx>
        <c:axId val="36461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7118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17317173091698"/>
          <c:y val="0.39100897391329498"/>
          <c:w val="0.24171142442506452"/>
          <c:h val="0.21798205217341499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0.14286</cdr:y>
    </cdr:from>
    <cdr:to>
      <cdr:x>0.94828</cdr:x>
      <cdr:y>0.27643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432048"/>
          <a:ext cx="4813501" cy="4039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9pPr>
        </a:lstStyle>
        <a:p xmlns:a="http://schemas.openxmlformats.org/drawingml/2006/main"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Доля обучающихся на ″4″ и ″5″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C37F1-EFDD-47D8-989D-BBBE7DBE326C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894F9-6F54-4B89-A3BA-3A38ABD2F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178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04664"/>
            <a:ext cx="8784976" cy="64633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Презентация практических достижений профессиональной деятельности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(личного вклада в развитие образования)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User\Рабочий стол\IMG_04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2152718" cy="2952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07504" y="4941168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Зубков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Валерий Витальевич,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МОУ ″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Великовражская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СШ″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861048"/>
            <a:ext cx="47625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779912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2015 г.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1844824"/>
            <a:ext cx="4572000" cy="175432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Секрет успешного воспитания лежит в уважении к ученику.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Отбор оптимальных методов и форм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образовательной деятельности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12"/>
          <p:cNvSpPr>
            <a:spLocks noChangeArrowheads="1"/>
          </p:cNvSpPr>
          <p:nvPr/>
        </p:nvSpPr>
        <p:spPr bwMode="gray">
          <a:xfrm>
            <a:off x="539552" y="1628800"/>
            <a:ext cx="3833813" cy="3833812"/>
          </a:xfrm>
          <a:custGeom>
            <a:avLst/>
            <a:gdLst>
              <a:gd name="T0" fmla="*/ 1916907 w 21600"/>
              <a:gd name="T1" fmla="*/ 0 h 21600"/>
              <a:gd name="T2" fmla="*/ 561405 w 21600"/>
              <a:gd name="T3" fmla="*/ 561405 h 21600"/>
              <a:gd name="T4" fmla="*/ 0 w 21600"/>
              <a:gd name="T5" fmla="*/ 1916907 h 21600"/>
              <a:gd name="T6" fmla="*/ 561405 w 21600"/>
              <a:gd name="T7" fmla="*/ 3272408 h 21600"/>
              <a:gd name="T8" fmla="*/ 1916907 w 21600"/>
              <a:gd name="T9" fmla="*/ 3833813 h 21600"/>
              <a:gd name="T10" fmla="*/ 3272408 w 21600"/>
              <a:gd name="T11" fmla="*/ 3272408 h 21600"/>
              <a:gd name="T12" fmla="*/ 3833813 w 21600"/>
              <a:gd name="T13" fmla="*/ 1916907 h 21600"/>
              <a:gd name="T14" fmla="*/ 3272408 w 21600"/>
              <a:gd name="T15" fmla="*/ 56140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rgbClr val="FFCCCC"/>
              </a:gs>
              <a:gs pos="50000">
                <a:srgbClr val="D5D2D1"/>
              </a:gs>
              <a:gs pos="100000">
                <a:srgbClr val="FFCCC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Oval 11"/>
          <p:cNvSpPr>
            <a:spLocks noChangeArrowheads="1"/>
          </p:cNvSpPr>
          <p:nvPr/>
        </p:nvSpPr>
        <p:spPr bwMode="gray">
          <a:xfrm>
            <a:off x="827584" y="1916832"/>
            <a:ext cx="3200400" cy="3200400"/>
          </a:xfrm>
          <a:prstGeom prst="ellipse">
            <a:avLst/>
          </a:prstGeom>
          <a:gradFill rotWithShape="1">
            <a:gsLst>
              <a:gs pos="0">
                <a:srgbClr val="FFCCCC"/>
              </a:gs>
              <a:gs pos="100000">
                <a:srgbClr val="A50021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Методы и формы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образовательной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en-US" sz="2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3"/>
          <p:cNvSpPr>
            <a:spLocks noChangeArrowheads="1"/>
          </p:cNvSpPr>
          <p:nvPr/>
        </p:nvSpPr>
        <p:spPr bwMode="gray">
          <a:xfrm>
            <a:off x="3635896" y="1340768"/>
            <a:ext cx="4536504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FCFFFF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метод опережающего обучения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gray">
          <a:xfrm>
            <a:off x="4305300" y="2039938"/>
            <a:ext cx="4299148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FCFFFA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i="1" dirty="0" smtClean="0"/>
              <a:t>метод комментированного управления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gray">
          <a:xfrm>
            <a:off x="4427984" y="2780928"/>
            <a:ext cx="4248472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FCFFFF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метод познавательной активности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gray">
          <a:xfrm>
            <a:off x="4572000" y="3429000"/>
            <a:ext cx="4320480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FCFFFA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игровой метод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gray">
          <a:xfrm>
            <a:off x="4499992" y="4077072"/>
            <a:ext cx="4176464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FCFFFF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дифференцированный подход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gray">
          <a:xfrm>
            <a:off x="4139952" y="4725144"/>
            <a:ext cx="4320480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FCFFFA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метод круговой тренировки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gray">
          <a:xfrm>
            <a:off x="3563888" y="5445224"/>
            <a:ext cx="4392488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FCFFFF"/>
              </a:gs>
            </a:gsLst>
            <a:lin ang="0" scaled="1"/>
          </a:gradFill>
          <a:ln w="38100" algn="ctr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i="1" dirty="0" smtClean="0"/>
              <a:t>метод проектов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3565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ru-RU" sz="2400" b="1" i="1" dirty="0" smtClean="0">
                <a:latin typeface="Times New Roman" pitchFamily="18" charset="0"/>
                <a:cs typeface="Times New Roman" pitchFamily="18" charset="0"/>
              </a:rPr>
              <a:t>Проектирование уроков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2123728" y="1340768"/>
            <a:ext cx="4495800" cy="4514850"/>
            <a:chOff x="1824" y="633"/>
            <a:chExt cx="2834" cy="2849"/>
          </a:xfrm>
        </p:grpSpPr>
        <p:sp>
          <p:nvSpPr>
            <p:cNvPr id="4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3529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5490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33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79512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Вовлечение обучающихся в игровую, оценочно-дискуссионную, рефлексивную  деятельность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501008"/>
            <a:ext cx="262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Моделирование</a:t>
            </a:r>
          </a:p>
          <a:p>
            <a:r>
              <a:rPr lang="ru-RU" i="1" dirty="0" smtClean="0"/>
              <a:t> и анализ жизненных </a:t>
            </a:r>
          </a:p>
          <a:p>
            <a:r>
              <a:rPr lang="ru-RU" i="1" dirty="0" smtClean="0"/>
              <a:t>ситуаций на занятиях</a:t>
            </a:r>
            <a:endParaRPr lang="en-US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5373216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Использование активных и интерактивных методик</a:t>
            </a:r>
            <a:endParaRPr lang="en-US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2852936"/>
            <a:ext cx="27180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Участие в проектной </a:t>
            </a:r>
          </a:p>
          <a:p>
            <a:r>
              <a:rPr lang="ru-RU" i="1" dirty="0" smtClean="0"/>
              <a:t>деятельности, </a:t>
            </a:r>
          </a:p>
          <a:p>
            <a:r>
              <a:rPr lang="ru-RU" i="1" dirty="0" smtClean="0"/>
              <a:t>владение приёмами  </a:t>
            </a:r>
          </a:p>
          <a:p>
            <a:r>
              <a:rPr lang="ru-RU" i="1" dirty="0" smtClean="0"/>
              <a:t>исследовательской </a:t>
            </a:r>
          </a:p>
          <a:p>
            <a:r>
              <a:rPr lang="ru-RU" i="1" dirty="0" smtClean="0"/>
              <a:t>деятельности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0834" r="9378"/>
          <a:stretch>
            <a:fillRect/>
          </a:stretch>
        </p:blipFill>
        <p:spPr bwMode="auto">
          <a:xfrm>
            <a:off x="6444208" y="836712"/>
            <a:ext cx="2273937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1520" y="909641"/>
            <a:ext cx="3816424" cy="5687711"/>
            <a:chOff x="692" y="1409"/>
            <a:chExt cx="2110" cy="228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gray">
            <a:xfrm>
              <a:off x="692" y="1651"/>
              <a:ext cx="2092" cy="2045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FFC000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192" y="1409"/>
              <a:ext cx="610" cy="1266"/>
              <a:chOff x="2192" y="1409"/>
              <a:chExt cx="610" cy="1266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gray">
              <a:xfrm>
                <a:off x="2353" y="1409"/>
                <a:ext cx="325" cy="185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solidFill>
                  <a:srgbClr val="FFC000"/>
                </a:solidFill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gray">
              <a:xfrm>
                <a:off x="2192" y="1625"/>
                <a:ext cx="610" cy="1050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solidFill>
                  <a:srgbClr val="FFC000"/>
                </a:solidFill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7" name="Прямоугольник 6"/>
          <p:cNvSpPr/>
          <p:nvPr/>
        </p:nvSpPr>
        <p:spPr>
          <a:xfrm>
            <a:off x="395536" y="2348880"/>
            <a:ext cx="28083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Диапазон</a:t>
            </a:r>
          </a:p>
          <a:p>
            <a:pPr algn="ctr"/>
            <a:endParaRPr lang="ru-RU" b="1" dirty="0" smtClean="0"/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протяжении начальной и средней школы в целом; </a:t>
            </a:r>
          </a:p>
          <a:p>
            <a:pPr>
              <a:buFontTx/>
              <a:buChar char="-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охватывает как учебный процесс, так и внеурочную деятельность учащихся в соответствии с рабочей учебной программой.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2"/>
          <p:cNvGrpSpPr>
            <a:grpSpLocks/>
          </p:cNvGrpSpPr>
          <p:nvPr/>
        </p:nvGrpSpPr>
        <p:grpSpPr bwMode="auto">
          <a:xfrm>
            <a:off x="4572000" y="907953"/>
            <a:ext cx="4176464" cy="5689400"/>
            <a:chOff x="692" y="1380"/>
            <a:chExt cx="2092" cy="2316"/>
          </a:xfrm>
          <a:gradFill flip="none" rotWithShape="1">
            <a:gsLst>
              <a:gs pos="0">
                <a:srgbClr val="0055FE">
                  <a:tint val="66000"/>
                  <a:satMod val="160000"/>
                </a:srgbClr>
              </a:gs>
              <a:gs pos="50000">
                <a:srgbClr val="0055FE">
                  <a:tint val="44500"/>
                  <a:satMod val="160000"/>
                </a:srgbClr>
              </a:gs>
              <a:gs pos="100000">
                <a:srgbClr val="0055FE">
                  <a:tint val="23500"/>
                  <a:satMod val="160000"/>
                </a:srgbClr>
              </a:gs>
            </a:gsLst>
            <a:lin ang="16200000" scaled="1"/>
            <a:tileRect/>
          </a:gradFill>
        </p:grpSpPr>
        <p:sp>
          <p:nvSpPr>
            <p:cNvPr id="25" name="AutoShape 3"/>
            <p:cNvSpPr>
              <a:spLocks noChangeArrowheads="1"/>
            </p:cNvSpPr>
            <p:nvPr/>
          </p:nvSpPr>
          <p:spPr bwMode="gray">
            <a:xfrm>
              <a:off x="692" y="1651"/>
              <a:ext cx="2092" cy="2045"/>
            </a:xfrm>
            <a:prstGeom prst="roundRect">
              <a:avLst>
                <a:gd name="adj" fmla="val 10347"/>
              </a:avLst>
            </a:prstGeom>
            <a:grpFill/>
            <a:ln w="50800">
              <a:solidFill>
                <a:srgbClr val="0055FE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66"/>
                </a:solidFill>
              </a:endParaRPr>
            </a:p>
          </p:txBody>
        </p:sp>
        <p:grpSp>
          <p:nvGrpSpPr>
            <p:cNvPr id="26" name="Group 4"/>
            <p:cNvGrpSpPr>
              <a:grpSpLocks/>
            </p:cNvGrpSpPr>
            <p:nvPr/>
          </p:nvGrpSpPr>
          <p:grpSpPr bwMode="auto">
            <a:xfrm>
              <a:off x="692" y="1380"/>
              <a:ext cx="610" cy="1277"/>
              <a:chOff x="692" y="1380"/>
              <a:chExt cx="610" cy="1277"/>
            </a:xfrm>
            <a:grpFill/>
          </p:grpSpPr>
          <p:sp>
            <p:nvSpPr>
              <p:cNvPr id="27" name="Freeform 5"/>
              <p:cNvSpPr>
                <a:spLocks/>
              </p:cNvSpPr>
              <p:nvPr/>
            </p:nvSpPr>
            <p:spPr bwMode="gray">
              <a:xfrm>
                <a:off x="872" y="1380"/>
                <a:ext cx="301" cy="205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0055FE"/>
              </a:solidFill>
              <a:ln w="0">
                <a:solidFill>
                  <a:srgbClr val="0055FE"/>
                </a:solidFill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66"/>
                  </a:solidFill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gray">
              <a:xfrm>
                <a:off x="692" y="1607"/>
                <a:ext cx="610" cy="1050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55FE"/>
              </a:solidFill>
              <a:ln w="0">
                <a:solidFill>
                  <a:srgbClr val="0055FE"/>
                </a:solidFill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66"/>
                  </a:solidFill>
                </a:endParaRPr>
              </a:p>
            </p:txBody>
          </p:sp>
        </p:grpSp>
      </p:grpSp>
      <p:sp>
        <p:nvSpPr>
          <p:cNvPr id="29" name="Прямоугольник 28"/>
          <p:cNvSpPr/>
          <p:nvPr/>
        </p:nvSpPr>
        <p:spPr>
          <a:xfrm>
            <a:off x="5724128" y="2492896"/>
            <a:ext cx="273630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Новизна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усовершенствована педагогическая деятельность;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выработана  собственная методическая система, реализующая  системно–</a:t>
            </a:r>
            <a:r>
              <a:rPr lang="ru-RU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подход. 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3528" y="18864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Диапазон личного вклада педагога в развитие образования и степень его новизны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1"/>
          <p:cNvGraphicFramePr/>
          <p:nvPr/>
        </p:nvGraphicFramePr>
        <p:xfrm>
          <a:off x="1547664" y="3501008"/>
          <a:ext cx="604867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499992" y="1196752"/>
          <a:ext cx="432048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251520" y="1556792"/>
          <a:ext cx="460851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23528" y="1268760"/>
            <a:ext cx="3988143" cy="584775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Показатель уровня теоретической подготовки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практических достижений профессиональной деятельности педагогического работника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24744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Адресная направленность личного вклада: </a:t>
            </a:r>
          </a:p>
          <a:p>
            <a:r>
              <a:rPr lang="ru-RU" dirty="0" smtClean="0"/>
              <a:t>опыт доступен учителю с любым стажем работы и может быть совместим с любыми образовательными технологиями и моделями преподавания.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2492896"/>
            <a:ext cx="57606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Возможные трудности в применении опыта: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трудоемкость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методической работы, связанная с необходимостью разработки  подробной рабочей программы учителя, с выбором методов и приёмов, на материале которых будет осуществляться формирование УУД на уроках физической культуры и в процессе внеурочной спортивной деятельности.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4653136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Механизм распространения практических достижений:</a:t>
            </a:r>
          </a:p>
          <a:p>
            <a:r>
              <a:rPr lang="ru-RU" dirty="0" smtClean="0"/>
              <a:t>1. Выступления на заседании школьной творческой группы «Школа педагогического мастерства»;</a:t>
            </a:r>
          </a:p>
          <a:p>
            <a:r>
              <a:rPr lang="ru-RU" dirty="0" smtClean="0"/>
              <a:t>2. Публикации на интернет-сайтах. </a:t>
            </a:r>
            <a:endParaRPr lang="ru-RU" b="1" i="1" dirty="0" smtClean="0"/>
          </a:p>
          <a:p>
            <a:endParaRPr lang="ru-RU" b="1" i="1" dirty="0" smtClean="0"/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3"/>
            <a:ext cx="2880320" cy="40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E:\новая папка\2015-11-28\Scan10001.JPG"/>
          <p:cNvPicPr>
            <a:picLocks noChangeAspect="1" noChangeArrowheads="1"/>
          </p:cNvPicPr>
          <p:nvPr/>
        </p:nvPicPr>
        <p:blipFill>
          <a:blip r:embed="rId3" cstate="print"/>
          <a:srcRect l="23258" t="33935" r="25947" b="29210"/>
          <a:stretch>
            <a:fillRect/>
          </a:stretch>
        </p:blipFill>
        <p:spPr bwMode="auto">
          <a:xfrm>
            <a:off x="6215074" y="1142984"/>
            <a:ext cx="2505824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1633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Литература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864096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Проектирование учебного процесса по физической культуре в общеобразовательных учреждениях. Методическое пособие.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Н.Новгород НГЦ  2005 г. В.Т.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Чичикин,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И.В. Игнатов.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Формирование  личностных и регулятивных умений на уроках физической культуры,1-11классы: пособие для учителя. А.Ю.Патрикеев, Волгоград. «Учитель», 2014. Универсальные учебные действия.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Проектная деятельность школьников: пособие для учителя . К.Н.Поливанова. – 2-е изд. М.: Просвещение, 2011.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Давыдов В.В. Проблемы развивающего обучения.- М., 1986 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Л.С. Проблемы сознания. Собр. сочинений. – М., 1982.т.1.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. Статья «Развивающая система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Эльконина-Давыдова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0"/>
          <a:ext cx="8964488" cy="6848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2275"/>
                <a:gridCol w="1269969"/>
                <a:gridCol w="1419377"/>
                <a:gridCol w="3062867"/>
              </a:tblGrid>
              <a:tr h="1154568">
                <a:tc gridSpan="4">
                  <a:txBody>
                    <a:bodyPr/>
                    <a:lstStyle/>
                    <a:p>
                      <a:pPr algn="ctr"/>
                      <a:endParaRPr lang="ru-RU" sz="12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Системно - </a:t>
                      </a:r>
                      <a:r>
                        <a:rPr lang="ru-RU" sz="24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деятельностный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подход  на уроках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физической культуры как средство повышения уровня физической подготовленности обучающихся</a:t>
                      </a:r>
                    </a:p>
                    <a:p>
                      <a:pPr algn="ctr"/>
                      <a:endParaRPr lang="ru-RU" sz="12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6043">
                <a:tc gridSpan="4">
                  <a:txBody>
                    <a:bodyPr/>
                    <a:lstStyle/>
                    <a:p>
                      <a:pPr algn="ctr"/>
                      <a:endParaRPr lang="ru-RU" sz="14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788">
                <a:tc gridSpan="2"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организовывать свои дела: ставить цель, планировать, получать и оценивать результат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 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добывать, преобразовывать и представлять информацию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endParaRPr lang="ru-RU" sz="18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087104">
                <a:tc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ЛИЧНОСТНЫЕ УУД 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оценивать свои и чужие поступки, стремление к созидательной деятельности </a:t>
                      </a:r>
                    </a:p>
                    <a:p>
                      <a:endParaRPr lang="ru-RU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 </a:t>
                      </a:r>
                    </a:p>
                    <a:p>
                      <a:pPr algn="ctr">
                        <a:spcBef>
                          <a:spcPct val="50000"/>
                        </a:spcBef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Умение донести свою позицию, понять других, договориться, чтобы сделать что-то сообща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5556">
                <a:tc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50000"/>
                        </a:spcBef>
                      </a:pPr>
                      <a:endParaRPr lang="ru-RU" sz="18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9264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A5002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 ОБРАЗОВАТЕЛЬНЫЕ ВОЗДЕЙСТВИЯ НА УЧЕНИКА, </a:t>
                      </a:r>
                    </a:p>
                    <a:p>
                      <a:pPr algn="ctr"/>
                      <a:r>
                        <a:rPr lang="ru-RU" b="1" i="1" dirty="0" smtClean="0">
                          <a:solidFill>
                            <a:srgbClr val="A5002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ВСЯ СИСТЕМА ОТНОШЕНИЙ ВНУТРИ ШКОЛЫ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0834" r="9378"/>
          <a:stretch>
            <a:fillRect/>
          </a:stretch>
        </p:blipFill>
        <p:spPr bwMode="auto">
          <a:xfrm>
            <a:off x="3491880" y="3573016"/>
            <a:ext cx="2273937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5436096" y="3284984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860032" y="2780928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979712" y="5445224"/>
            <a:ext cx="129614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3635896" y="2852936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915816" y="3284984"/>
            <a:ext cx="79208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644008" y="54452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6156176" y="5445224"/>
            <a:ext cx="1296144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412776"/>
            <a:ext cx="288032" cy="4968552"/>
          </a:xfrm>
          <a:prstGeom prst="rect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5400000">
            <a:off x="2375756" y="3753036"/>
            <a:ext cx="1908212" cy="252028"/>
          </a:xfrm>
          <a:prstGeom prst="triangle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Условия формирования личного вклада в развитие образования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412775"/>
          <a:ext cx="2376264" cy="49685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264"/>
              </a:tblGrid>
              <a:tr h="1656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Научно – исследовательские условия</a:t>
                      </a:r>
                      <a:endParaRPr lang="ru-RU" dirty="0" smtClean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6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Методические условия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6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Организационно – педагогические условия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63888" y="1412776"/>
          <a:ext cx="5400600" cy="4941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600"/>
              </a:tblGrid>
              <a:tr h="132785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Знакомство с  теоретическими положениями концепции </a:t>
                      </a:r>
                      <a:r>
                        <a:rPr lang="ru-RU" i="1" dirty="0" err="1" smtClean="0"/>
                        <a:t>деятельностного</a:t>
                      </a:r>
                      <a:r>
                        <a:rPr lang="ru-RU" i="1" dirty="0" smtClean="0"/>
                        <a:t> подхода  </a:t>
                      </a:r>
                      <a:r>
                        <a:rPr lang="ru-RU" i="1" dirty="0" err="1" smtClean="0"/>
                        <a:t>Л.С.Выготского</a:t>
                      </a:r>
                      <a:r>
                        <a:rPr lang="ru-RU" i="1" dirty="0" smtClean="0"/>
                        <a:t>, А.Н.Леонтьева, </a:t>
                      </a:r>
                      <a:r>
                        <a:rPr lang="ru-RU" i="1" dirty="0" err="1" smtClean="0"/>
                        <a:t>Д.Б.Эльконина</a:t>
                      </a:r>
                      <a:r>
                        <a:rPr lang="ru-RU" i="1" dirty="0" smtClean="0"/>
                        <a:t>, П.Я.Гальперина, А.Г. </a:t>
                      </a:r>
                      <a:r>
                        <a:rPr lang="ru-RU" i="1" dirty="0" err="1" smtClean="0"/>
                        <a:t>Асмолова</a:t>
                      </a:r>
                      <a:endParaRPr lang="ru-RU" i="1" dirty="0" smtClean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805"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Изучение работ по методике преподавания физической культуры:</a:t>
                      </a:r>
                    </a:p>
                    <a:p>
                      <a:pPr algn="just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i="1" dirty="0" err="1" smtClean="0">
                          <a:solidFill>
                            <a:schemeClr val="tx1"/>
                          </a:solidFill>
                        </a:rPr>
                        <a:t>Степанкова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 Э. Я.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Теория и методика физического воспитания и развития ребёнка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;</a:t>
                      </a:r>
                    </a:p>
                    <a:p>
                      <a:pPr algn="just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-Янсон Ю. А.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Физическая культура в школе. Новые педагогические технологии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;</a:t>
                      </a:r>
                    </a:p>
                    <a:p>
                      <a:pPr algn="just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-Григорьев Д.В., Степанов П.В.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Методический конструктор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Century Schoolbook"/>
                        </a:rPr>
                        <a:t>″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858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b="0" i="1" dirty="0" smtClean="0"/>
                        <a:t>-</a:t>
                      </a:r>
                      <a:r>
                        <a:rPr lang="ru-RU" i="1" dirty="0" smtClean="0"/>
                        <a:t>работа в составе школьного методического  объединения; </a:t>
                      </a:r>
                      <a:endParaRPr lang="ru-RU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i="1" dirty="0" smtClean="0"/>
                        <a:t>работа в составе РМО учителей физической культуры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683568" y="764704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Актуальность личного вклада в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развитие образования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00808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Интерес к занятиям физической культуры значительно снизился. </a:t>
            </a:r>
            <a:endParaRPr lang="ru-RU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932040" y="1484784"/>
            <a:ext cx="396044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Разработана  эффективная методика  и найдены средства и методы обучения, которые позволили повысить интерес у школьников к урокам физической культуры.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933056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Противоречие между требованиями </a:t>
            </a:r>
          </a:p>
          <a:p>
            <a:pPr algn="ctr"/>
            <a:r>
              <a:rPr lang="ru-RU" b="1" dirty="0" smtClean="0"/>
              <a:t>к уровню физической </a:t>
            </a:r>
          </a:p>
          <a:p>
            <a:pPr algn="ctr"/>
            <a:r>
              <a:rPr lang="ru-RU" b="1" dirty="0" smtClean="0"/>
              <a:t>подготовленности обучающихся и реальным уровнем развития их физических качеств.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407707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Активизирована двигательная деятельность учащихся на уроке, что способствует комплексному развитию физических качеств. 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067944" y="1988840"/>
            <a:ext cx="864096" cy="432048"/>
          </a:xfrm>
          <a:prstGeom prst="rightArrow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211960" y="4581128"/>
            <a:ext cx="864096" cy="432048"/>
          </a:xfrm>
          <a:prstGeom prst="rightArrow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475656" y="1196752"/>
            <a:ext cx="662473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Теоретическое обоснование личного</a:t>
            </a:r>
          </a:p>
          <a:p>
            <a:pPr algn="ctr"/>
            <a:r>
              <a:rPr lang="ru-RU" sz="2400" b="1" i="1" dirty="0" smtClean="0"/>
              <a:t>вклада в развитие образования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908720"/>
            <a:ext cx="478802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buClrTx/>
              <a:buSzTx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„Я слышу – я забываю,   я вижу – я запоминаю, я делаю – я усваиваю”.</a:t>
            </a:r>
          </a:p>
          <a:p>
            <a:pPr algn="r">
              <a:spcBef>
                <a:spcPct val="50000"/>
              </a:spcBef>
              <a:buClrTx/>
              <a:buSzTx/>
            </a:pPr>
            <a:r>
              <a:rPr lang="ru-RU" alt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Китайская мудрость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http://im0-tub-ru.yandex.net/i?id=e2985c9225a45a955e8e534599f6ba1e-10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988840"/>
            <a:ext cx="1080120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http://im0-tub-ru.yandex.net/i?id=aa5ddad72fbb206edef6857cdd0dcd24-11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420888"/>
            <a:ext cx="1368152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Развивающее обучение - Начальная школа - Фото по педагоги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21088"/>
            <a:ext cx="1224136" cy="13287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2" descr="http://im0-tub-ru.yandex.net/i?id=aee32ca859c6dca8bfe3c478792e304d-4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4653136"/>
            <a:ext cx="1000125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084168" y="3501008"/>
            <a:ext cx="1451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/>
              <a:t>Л.С.Выготский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96336" y="4005064"/>
            <a:ext cx="1433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/>
              <a:t>П.Я.Гальперин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5661248"/>
            <a:ext cx="13521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/>
              <a:t>Д.Б.Эльконин</a:t>
            </a:r>
            <a:endParaRPr lang="ru-RU" sz="1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668344" y="6237312"/>
            <a:ext cx="13222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В.В.Давыдов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36096" y="1844824"/>
            <a:ext cx="288032" cy="4680520"/>
          </a:xfrm>
          <a:prstGeom prst="rect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6200000">
            <a:off x="4247964" y="4041068"/>
            <a:ext cx="1908212" cy="252028"/>
          </a:xfrm>
          <a:prstGeom prst="triangle">
            <a:avLst/>
          </a:prstGeom>
          <a:solidFill>
            <a:srgbClr val="A5002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772816"/>
            <a:ext cx="4752528" cy="13681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способности человека есть результат преобразования внешней, предметной, во внутреннюю, психическую, деятельность путем последовательных преобразований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79512" y="3429000"/>
            <a:ext cx="4824536" cy="122413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Личностное, социальное, познавательное развитие учащихся определяется характером организации их деятельности, в первую очередь учебной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79512" y="4941168"/>
            <a:ext cx="4896544" cy="14401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результат образования - это не отдельные знания, умения и навыки, а способность и готовность человека к эффективной и продуктивной деятельности в различных социально-значимых ситуациях.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827584" y="908720"/>
            <a:ext cx="71287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 и задачи  педагогической деятельности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2276872"/>
            <a:ext cx="8712968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овладеть основами методических знаний в области </a:t>
            </a:r>
            <a:r>
              <a:rPr kumimoji="0" 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подхода и способами их применения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педагогической деятельности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i="1" dirty="0" smtClean="0"/>
              <a:t> освоить методы и приёмы урочной и внеурочной работы по формированию у обучающихся системы универсальных учебных действий;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i="1" dirty="0" smtClean="0"/>
              <a:t> внести изменения в структуру и содержание курсов физической культуры;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создать условия для индивидуального роста результатов учащихся по развитию физических качеств и становлению двигательных умений и навыков.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980728"/>
            <a:ext cx="8677472" cy="936104"/>
          </a:xfrm>
          <a:prstGeom prst="rect">
            <a:avLst/>
          </a:prstGeom>
          <a:solidFill>
            <a:schemeClr val="bg1"/>
          </a:solidFill>
          <a:ln w="5715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Усовершенствование педагогической деятельности на основе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подхода, способствующего развитию основных физических качеств обучающихся и повышению функциональных возможностей организма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827584" y="4293096"/>
            <a:ext cx="1975470" cy="1647081"/>
          </a:xfrm>
          <a:prstGeom prst="ellipse">
            <a:avLst/>
          </a:prstGeom>
          <a:gradFill rotWithShape="1">
            <a:gsLst>
              <a:gs pos="0">
                <a:srgbClr val="ECD73A"/>
              </a:gs>
              <a:gs pos="100000">
                <a:srgbClr val="6D631B"/>
              </a:gs>
            </a:gsLst>
            <a:lin ang="5400000" scaled="1"/>
          </a:gra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CC0000"/>
                </a:solidFill>
              </a:rPr>
              <a:t>Я учусь!</a:t>
            </a:r>
          </a:p>
        </p:txBody>
      </p:sp>
      <p:pic>
        <p:nvPicPr>
          <p:cNvPr id="5" name="Picture 5" descr="BD0666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491880" y="4149080"/>
            <a:ext cx="1971675" cy="1711325"/>
          </a:xfrm>
          <a:prstGeom prst="rect">
            <a:avLst/>
          </a:prstGeom>
        </p:spPr>
      </p:pic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6084168" y="4365104"/>
            <a:ext cx="2285579" cy="1542876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latin typeface="Arial" charset="0"/>
                <a:cs typeface="Arial" charset="0"/>
              </a:rPr>
              <a:t>Меня учат</a:t>
            </a: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5940152" y="4293096"/>
            <a:ext cx="2550939" cy="1628800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6012160" y="4293096"/>
            <a:ext cx="2592288" cy="1702569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412776"/>
            <a:ext cx="8352928" cy="16561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развивающая деятельность учителя и обучающихся, в процессе которой они связаны взаимопониманием и проникновением в духовный мир друг друга, совместным желанием анализа хода и результатов этой деятельности.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 rot="10800000">
            <a:off x="2915816" y="3356992"/>
            <a:ext cx="3816424" cy="432048"/>
          </a:xfrm>
          <a:prstGeom prst="triangle">
            <a:avLst/>
          </a:prstGeom>
          <a:solidFill>
            <a:schemeClr val="accent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аспект личного вклада педагога в развитие образования. </a:t>
            </a:r>
            <a:r>
              <a:rPr lang="ru-RU" sz="2400" b="1" i="1" dirty="0" smtClean="0"/>
              <a:t>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960313" cy="1244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User\Рабочий стол\047_smal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1024214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User\Рабочий стол\Image 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12776"/>
            <a:ext cx="959743" cy="146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фотографии\FqOEHqaG3E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996952"/>
            <a:ext cx="2046933" cy="1584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627784" y="1124744"/>
            <a:ext cx="360040" cy="5472608"/>
          </a:xfrm>
          <a:prstGeom prst="rect">
            <a:avLst/>
          </a:prstGeom>
          <a:solidFill>
            <a:srgbClr val="80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1268760"/>
            <a:ext cx="5256584" cy="12961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Структурирование содержания курса физической культуры 1 - 4, 5 – 8 классов с опорой на  создание и организацию условий, инициирующих детское действие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3212976"/>
            <a:ext cx="5256584" cy="100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Отбор оптимальных методов и форм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</a:rPr>
              <a:t>образовательной деятельности в рамках системно — </a:t>
            </a:r>
            <a:r>
              <a:rPr lang="ru-RU" i="1" dirty="0" err="1" smtClean="0">
                <a:solidFill>
                  <a:schemeClr val="tx1"/>
                </a:solidFill>
              </a:rPr>
              <a:t>деятельностного</a:t>
            </a:r>
            <a:r>
              <a:rPr lang="ru-RU" i="1" dirty="0" smtClean="0">
                <a:solidFill>
                  <a:schemeClr val="tx1"/>
                </a:solidFill>
              </a:rPr>
              <a:t> подхода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4869160"/>
            <a:ext cx="5256584" cy="11521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ru-RU" i="1" dirty="0" smtClean="0">
                <a:solidFill>
                  <a:schemeClr val="tx1"/>
                </a:solidFill>
              </a:rPr>
              <a:t>Проектирование уроков, включающих системы заданий, способствующих формированию УУД  у учащихся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 rot="5400000">
            <a:off x="1007604" y="3537012"/>
            <a:ext cx="4536504" cy="288032"/>
          </a:xfrm>
          <a:prstGeom prst="triangle">
            <a:avLst/>
          </a:prstGeom>
          <a:solidFill>
            <a:srgbClr val="80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797152"/>
            <a:ext cx="2123728" cy="1592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490066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Структурирование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содержания курса физической культуры: разработка рабочей программы, направленной на формирование универсальных учебных действий обучающихся</a:t>
            </a:r>
            <a:r>
              <a:rPr lang="ru-RU" sz="24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708920"/>
          <a:ext cx="8568952" cy="2252296"/>
        </p:xfrm>
        <a:graphic>
          <a:graphicData uri="http://schemas.openxmlformats.org/drawingml/2006/table">
            <a:tbl>
              <a:tblPr lastRow="1"/>
              <a:tblGrid>
                <a:gridCol w="2351481"/>
                <a:gridCol w="1527800"/>
                <a:gridCol w="1501228"/>
                <a:gridCol w="1634076"/>
                <a:gridCol w="1554367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</a:t>
                      </a:r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Легкая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атлетика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Гимнастика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Спортивные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игры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Лыжная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подготовка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4103">
                <a:tc>
                  <a:txBody>
                    <a:bodyPr/>
                    <a:lstStyle/>
                    <a:p>
                      <a:r>
                        <a:rPr lang="ru-RU" sz="1800" b="0" i="1" dirty="0">
                          <a:latin typeface="Times New Roman" pitchFamily="18" charset="0"/>
                          <a:cs typeface="Times New Roman" pitchFamily="18" charset="0"/>
                        </a:rPr>
                        <a:t>Личностные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03">
                <a:tc>
                  <a:txBody>
                    <a:bodyPr/>
                    <a:lstStyle/>
                    <a:p>
                      <a:r>
                        <a:rPr lang="ru-RU" sz="1800" b="0" i="1" dirty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47">
                <a:tc>
                  <a:txBody>
                    <a:bodyPr/>
                    <a:lstStyle/>
                    <a:p>
                      <a:r>
                        <a:rPr lang="ru-RU" sz="1800" b="0" i="1" dirty="0">
                          <a:latin typeface="Times New Roman" pitchFamily="18" charset="0"/>
                          <a:cs typeface="Times New Roman" pitchFamily="18" charset="0"/>
                        </a:rPr>
                        <a:t>Познавательные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182">
                <a:tc>
                  <a:txBody>
                    <a:bodyPr/>
                    <a:lstStyle/>
                    <a:p>
                      <a:r>
                        <a:rPr lang="ru-RU" sz="1800" b="0" i="1" dirty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0731" marR="90731" marT="45366" marB="4536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1958</TotalTime>
  <Words>944</Words>
  <Application>Microsoft Office PowerPoint</Application>
  <PresentationFormat>Экран (4:3)</PresentationFormat>
  <Paragraphs>156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Структурирование  содержания курса физической культуры: разработка рабочей программы, направленной на формирование универсальных учебных действий обучающихся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v-vrag</cp:lastModifiedBy>
  <cp:revision>460</cp:revision>
  <dcterms:modified xsi:type="dcterms:W3CDTF">2017-03-21T17:38:45Z</dcterms:modified>
</cp:coreProperties>
</file>