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06" r:id="rId2"/>
    <p:sldId id="305" r:id="rId3"/>
    <p:sldId id="256" r:id="rId4"/>
    <p:sldId id="266" r:id="rId5"/>
    <p:sldId id="275" r:id="rId6"/>
    <p:sldId id="260" r:id="rId7"/>
    <p:sldId id="265" r:id="rId8"/>
    <p:sldId id="279" r:id="rId9"/>
    <p:sldId id="302" r:id="rId10"/>
    <p:sldId id="307" r:id="rId11"/>
    <p:sldId id="308" r:id="rId12"/>
    <p:sldId id="30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F828"/>
    <a:srgbClr val="C6FBB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0.89000000000000012</c:v>
                </c:pt>
                <c:pt idx="1">
                  <c:v>0.44000000000000006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0">
                  <c:v>0.11000000000000001</c:v>
                </c:pt>
                <c:pt idx="1">
                  <c:v>0.5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2"/>
                <c:pt idx="0">
                  <c:v>начало года</c:v>
                </c:pt>
                <c:pt idx="1">
                  <c:v>конец года</c:v>
                </c:pt>
              </c:strCache>
            </c:strRef>
          </c:cat>
          <c:val>
            <c:numRef>
              <c:f>Лист1!$D$2:$D$5</c:f>
              <c:numCache>
                <c:formatCode>0%</c:formatCode>
                <c:ptCount val="4"/>
                <c:pt idx="0">
                  <c:v>0</c:v>
                </c:pt>
                <c:pt idx="1">
                  <c:v>6.0000000000000039E-2</c:v>
                </c:pt>
              </c:numCache>
            </c:numRef>
          </c:val>
        </c:ser>
        <c:gapWidth val="219"/>
        <c:overlap val="-27"/>
        <c:axId val="80575872"/>
        <c:axId val="81021184"/>
      </c:barChart>
      <c:catAx>
        <c:axId val="8057587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1021184"/>
        <c:crosses val="autoZero"/>
        <c:auto val="1"/>
        <c:lblAlgn val="ctr"/>
        <c:lblOffset val="100"/>
      </c:catAx>
      <c:valAx>
        <c:axId val="8102118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80575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0008E-931F-427B-A9CF-291AF67D260D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DD477-ACDD-47E7-81CF-7CBBA25B84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9058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087F8-8D00-43E5-A598-F539E91BC06D}" type="datetimeFigureOut">
              <a:rPr lang="ru-RU"/>
              <a:pPr>
                <a:defRPr/>
              </a:pPr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D9CC9-79F7-4675-B90A-4C746286B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0B64F-4BFC-4AEE-9B24-D2B35CD198ED}" type="datetimeFigureOut">
              <a:rPr lang="ru-RU"/>
              <a:pPr>
                <a:defRPr/>
              </a:pPr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87936-5471-4581-B0E4-E62A10D77E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DE202-9935-4BDD-BB12-63DEFF6675B9}" type="datetimeFigureOut">
              <a:rPr lang="ru-RU"/>
              <a:pPr>
                <a:defRPr/>
              </a:pPr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60459-F43B-485F-AEBD-5FBCFF089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56AB7-428B-4C07-BC9D-3605C924E7F4}" type="datetimeFigureOut">
              <a:rPr lang="ru-RU"/>
              <a:pPr>
                <a:defRPr/>
              </a:pPr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F6309-6622-4416-B495-BB2F81D11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1BF2D-F819-4276-9548-1EB3B0AF0135}" type="datetimeFigureOut">
              <a:rPr lang="ru-RU"/>
              <a:pPr>
                <a:defRPr/>
              </a:pPr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73F4E-C01F-44C5-A288-8A78060F8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26A7-7069-41A9-9650-563B79BA6D75}" type="datetimeFigureOut">
              <a:rPr lang="ru-RU"/>
              <a:pPr>
                <a:defRPr/>
              </a:pPr>
              <a:t>19.05.2019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99EEE-81BA-42FD-ACB5-720566E7E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B28A2-55A4-4B29-82D1-19BCB062AE84}" type="datetimeFigureOut">
              <a:rPr lang="ru-RU"/>
              <a:pPr>
                <a:defRPr/>
              </a:pPr>
              <a:t>19.05.2019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919FF-A9AC-49BA-B1CB-0A90423262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25F21-FD15-44EE-A350-C157CDF8942E}" type="datetimeFigureOut">
              <a:rPr lang="ru-RU"/>
              <a:pPr>
                <a:defRPr/>
              </a:pPr>
              <a:t>19.05.2019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83261-7BE9-485D-AE28-CE8437311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73E47-47F1-4225-B2C8-4C7B3A592D84}" type="datetimeFigureOut">
              <a:rPr lang="ru-RU"/>
              <a:pPr>
                <a:defRPr/>
              </a:pPr>
              <a:t>19.05.2019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DEF57-1C45-426D-92BA-B9C0F66409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B4B7A-CDE5-4067-9C37-2CD2AE0A2601}" type="datetimeFigureOut">
              <a:rPr lang="ru-RU"/>
              <a:pPr>
                <a:defRPr/>
              </a:pPr>
              <a:t>19.05.2019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6DBED-BCB2-482F-A6A1-24692FAE12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E752C-9561-485C-BAC9-207BAE696242}" type="datetimeFigureOut">
              <a:rPr lang="ru-RU"/>
              <a:pPr>
                <a:defRPr/>
              </a:pPr>
              <a:t>19.05.2019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5FD3F-5059-4003-8A47-7C4A0D9E8A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FA47AC-3C2A-45B6-BC1B-3D0D07C3F9AE}" type="datetimeFigureOut">
              <a:rPr lang="ru-RU"/>
              <a:pPr>
                <a:defRPr/>
              </a:pPr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B26247-E00D-40E0-BC2D-DFFDA3590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4;&#1083;&#1100;&#1075;&#1072;\Desktop\567887399465.mp4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user_file_590db8d98ca0e_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DetskSh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E:\КАРТИНКИ НА ПОЗДРАВЛЕН ИЕ\Заставки2\Wallpaper\img26.jpg"/>
          <p:cNvPicPr>
            <a:picLocks noChangeAspect="1" noChangeArrowheads="1"/>
          </p:cNvPicPr>
          <p:nvPr/>
        </p:nvPicPr>
        <p:blipFill>
          <a:blip r:embed="rId3" cstate="print">
            <a:lum bright="38000" contrast="-44000"/>
          </a:blip>
          <a:srcRect/>
          <a:stretch>
            <a:fillRect/>
          </a:stretch>
        </p:blipFill>
        <p:spPr bwMode="auto">
          <a:xfrm>
            <a:off x="0" y="1142984"/>
            <a:ext cx="9144000" cy="595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7544" y="1443840"/>
            <a:ext cx="6480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8593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980729"/>
            <a:ext cx="76328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нетрадиционных техник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позволяют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повысить интерес к изобразительной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деятельности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вызвать положительный эмоциональный отклик, развивать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речь и творческие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способности ребенка.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259632" y="3356993"/>
          <a:ext cx="6552728" cy="3501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DetskShkPrintmi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E:\КАРТИНКИ НА ПОЗДРАВЛЕН ИЕ\Заставки2\Wallpaper\img26.jpg"/>
          <p:cNvPicPr>
            <a:picLocks noChangeAspect="1" noChangeArrowheads="1"/>
          </p:cNvPicPr>
          <p:nvPr/>
        </p:nvPicPr>
        <p:blipFill>
          <a:blip r:embed="rId4" cstate="print">
            <a:lum bright="38000" contrast="-44000"/>
          </a:blip>
          <a:srcRect/>
          <a:stretch>
            <a:fillRect/>
          </a:stretch>
        </p:blipFill>
        <p:spPr bwMode="auto">
          <a:xfrm>
            <a:off x="0" y="1196752"/>
            <a:ext cx="9144000" cy="5973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567887399465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7173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Documents and Settings\user\Рабочий стол\DetskSh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3" descr="E:\КАРТИНКИ НА ПОЗДРАВЛЕН ИЕ\Заставки2\Wallpaper\img26.jpg"/>
          <p:cNvPicPr>
            <a:picLocks noChangeAspect="1" noChangeArrowheads="1"/>
          </p:cNvPicPr>
          <p:nvPr/>
        </p:nvPicPr>
        <p:blipFill>
          <a:blip r:embed="rId3" cstate="print">
            <a:lum bright="38000" contrast="-44000"/>
          </a:blip>
          <a:srcRect/>
          <a:stretch>
            <a:fillRect/>
          </a:stretch>
        </p:blipFill>
        <p:spPr bwMode="auto">
          <a:xfrm>
            <a:off x="0" y="1214438"/>
            <a:ext cx="9144000" cy="595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57158" y="1214422"/>
            <a:ext cx="8501122" cy="64292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Содержимое 8"/>
          <p:cNvSpPr>
            <a:spLocks noGrp="1"/>
          </p:cNvSpPr>
          <p:nvPr>
            <p:ph idx="1"/>
          </p:nvPr>
        </p:nvSpPr>
        <p:spPr>
          <a:xfrm>
            <a:off x="214282" y="1196752"/>
            <a:ext cx="8715436" cy="136815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Georgia" pitchFamily="18" charset="0"/>
              </a:rPr>
              <a:t>Педагогический проект</a:t>
            </a:r>
          </a:p>
          <a:p>
            <a:pPr algn="ctr">
              <a:buFont typeface="Arial" charset="0"/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Маленькими ручками- целый мир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!»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</a:t>
            </a:r>
            <a:endParaRPr lang="ru-RU" b="1" i="1" dirty="0" smtClean="0"/>
          </a:p>
          <a:p>
            <a:pPr algn="ctr"/>
            <a:endParaRPr lang="ru-RU" b="1" i="1" dirty="0" smtClean="0"/>
          </a:p>
        </p:txBody>
      </p:sp>
      <p:pic>
        <p:nvPicPr>
          <p:cNvPr id="7" name="Рисунок 6" descr="image (0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9632" y="2492896"/>
            <a:ext cx="6912768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C:\Documents and Settings\user\Рабочий стол\DetskSh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3" descr="E:\КАРТИНКИ НА ПОЗДРАВЛЕН ИЕ\Заставки2\Wallpaper\img26.jpg"/>
          <p:cNvPicPr>
            <a:picLocks noChangeAspect="1" noChangeArrowheads="1"/>
          </p:cNvPicPr>
          <p:nvPr/>
        </p:nvPicPr>
        <p:blipFill>
          <a:blip r:embed="rId3" cstate="print">
            <a:lum bright="38000" contrast="-44000"/>
          </a:blip>
          <a:srcRect/>
          <a:stretch>
            <a:fillRect/>
          </a:stretch>
        </p:blipFill>
        <p:spPr bwMode="auto">
          <a:xfrm>
            <a:off x="0" y="1214438"/>
            <a:ext cx="9144000" cy="595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17151266"/>
              </p:ext>
            </p:extLst>
          </p:nvPr>
        </p:nvGraphicFramePr>
        <p:xfrm>
          <a:off x="285720" y="1571612"/>
          <a:ext cx="8643998" cy="516975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71900"/>
                <a:gridCol w="5072098"/>
              </a:tblGrid>
              <a:tr h="1415904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Georgia" pitchFamily="18" charset="0"/>
                          <a:cs typeface="Times New Roman" pitchFamily="18" charset="0"/>
                        </a:rPr>
                        <a:t>Тип</a:t>
                      </a:r>
                      <a:endParaRPr lang="ru-RU" sz="2400" baseline="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Georgia" pitchFamily="18" charset="0"/>
                          <a:cs typeface="Times New Roman" pitchFamily="18" charset="0"/>
                        </a:rPr>
                        <a:t>проекта: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Georgia" pitchFamily="18" charset="0"/>
                          <a:cs typeface="Times New Roman" pitchFamily="18" charset="0"/>
                        </a:rPr>
                        <a:t>Познавательный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Georgia" pitchFamily="18" charset="0"/>
                          <a:cs typeface="Times New Roman" pitchFamily="18" charset="0"/>
                        </a:rPr>
                        <a:t>Развитие речи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976390"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Georgia" pitchFamily="18" charset="0"/>
                          <a:cs typeface="Times New Roman" pitchFamily="18" charset="0"/>
                        </a:rPr>
                        <a:t>Состав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Georgia" pitchFamily="18" charset="0"/>
                          <a:cs typeface="Times New Roman" pitchFamily="18" charset="0"/>
                        </a:rPr>
                        <a:t>участников: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Char char="Ø"/>
                      </a:pPr>
                      <a:endParaRPr lang="ru-RU" sz="24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Georgia" pitchFamily="18" charset="0"/>
                          <a:cs typeface="Times New Roman" pitchFamily="18" charset="0"/>
                        </a:rPr>
                        <a:t>   Дети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Georgia" pitchFamily="18" charset="0"/>
                          <a:cs typeface="Times New Roman" pitchFamily="18" charset="0"/>
                        </a:rPr>
                        <a:t>   Родители воспитанников</a:t>
                      </a:r>
                    </a:p>
                    <a:p>
                      <a:pPr algn="l">
                        <a:buFont typeface="Wingdings" pitchFamily="2" charset="2"/>
                        <a:buChar char="Ø"/>
                      </a:pPr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Georgia" pitchFamily="18" charset="0"/>
                          <a:cs typeface="Times New Roman" pitchFamily="18" charset="0"/>
                        </a:rPr>
                        <a:t>   Воспитатель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777461">
                <a:tc>
                  <a:txBody>
                    <a:bodyPr/>
                    <a:lstStyle/>
                    <a:p>
                      <a:endParaRPr lang="ru-RU" sz="28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</a:endParaRPr>
                    </a:p>
                    <a:p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Georgia" pitchFamily="18" charset="0"/>
                        </a:rPr>
                        <a:t>Продолжительность</a:t>
                      </a:r>
                      <a:endParaRPr lang="ru-RU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Georgia" pitchFamily="18" charset="0"/>
                          <a:cs typeface="Times New Roman" pitchFamily="18" charset="0"/>
                        </a:rPr>
                        <a:t>Долгосрочный</a:t>
                      </a:r>
                      <a:endParaRPr lang="en-US" sz="24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Georgia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Georgia" pitchFamily="18" charset="0"/>
                          <a:cs typeface="Times New Roman" pitchFamily="18" charset="0"/>
                        </a:rPr>
                        <a:t>октябрь-</a:t>
                      </a:r>
                      <a:r>
                        <a:rPr lang="ru-RU" sz="2400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Georgia" pitchFamily="18" charset="0"/>
                          <a:cs typeface="Times New Roman" pitchFamily="18" charset="0"/>
                        </a:rPr>
                        <a:t> май)</a:t>
                      </a:r>
                      <a:endParaRPr lang="ru-RU" sz="24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DetskSh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E:\КАРТИНКИ НА ПОЗДРАВЛЕН ИЕ\Заставки2\Wallpaper\img26.jpg"/>
          <p:cNvPicPr>
            <a:picLocks noChangeAspect="1" noChangeArrowheads="1"/>
          </p:cNvPicPr>
          <p:nvPr/>
        </p:nvPicPr>
        <p:blipFill>
          <a:blip r:embed="rId3" cstate="print">
            <a:lum bright="38000" contrast="-44000"/>
          </a:blip>
          <a:srcRect/>
          <a:stretch>
            <a:fillRect/>
          </a:stretch>
        </p:blipFill>
        <p:spPr bwMode="auto">
          <a:xfrm>
            <a:off x="0" y="1124744"/>
            <a:ext cx="9144000" cy="609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367644" y="1390000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2136338"/>
            <a:ext cx="73448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2505670"/>
            <a:ext cx="8352928" cy="2363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Проблемой проекта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является низкий уровень развития речи у детей младшего дошкольного возраста.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Documents and Settings\user\Рабочий стол\DetskSh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3" descr="E:\КАРТИНКИ НА ПОЗДРАВЛЕН ИЕ\Заставки2\Wallpaper\img26.jpg"/>
          <p:cNvPicPr>
            <a:picLocks noChangeAspect="1" noChangeArrowheads="1"/>
          </p:cNvPicPr>
          <p:nvPr/>
        </p:nvPicPr>
        <p:blipFill>
          <a:blip r:embed="rId3" cstate="print">
            <a:lum bright="38000" contrast="-44000"/>
          </a:blip>
          <a:srcRect/>
          <a:stretch>
            <a:fillRect/>
          </a:stretch>
        </p:blipFill>
        <p:spPr bwMode="auto">
          <a:xfrm>
            <a:off x="0" y="1143000"/>
            <a:ext cx="9144000" cy="609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5"/>
          <p:cNvSpPr>
            <a:spLocks noChangeArrowheads="1"/>
          </p:cNvSpPr>
          <p:nvPr/>
        </p:nvSpPr>
        <p:spPr bwMode="auto">
          <a:xfrm>
            <a:off x="196897" y="1115223"/>
            <a:ext cx="8750206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     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речи и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художественно-творческих способностей детей младшего возраста посредством использования нетрадиционной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техник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рисования.</a:t>
            </a:r>
          </a:p>
          <a:p>
            <a:endParaRPr lang="ru-RU" sz="28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Создать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предметно-развивающую среду в группе для развития и формирования художественно-творческих способностей детей;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Знакомить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нетрадиционными способами рисования, формировать интерес к изобразительной деятельности;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3.Способствовать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овладению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детьми простейшими техническими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приемами работы с различными изобразительными материалами;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Развитие эмоциональной отзывчивости;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Развитие коммуникативных навыков.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Documents and Settings\user\Рабочий стол\DetskSh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3" descr="E:\КАРТИНКИ НА ПОЗДРАВЛЕН ИЕ\Заставки2\Wallpaper\img26.jpg"/>
          <p:cNvPicPr>
            <a:picLocks noChangeAspect="1" noChangeArrowheads="1"/>
          </p:cNvPicPr>
          <p:nvPr/>
        </p:nvPicPr>
        <p:blipFill>
          <a:blip r:embed="rId3" cstate="print">
            <a:lum bright="38000" contrast="-44000"/>
          </a:blip>
          <a:srcRect/>
          <a:stretch>
            <a:fillRect/>
          </a:stretch>
        </p:blipFill>
        <p:spPr bwMode="auto">
          <a:xfrm>
            <a:off x="0" y="1214438"/>
            <a:ext cx="9144000" cy="595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Заголовок 7"/>
          <p:cNvSpPr>
            <a:spLocks noGrp="1"/>
          </p:cNvSpPr>
          <p:nvPr>
            <p:ph type="title"/>
          </p:nvPr>
        </p:nvSpPr>
        <p:spPr>
          <a:xfrm>
            <a:off x="214282" y="1357298"/>
            <a:ext cx="8715436" cy="500066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Принципы и формы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  <a:cs typeface="Times New Roman" pitchFamily="18" charset="0"/>
              </a:rPr>
              <a:t>работы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8436" name="Содержимое 8"/>
          <p:cNvSpPr>
            <a:spLocks noGrp="1"/>
          </p:cNvSpPr>
          <p:nvPr>
            <p:ph idx="1"/>
          </p:nvPr>
        </p:nvSpPr>
        <p:spPr>
          <a:xfrm>
            <a:off x="1000125" y="2857500"/>
            <a:ext cx="7586663" cy="4000500"/>
          </a:xfrm>
        </p:spPr>
        <p:txBody>
          <a:bodyPr/>
          <a:lstStyle/>
          <a:p>
            <a:pPr algn="r">
              <a:buFont typeface="Arial" charset="0"/>
              <a:buNone/>
            </a:pPr>
            <a:endParaRPr lang="ru-RU" sz="18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ru-RU" b="1" i="1" dirty="0" smtClean="0"/>
          </a:p>
          <a:p>
            <a:pPr algn="ctr"/>
            <a:endParaRPr lang="ru-RU" b="1" i="1" dirty="0" smtClean="0"/>
          </a:p>
        </p:txBody>
      </p:sp>
      <p:sp>
        <p:nvSpPr>
          <p:cNvPr id="18437" name="Rectangle 1"/>
          <p:cNvSpPr>
            <a:spLocks noChangeArrowheads="1"/>
          </p:cNvSpPr>
          <p:nvPr/>
        </p:nvSpPr>
        <p:spPr bwMode="auto">
          <a:xfrm rot="10800000" flipV="1">
            <a:off x="642938" y="1569552"/>
            <a:ext cx="7572375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400" b="1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400" b="1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400" b="1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400" b="1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400" b="1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400" b="1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400" b="1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400" b="1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400" b="1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 eaLnBrk="0" hangingPunct="0"/>
            <a:endParaRPr lang="ru-RU" sz="2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 eaLnBrk="0" hangingPunct="0"/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7158" y="2000240"/>
            <a:ext cx="850112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Учет индивидуальных особенностей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Последовательность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Систематичность</a:t>
            </a:r>
          </a:p>
          <a:p>
            <a:endParaRPr lang="ru-RU" sz="2400" b="1" u="sng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оздание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игровой ситуации, проговаривание последовательности работы, наблюдения, беседы с рассматриванием картинок, чтение художественной литературы, организованная деятельность.</a:t>
            </a:r>
          </a:p>
          <a:p>
            <a:pPr>
              <a:buFont typeface="Wingdings" pitchFamily="2" charset="2"/>
              <a:buChar char="Ø"/>
            </a:pP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DetskSh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E:\КАРТИНКИ НА ПОЗДРАВЛЕН ИЕ\Заставки2\Wallpaper\img26.jpg"/>
          <p:cNvPicPr>
            <a:picLocks noChangeAspect="1" noChangeArrowheads="1"/>
          </p:cNvPicPr>
          <p:nvPr/>
        </p:nvPicPr>
        <p:blipFill>
          <a:blip r:embed="rId3" cstate="print">
            <a:lum bright="38000" contrast="-44000"/>
          </a:blip>
          <a:srcRect/>
          <a:stretch>
            <a:fillRect/>
          </a:stretch>
        </p:blipFill>
        <p:spPr bwMode="auto">
          <a:xfrm>
            <a:off x="0" y="1214438"/>
            <a:ext cx="9144000" cy="595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884413082"/>
              </p:ext>
            </p:extLst>
          </p:nvPr>
        </p:nvGraphicFramePr>
        <p:xfrm>
          <a:off x="26384" y="0"/>
          <a:ext cx="9144000" cy="7208339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508000"/>
                <a:gridCol w="3132666"/>
                <a:gridCol w="5503334"/>
              </a:tblGrid>
              <a:tr h="41556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Этапы</a:t>
                      </a:r>
                      <a:r>
                        <a:rPr lang="ru-RU" baseline="0" dirty="0" smtClean="0"/>
                        <a:t> и сроки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Задачи</a:t>
                      </a:r>
                      <a:endParaRPr lang="ru-RU" dirty="0"/>
                    </a:p>
                  </a:txBody>
                  <a:tcPr/>
                </a:tc>
              </a:tr>
              <a:tr h="273607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Подготовительный</a:t>
                      </a:r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Октябрь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2019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изучение и анализ научно-исследовательской, методической литературы, интернет – ресурсов по данной теме; подбор программно-методического обеспечения ; наглядно-демонстрационного, раздаточного материала;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разработка содержания проекта: «Нетрадиционные способы рисования для малышей»;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планирование предстоящей деятельности, направленной на реализацию проекта.</a:t>
                      </a: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17232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Основной</a:t>
                      </a:r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Ноябрь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-апрель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создание условий, способствующих стимулированию развития речи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творческих способностей детей младшей группы.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формирование навыков художественной деятельности детей, организация совместной деятельности воспитателя и детей.</a:t>
                      </a: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84677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Заключительный</a:t>
                      </a:r>
                    </a:p>
                    <a:p>
                      <a:endParaRPr lang="ru-RU" sz="1400" dirty="0" smtClean="0"/>
                    </a:p>
                    <a:p>
                      <a:r>
                        <a:rPr lang="ru-RU" sz="1400" dirty="0" smtClean="0"/>
                        <a:t>Май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презентация проекта 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подведение итогов реализации проекта «Маленькими ручками - целый мир»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Итоговое занятие</a:t>
                      </a:r>
                    </a:p>
                    <a:p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DetskSh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E:\КАРТИНКИ НА ПОЗДРАВЛЕН ИЕ\Заставки2\Wallpaper\img26.jpg"/>
          <p:cNvPicPr>
            <a:picLocks noChangeAspect="1" noChangeArrowheads="1"/>
          </p:cNvPicPr>
          <p:nvPr/>
        </p:nvPicPr>
        <p:blipFill>
          <a:blip r:embed="rId3" cstate="print">
            <a:lum bright="38000" contrast="-44000"/>
          </a:blip>
          <a:srcRect/>
          <a:stretch>
            <a:fillRect/>
          </a:stretch>
        </p:blipFill>
        <p:spPr bwMode="auto">
          <a:xfrm>
            <a:off x="0" y="1142984"/>
            <a:ext cx="9144000" cy="595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037358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Предполагаемый результат: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речевых навыков у детей  младшего возраста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eaLnBrk="0" hangingPunct="0">
              <a:buFontTx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Овладение детьми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простейшими техническими приемами работы с различными изобразительными материалами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Интеллектуальное развитие детей;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Пополнение предметно-развивающей среды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lvl="0" eaLnBrk="0" hangingPunct="0">
              <a:buFontTx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 компетентности  родителей  воспитанников  в  вопросе  рисования  с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использованием  нетрадиционных  техник,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активное  участие  родителей  в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совместных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творческих мероприятиях.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1802</TotalTime>
  <Words>304</Words>
  <Application>Microsoft Office PowerPoint</Application>
  <PresentationFormat>Экран (4:3)</PresentationFormat>
  <Paragraphs>94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 </vt:lpstr>
      <vt:lpstr>Слайд 4</vt:lpstr>
      <vt:lpstr>Слайд 5</vt:lpstr>
      <vt:lpstr>Слайд 6</vt:lpstr>
      <vt:lpstr>Принципы и формы работы</vt:lpstr>
      <vt:lpstr>Слайд 8</vt:lpstr>
      <vt:lpstr>Слайд 9</vt:lpstr>
      <vt:lpstr>Слайд 10</vt:lpstr>
      <vt:lpstr>Слайд 11</vt:lpstr>
      <vt:lpstr>Слайд 12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казённое образовательное учреждение  для детей – сирот и детей, оставшихся без попечения родителей  Анжеро – Судженского городского округа  «Детский дом № 35»</dc:title>
  <dc:creator>user</dc:creator>
  <cp:lastModifiedBy>Ольга</cp:lastModifiedBy>
  <cp:revision>168</cp:revision>
  <dcterms:created xsi:type="dcterms:W3CDTF">2015-03-07T06:02:11Z</dcterms:created>
  <dcterms:modified xsi:type="dcterms:W3CDTF">2019-05-19T22:13:53Z</dcterms:modified>
</cp:coreProperties>
</file>