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9" r:id="rId1"/>
  </p:sldMasterIdLst>
  <p:notesMasterIdLst>
    <p:notesMasterId r:id="rId22"/>
  </p:notesMasterIdLst>
  <p:sldIdLst>
    <p:sldId id="284" r:id="rId2"/>
    <p:sldId id="305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1727" autoAdjust="0"/>
  </p:normalViewPr>
  <p:slideViewPr>
    <p:cSldViewPr>
      <p:cViewPr varScale="1">
        <p:scale>
          <a:sx n="84" d="100"/>
          <a:sy n="84" d="100"/>
        </p:scale>
        <p:origin x="105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17F7B-E88F-49BE-9706-5D55A03667B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D5C67-551A-48B7-8D69-7F6A4FE1FB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860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D5C67-551A-48B7-8D69-7F6A4FE1FB1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215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D5C67-551A-48B7-8D69-7F6A4FE1FB1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171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E70E493-8299-473C-A009-E79D351A34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367D35-D481-48EC-9925-2BE6EBFBBD3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9578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E493-8299-473C-A009-E79D351A34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35-D481-48EC-9925-2BE6EBFBBD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610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E493-8299-473C-A009-E79D351A34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35-D481-48EC-9925-2BE6EBFBBD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653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E493-8299-473C-A009-E79D351A34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35-D481-48EC-9925-2BE6EBFBBD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656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E493-8299-473C-A009-E79D351A34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35-D481-48EC-9925-2BE6EBFBBD3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7659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E493-8299-473C-A009-E79D351A34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35-D481-48EC-9925-2BE6EBFBBD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298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E493-8299-473C-A009-E79D351A34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35-D481-48EC-9925-2BE6EBFBBD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263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E493-8299-473C-A009-E79D351A34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35-D481-48EC-9925-2BE6EBFBBD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194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E493-8299-473C-A009-E79D351A34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35-D481-48EC-9925-2BE6EBFBBD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753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E493-8299-473C-A009-E79D351A34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35-D481-48EC-9925-2BE6EBFBBD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667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E493-8299-473C-A009-E79D351A34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35-D481-48EC-9925-2BE6EBFBBD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728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DE70E493-8299-473C-A009-E79D351A34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BC367D35-D481-48EC-9925-2BE6EBFBBD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474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38395" y="1663574"/>
            <a:ext cx="8611357" cy="2149600"/>
          </a:xfrm>
        </p:spPr>
        <p:txBody>
          <a:bodyPr>
            <a:noAutofit/>
          </a:bodyPr>
          <a:lstStyle/>
          <a:p>
            <a:r>
              <a:rPr lang="ru-RU" sz="3200" dirty="0"/>
              <a:t>Формирование коммуникативных компетенций у обучающихся с нарушениями слуха, их  социальная  адаптация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9" name="Рисунок 8" descr="Безымянный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214282" y="6286520"/>
            <a:ext cx="8611358" cy="71438"/>
          </a:xfrm>
          <a:prstGeom prst="rect">
            <a:avLst/>
          </a:prstGeom>
        </p:spPr>
      </p:pic>
      <p:pic>
        <p:nvPicPr>
          <p:cNvPr id="6" name="Рисунок 2" descr="Рисунок2.png"/>
          <p:cNvPicPr>
            <a:picLocks noChangeAspect="1"/>
          </p:cNvPicPr>
          <p:nvPr/>
        </p:nvPicPr>
        <p:blipFill>
          <a:blip r:embed="rId4">
            <a:lum contrast="40000"/>
          </a:blip>
          <a:srcRect b="16028"/>
          <a:stretch>
            <a:fillRect/>
          </a:stretch>
        </p:blipFill>
        <p:spPr bwMode="auto">
          <a:xfrm>
            <a:off x="214282" y="285728"/>
            <a:ext cx="1730375" cy="1054100"/>
          </a:xfrm>
          <a:prstGeom prst="rect">
            <a:avLst/>
          </a:prstGeom>
          <a:noFill/>
          <a:ln w="9525">
            <a:solidFill>
              <a:schemeClr val="accent1">
                <a:lumMod val="20000"/>
                <a:lumOff val="80000"/>
              </a:schemeClr>
            </a:solidFill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963142" y="253536"/>
            <a:ext cx="678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latin typeface="Arial" charset="0"/>
              </a:rPr>
              <a:t>Государственное казенное  общеобразовательное учреждение Ростовской области «Ростовский  областной центр образования </a:t>
            </a:r>
            <a:r>
              <a:rPr lang="ru-RU" altLang="ru-RU" b="1" dirty="0" err="1" smtClean="0">
                <a:latin typeface="Arial" charset="0"/>
              </a:rPr>
              <a:t>неслышащих</a:t>
            </a:r>
            <a:r>
              <a:rPr lang="ru-RU" altLang="ru-RU" b="1" dirty="0" smtClean="0">
                <a:latin typeface="Arial" charset="0"/>
              </a:rPr>
              <a:t> учащихся» (</a:t>
            </a:r>
            <a:r>
              <a:rPr lang="ru-RU" altLang="ru-RU" dirty="0" smtClean="0">
                <a:latin typeface="Arial" charset="0"/>
              </a:rPr>
              <a:t>ГКОУ РО РОЦОНУ</a:t>
            </a:r>
            <a:r>
              <a:rPr lang="ru-RU" altLang="ru-RU" b="1" dirty="0" smtClean="0">
                <a:latin typeface="Arial" charset="0"/>
              </a:rPr>
              <a:t>)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059831" y="3968485"/>
            <a:ext cx="57658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Учителя-дефектологи ГКОУ РО </a:t>
            </a:r>
            <a:r>
              <a:rPr lang="ru-RU" sz="2400" dirty="0" smtClean="0"/>
              <a:t>РОЦОНУ:</a:t>
            </a:r>
            <a:endParaRPr lang="ru-RU" sz="2400" dirty="0"/>
          </a:p>
          <a:p>
            <a:r>
              <a:rPr lang="ru-RU" sz="2400" dirty="0"/>
              <a:t>Гребенкина Марина Александровна</a:t>
            </a:r>
          </a:p>
          <a:p>
            <a:r>
              <a:rPr lang="ru-RU" sz="2400" dirty="0" err="1"/>
              <a:t>Колтунова</a:t>
            </a:r>
            <a:r>
              <a:rPr lang="ru-RU" sz="2400" dirty="0"/>
              <a:t> Елена Аркадьевна</a:t>
            </a:r>
          </a:p>
          <a:p>
            <a:r>
              <a:rPr lang="ru-RU" sz="2400" dirty="0"/>
              <a:t>Рудакова Надежда Борисовна</a:t>
            </a:r>
          </a:p>
          <a:p>
            <a:r>
              <a:rPr lang="ru-RU" sz="2400" dirty="0" err="1"/>
              <a:t>Шестеркина</a:t>
            </a:r>
            <a:r>
              <a:rPr lang="ru-RU" sz="2400" dirty="0"/>
              <a:t> Татьяна Михайловна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1" y="188640"/>
            <a:ext cx="7406640" cy="1224136"/>
          </a:xfrm>
        </p:spPr>
        <p:txBody>
          <a:bodyPr/>
          <a:lstStyle/>
          <a:p>
            <a:pPr algn="ctr"/>
            <a:r>
              <a:rPr lang="ru-RU" b="1" dirty="0"/>
              <a:t>Участники </a:t>
            </a:r>
            <a:r>
              <a:rPr lang="ru-RU" b="1" dirty="0" smtClean="0"/>
              <a:t>проекта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1658" y="1556792"/>
            <a:ext cx="7404653" cy="4038600"/>
          </a:xfrm>
        </p:spPr>
        <p:txBody>
          <a:bodyPr>
            <a:normAutofit fontScale="92500" lnSpcReduction="10000"/>
          </a:bodyPr>
          <a:lstStyle/>
          <a:p>
            <a:r>
              <a:rPr lang="ru-RU" sz="4000" dirty="0"/>
              <a:t>Учащиеся</a:t>
            </a:r>
          </a:p>
          <a:p>
            <a:r>
              <a:rPr lang="ru-RU" sz="4000" dirty="0"/>
              <a:t>Учителя-дефектологи</a:t>
            </a:r>
          </a:p>
          <a:p>
            <a:r>
              <a:rPr lang="ru-RU" sz="4000" dirty="0"/>
              <a:t>Учителя класса</a:t>
            </a:r>
          </a:p>
          <a:p>
            <a:r>
              <a:rPr lang="ru-RU" sz="4000" dirty="0"/>
              <a:t>Воспитатели</a:t>
            </a:r>
          </a:p>
          <a:p>
            <a:r>
              <a:rPr lang="ru-RU" sz="4000" dirty="0"/>
              <a:t>Педагог-психолог</a:t>
            </a:r>
          </a:p>
          <a:p>
            <a:r>
              <a:rPr lang="ru-RU" sz="4000" dirty="0"/>
              <a:t>Социальный </a:t>
            </a:r>
            <a:r>
              <a:rPr lang="ru-RU" sz="4000" dirty="0" smtClean="0"/>
              <a:t>педагог</a:t>
            </a:r>
          </a:p>
          <a:p>
            <a:r>
              <a:rPr lang="ru-RU" sz="4000" dirty="0" smtClean="0"/>
              <a:t>Родители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874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093" y="188640"/>
            <a:ext cx="8712968" cy="1356360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Сроки и этапы реализации </a:t>
            </a:r>
            <a:r>
              <a:rPr lang="ru-RU" b="1" dirty="0" smtClean="0"/>
              <a:t>проекта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1105" y="1988840"/>
            <a:ext cx="8496944" cy="453650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4100" b="1" dirty="0"/>
              <a:t>1 этап </a:t>
            </a:r>
            <a:r>
              <a:rPr lang="ru-RU" sz="4100" dirty="0"/>
              <a:t>– подготовительный</a:t>
            </a:r>
          </a:p>
          <a:p>
            <a:pPr marL="34290" indent="0" algn="just">
              <a:buNone/>
            </a:pPr>
            <a:r>
              <a:rPr lang="ru-RU" sz="4100" dirty="0" smtClean="0"/>
              <a:t>                                           (сентябрь-октябрь </a:t>
            </a:r>
            <a:r>
              <a:rPr lang="ru-RU" sz="4100" dirty="0"/>
              <a:t>2020)</a:t>
            </a:r>
          </a:p>
          <a:p>
            <a:pPr algn="just"/>
            <a:endParaRPr lang="ru-RU" sz="4100" dirty="0"/>
          </a:p>
          <a:p>
            <a:pPr algn="just"/>
            <a:r>
              <a:rPr lang="ru-RU" sz="4100" b="1" dirty="0"/>
              <a:t>2 этап </a:t>
            </a:r>
            <a:r>
              <a:rPr lang="ru-RU" sz="4100" dirty="0"/>
              <a:t>– основной </a:t>
            </a:r>
          </a:p>
          <a:p>
            <a:pPr marL="34290" indent="0" algn="just">
              <a:buNone/>
            </a:pPr>
            <a:r>
              <a:rPr lang="ru-RU" sz="4100" dirty="0" smtClean="0"/>
              <a:t>                                           (</a:t>
            </a:r>
            <a:r>
              <a:rPr lang="ru-RU" sz="4100" dirty="0"/>
              <a:t>ноябрь 2020- апрель 2021)</a:t>
            </a:r>
          </a:p>
          <a:p>
            <a:pPr algn="just"/>
            <a:endParaRPr lang="ru-RU" sz="4100" dirty="0"/>
          </a:p>
          <a:p>
            <a:pPr algn="just"/>
            <a:r>
              <a:rPr lang="ru-RU" sz="4100" b="1" dirty="0"/>
              <a:t>3 этап </a:t>
            </a:r>
            <a:r>
              <a:rPr lang="ru-RU" sz="4100" dirty="0"/>
              <a:t>– оценочно-результативный </a:t>
            </a:r>
          </a:p>
          <a:p>
            <a:pPr marL="34290" indent="0" algn="just">
              <a:buNone/>
            </a:pPr>
            <a:r>
              <a:rPr lang="ru-RU" sz="4100" dirty="0" smtClean="0"/>
              <a:t>                                                                  </a:t>
            </a:r>
            <a:r>
              <a:rPr lang="ru-RU" sz="4100" dirty="0"/>
              <a:t>(май-июнь 2021)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816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2" cy="72008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Первый этап- подготовительный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856984" cy="5760640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Определение теоретических позиций на основе анализа научной литературы и педагогической практики.</a:t>
            </a:r>
          </a:p>
          <a:p>
            <a:r>
              <a:rPr lang="ru-RU" sz="2400" dirty="0"/>
              <a:t>Ознакомление с нормативно-правовой базой.</a:t>
            </a:r>
          </a:p>
          <a:p>
            <a:r>
              <a:rPr lang="ru-RU" sz="2400" dirty="0"/>
              <a:t>Изучение  психолого-педагогических диагностик, тренингов.</a:t>
            </a:r>
          </a:p>
          <a:p>
            <a:r>
              <a:rPr lang="ru-RU" sz="2400" dirty="0"/>
              <a:t>Определение схем отслеживания результатов проекта и форм подведения итогов, трансляции результатов.</a:t>
            </a:r>
          </a:p>
          <a:p>
            <a:r>
              <a:rPr lang="ru-RU" sz="2400" dirty="0"/>
              <a:t>Получение информации о тенденциях развития современного коррекционного образования, об исследованиях, направленных на формирование коммуникативной компетенции обучающихся.</a:t>
            </a:r>
          </a:p>
          <a:p>
            <a:r>
              <a:rPr lang="ru-RU" sz="2400" dirty="0"/>
              <a:t>Изучение уровня осведомленности педагогов школы по методике работы по формированию коммуникативной компетенции обучающихся.</a:t>
            </a:r>
          </a:p>
          <a:p>
            <a:r>
              <a:rPr lang="ru-RU" sz="2400" dirty="0"/>
              <a:t>Анкетирование учащихся и их родителей по проблеме их отношения к диалогическому общению.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1671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72008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Второй </a:t>
            </a:r>
            <a:r>
              <a:rPr lang="ru-RU" sz="4400" b="1" dirty="0"/>
              <a:t>этап- </a:t>
            </a:r>
            <a:r>
              <a:rPr lang="ru-RU" sz="4400" b="1" dirty="0" smtClean="0"/>
              <a:t>основной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928991" cy="5616624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Организация формирования коммуникативной компетентности у обучающихся  с нарушениями слуха, в следующих формах:</a:t>
            </a:r>
          </a:p>
          <a:p>
            <a:pPr algn="just"/>
            <a:r>
              <a:rPr lang="ru-RU" sz="2400" dirty="0"/>
              <a:t>Мониторинг занятости обучающихся в кружках, клубах по интересам.</a:t>
            </a:r>
          </a:p>
          <a:p>
            <a:pPr algn="just"/>
            <a:r>
              <a:rPr lang="ru-RU" sz="2400" dirty="0"/>
              <a:t>Тренинги для детей </a:t>
            </a:r>
            <a:r>
              <a:rPr lang="ru-RU" sz="2400" dirty="0" smtClean="0"/>
              <a:t>с нарушениями слуха</a:t>
            </a:r>
            <a:endParaRPr lang="ru-RU" sz="2400" dirty="0"/>
          </a:p>
          <a:p>
            <a:pPr algn="just"/>
            <a:r>
              <a:rPr lang="ru-RU" sz="2400" dirty="0"/>
              <a:t>Проведение уроков доброты. </a:t>
            </a:r>
          </a:p>
          <a:p>
            <a:pPr algn="just"/>
            <a:r>
              <a:rPr lang="ru-RU" sz="2400" dirty="0"/>
              <a:t>Выставки детского творчества.</a:t>
            </a:r>
          </a:p>
          <a:p>
            <a:pPr algn="just"/>
            <a:r>
              <a:rPr lang="ru-RU" sz="2400" dirty="0"/>
              <a:t>Все формы учебного диалога.</a:t>
            </a:r>
          </a:p>
          <a:p>
            <a:pPr algn="just"/>
            <a:r>
              <a:rPr lang="ru-RU" sz="2400" dirty="0"/>
              <a:t>Сюжетно - ролевые и деловые игры </a:t>
            </a:r>
          </a:p>
          <a:p>
            <a:pPr algn="just"/>
            <a:r>
              <a:rPr lang="ru-RU" sz="2400" dirty="0" smtClean="0"/>
              <a:t>Учебные </a:t>
            </a:r>
            <a:r>
              <a:rPr lang="ru-RU" sz="2400" dirty="0"/>
              <a:t>проекты, требующие проведения опросов, интервью.</a:t>
            </a:r>
          </a:p>
          <a:p>
            <a:pPr algn="just"/>
            <a:r>
              <a:rPr lang="ru-RU" sz="2400" dirty="0"/>
              <a:t>Обсуждение, дискуссии (экскурсии, фильмы)</a:t>
            </a:r>
          </a:p>
          <a:p>
            <a:pPr algn="just"/>
            <a:r>
              <a:rPr lang="ru-RU" sz="2400" dirty="0"/>
              <a:t>Вовлечение в работу театральных кружков.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534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72008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Второй этап- основной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12967" cy="5877272"/>
          </a:xfrm>
        </p:spPr>
        <p:txBody>
          <a:bodyPr>
            <a:normAutofit/>
          </a:bodyPr>
          <a:lstStyle/>
          <a:p>
            <a:r>
              <a:rPr lang="ru-RU" sz="2400" dirty="0"/>
              <a:t>Сотрудничество с учреждениями культуры ( библиотеки, кинотеатры, музеи, спортивные центры)</a:t>
            </a:r>
          </a:p>
          <a:p>
            <a:r>
              <a:rPr lang="ru-RU" sz="2400" dirty="0"/>
              <a:t>Проведение конкурсов рисунков, стихов, инсценировок, тематических предметных недель.</a:t>
            </a:r>
          </a:p>
          <a:p>
            <a:r>
              <a:rPr lang="ru-RU" sz="2400" dirty="0"/>
              <a:t>Проведение виртуальных экскурсий, интегрированных уроков.</a:t>
            </a:r>
          </a:p>
          <a:p>
            <a:r>
              <a:rPr lang="ru-RU" sz="2400" dirty="0"/>
              <a:t>Использование ИКТ на всех этапах образовательного </a:t>
            </a:r>
            <a:r>
              <a:rPr lang="ru-RU" sz="2400" dirty="0" smtClean="0"/>
              <a:t>процесса.</a:t>
            </a:r>
          </a:p>
          <a:p>
            <a:r>
              <a:rPr lang="ru-RU" sz="2400" dirty="0" smtClean="0"/>
              <a:t>Формирование </a:t>
            </a:r>
            <a:r>
              <a:rPr lang="ru-RU" sz="2400" dirty="0"/>
              <a:t>внутренней мотивации к развитию коммуникативной </a:t>
            </a:r>
            <a:r>
              <a:rPr lang="ru-RU" sz="2400" dirty="0" smtClean="0"/>
              <a:t>функции.</a:t>
            </a:r>
          </a:p>
          <a:p>
            <a:r>
              <a:rPr lang="ru-RU" sz="2400" dirty="0" smtClean="0"/>
              <a:t>Проведение  </a:t>
            </a:r>
            <a:r>
              <a:rPr lang="ru-RU" sz="2400" dirty="0"/>
              <a:t>диагностики промежуточных этапов и </a:t>
            </a:r>
            <a:r>
              <a:rPr lang="ru-RU" sz="2400" dirty="0" smtClean="0"/>
              <a:t>корректировка.</a:t>
            </a:r>
          </a:p>
          <a:p>
            <a:r>
              <a:rPr lang="ru-RU" sz="2400" dirty="0" smtClean="0"/>
              <a:t>Включение </a:t>
            </a:r>
            <a:r>
              <a:rPr lang="ru-RU" sz="2400" dirty="0"/>
              <a:t>коммуникативной составляющей в каждый урок и внеклассное мероприятие.</a:t>
            </a:r>
          </a:p>
          <a:p>
            <a:pPr marL="3429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62222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6480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Третий этап- оценочно-результативный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5" cy="5760640"/>
          </a:xfrm>
        </p:spPr>
        <p:txBody>
          <a:bodyPr>
            <a:noAutofit/>
          </a:bodyPr>
          <a:lstStyle/>
          <a:p>
            <a:pPr algn="just"/>
            <a:r>
              <a:rPr lang="ru-RU" sz="2800" dirty="0"/>
              <a:t>Анализ промежуточных итогов реализации проекта на каждом этапе.</a:t>
            </a:r>
          </a:p>
          <a:p>
            <a:pPr algn="just"/>
            <a:r>
              <a:rPr lang="ru-RU" sz="2800" dirty="0"/>
              <a:t>Предоставление отчета о проделанной работе.</a:t>
            </a:r>
          </a:p>
          <a:p>
            <a:pPr algn="just"/>
            <a:r>
              <a:rPr lang="ru-RU" sz="2800" dirty="0"/>
              <a:t>Формулирование теоретических выводов, корректировка недочетов.</a:t>
            </a:r>
          </a:p>
          <a:p>
            <a:pPr algn="just"/>
            <a:r>
              <a:rPr lang="ru-RU" sz="2800" dirty="0"/>
              <a:t>Определение перспективных направлений совершенствования данного проекта.</a:t>
            </a:r>
          </a:p>
          <a:p>
            <a:pPr algn="just"/>
            <a:r>
              <a:rPr lang="ru-RU" sz="2800" dirty="0"/>
              <a:t>Создание  педагогами в рамках реализации проекта, программ, проектов, методических разработок.</a:t>
            </a:r>
          </a:p>
          <a:p>
            <a:pPr algn="just"/>
            <a:r>
              <a:rPr lang="ru-RU" sz="2800" dirty="0"/>
              <a:t>Информирование общественности о результатах реализации проекта. </a:t>
            </a:r>
          </a:p>
          <a:p>
            <a:pPr algn="just"/>
            <a:r>
              <a:rPr lang="ru-RU" sz="2800" dirty="0"/>
              <a:t>Обобщение и распространение опыта работы педагогов.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5341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1296144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Ожидаемые результаты внедрения </a:t>
            </a:r>
            <a:r>
              <a:rPr lang="ru-RU" b="1" dirty="0" smtClean="0"/>
              <a:t>проекта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5" y="1772816"/>
            <a:ext cx="8784975" cy="4896544"/>
          </a:xfrm>
        </p:spPr>
        <p:txBody>
          <a:bodyPr>
            <a:noAutofit/>
          </a:bodyPr>
          <a:lstStyle/>
          <a:p>
            <a:r>
              <a:rPr lang="ru-RU" sz="3200" dirty="0"/>
              <a:t>Социализация школьника с нарушениями слуха.</a:t>
            </a:r>
          </a:p>
          <a:p>
            <a:r>
              <a:rPr lang="ru-RU" sz="3200" dirty="0"/>
              <a:t>-Повышение общей культуры речи и общения учащихся.</a:t>
            </a:r>
          </a:p>
          <a:p>
            <a:r>
              <a:rPr lang="ru-RU" sz="3200" dirty="0"/>
              <a:t>-Формирование и развитие определённых знаний, умений, опыта коммуникативной компетентности, которые будут способствовать гармонизации межличностных взаимоотношений, содействующих успешной социализации обучающихся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533040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40960" cy="1008112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Риски в реализации </a:t>
            </a:r>
            <a:r>
              <a:rPr lang="ru-RU" b="1" dirty="0" smtClean="0"/>
              <a:t>проекта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00600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Недоразвитие эмоционально-волевой сферы.</a:t>
            </a:r>
          </a:p>
          <a:p>
            <a:r>
              <a:rPr lang="ru-RU" sz="2800" dirty="0"/>
              <a:t>Частое проявление агрессивности.</a:t>
            </a:r>
          </a:p>
          <a:p>
            <a:r>
              <a:rPr lang="ru-RU" sz="2800" dirty="0"/>
              <a:t>Познавательная активность на недостаточном уровне.</a:t>
            </a:r>
          </a:p>
          <a:p>
            <a:r>
              <a:rPr lang="ru-RU" sz="2800" dirty="0"/>
              <a:t>Сведения и представления об окружающем мире ограничены.</a:t>
            </a:r>
          </a:p>
          <a:p>
            <a:r>
              <a:rPr lang="ru-RU" sz="2800" dirty="0"/>
              <a:t>Низкий уровень развития речи, бедный словарный запас.</a:t>
            </a:r>
          </a:p>
          <a:p>
            <a:r>
              <a:rPr lang="ru-RU" sz="2800" dirty="0"/>
              <a:t>Использование в речи стандартных речевых конструкций.</a:t>
            </a:r>
          </a:p>
          <a:p>
            <a:r>
              <a:rPr lang="ru-RU" sz="2800" dirty="0"/>
              <a:t>Отсутствие самостоятельности в общении, трудности в установлении контактов, неуверенность в себе.</a:t>
            </a:r>
          </a:p>
          <a:p>
            <a:r>
              <a:rPr lang="ru-RU" sz="2800" dirty="0"/>
              <a:t>Выраженные трудности социальной адаптации.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135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5264" y="332656"/>
            <a:ext cx="7406640" cy="72008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/>
              <a:t>Преодоление рисков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088" y="1412776"/>
            <a:ext cx="8928991" cy="5043264"/>
          </a:xfrm>
        </p:spPr>
        <p:txBody>
          <a:bodyPr/>
          <a:lstStyle/>
          <a:p>
            <a:r>
              <a:rPr lang="ru-RU" sz="3200" dirty="0"/>
              <a:t>Использование индивидуальных слуховых аппаратов и звукоусиливающей аппаратуры коллективного пользования.</a:t>
            </a:r>
          </a:p>
          <a:p>
            <a:r>
              <a:rPr lang="ru-RU" sz="3200" dirty="0"/>
              <a:t>Использование </a:t>
            </a:r>
            <a:r>
              <a:rPr lang="ru-RU" sz="3200" dirty="0" err="1"/>
              <a:t>ситуативнообусловленного</a:t>
            </a:r>
            <a:r>
              <a:rPr lang="ru-RU" sz="3200" dirty="0"/>
              <a:t> подхода к развитию речевого общения.</a:t>
            </a:r>
          </a:p>
          <a:p>
            <a:r>
              <a:rPr lang="ru-RU" sz="3200" dirty="0"/>
              <a:t>Формирование монологической речи при развитии коммуникативных навыков.</a:t>
            </a:r>
          </a:p>
          <a:p>
            <a:r>
              <a:rPr lang="ru-RU" sz="3200" dirty="0"/>
              <a:t>Использование информационных педагогических технологий на уроке.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9435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101" y="188640"/>
            <a:ext cx="8568952" cy="985232"/>
          </a:xfrm>
        </p:spPr>
        <p:txBody>
          <a:bodyPr/>
          <a:lstStyle/>
          <a:p>
            <a:pPr algn="ctr"/>
            <a:r>
              <a:rPr lang="ru-RU" b="1" dirty="0"/>
              <a:t>Критерии эффективности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101" y="1173872"/>
            <a:ext cx="8568952" cy="5351472"/>
          </a:xfrm>
        </p:spPr>
        <p:txBody>
          <a:bodyPr>
            <a:normAutofit/>
          </a:bodyPr>
          <a:lstStyle/>
          <a:p>
            <a:r>
              <a:rPr lang="ru-RU" sz="2800" dirty="0"/>
              <a:t>Положительная динамика качественных изменений в развитии коммуникативных компетенций учащихся с нарушениями слуха.</a:t>
            </a:r>
          </a:p>
          <a:p>
            <a:r>
              <a:rPr lang="ru-RU" sz="2800" dirty="0"/>
              <a:t>Активное включение учащихся и педагогов в проектную и исследовательскую  деятельность.</a:t>
            </a:r>
          </a:p>
          <a:p>
            <a:r>
              <a:rPr lang="ru-RU" sz="2800" dirty="0"/>
              <a:t>Создание фонда разработанных в рамках реализации проекта программ, методических разработок.</a:t>
            </a:r>
          </a:p>
          <a:p>
            <a:r>
              <a:rPr lang="ru-RU" sz="2800" dirty="0"/>
              <a:t>Успешность выпускников в дальнейшей социализации и повышение качества образования.</a:t>
            </a:r>
          </a:p>
          <a:p>
            <a:r>
              <a:rPr lang="ru-RU" sz="2800" dirty="0"/>
              <a:t>Позитивная динамика удовлетворенности качеством образования родительской общественностью.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656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Проектная группа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2057400"/>
            <a:ext cx="8640960" cy="4038600"/>
          </a:xfrm>
        </p:spPr>
        <p:txBody>
          <a:bodyPr>
            <a:normAutofit/>
          </a:bodyPr>
          <a:lstStyle/>
          <a:p>
            <a:pPr marL="34290" indent="0" algn="ctr">
              <a:buNone/>
            </a:pPr>
            <a:r>
              <a:rPr lang="ru-RU" sz="3200" b="1" dirty="0" smtClean="0"/>
              <a:t>Учителя-дефектологи ГКОУ РО РОЦОНУ</a:t>
            </a:r>
          </a:p>
          <a:p>
            <a:r>
              <a:rPr lang="ru-RU" sz="3200" dirty="0" smtClean="0"/>
              <a:t>Гребенкина Марина Александровна</a:t>
            </a:r>
          </a:p>
          <a:p>
            <a:r>
              <a:rPr lang="ru-RU" sz="3200" dirty="0" err="1" smtClean="0"/>
              <a:t>Колтунова</a:t>
            </a:r>
            <a:r>
              <a:rPr lang="ru-RU" sz="3200" dirty="0" smtClean="0"/>
              <a:t> Елена Аркадьевна</a:t>
            </a:r>
          </a:p>
          <a:p>
            <a:r>
              <a:rPr lang="ru-RU" sz="3200" dirty="0" smtClean="0"/>
              <a:t>Рудакова Надежда Борисовна</a:t>
            </a:r>
          </a:p>
          <a:p>
            <a:r>
              <a:rPr lang="ru-RU" sz="3200" dirty="0" err="1" smtClean="0"/>
              <a:t>Шестеркина</a:t>
            </a:r>
            <a:r>
              <a:rPr lang="ru-RU" sz="3200" dirty="0" smtClean="0"/>
              <a:t> Татьяна Михайловна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8532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2562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496944" cy="864096"/>
          </a:xfrm>
        </p:spPr>
        <p:txBody>
          <a:bodyPr/>
          <a:lstStyle/>
          <a:p>
            <a:pPr algn="ctr"/>
            <a:r>
              <a:rPr lang="ru-RU" b="1" dirty="0"/>
              <a:t>Актуальность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3" y="980728"/>
            <a:ext cx="8496944" cy="5688632"/>
          </a:xfrm>
        </p:spPr>
        <p:txBody>
          <a:bodyPr>
            <a:normAutofit lnSpcReduction="10000"/>
          </a:bodyPr>
          <a:lstStyle/>
          <a:p>
            <a:pPr marL="34290" indent="0" algn="just">
              <a:buNone/>
            </a:pPr>
            <a:r>
              <a:rPr lang="ru-RU" dirty="0" smtClean="0"/>
              <a:t>      </a:t>
            </a:r>
            <a:r>
              <a:rPr lang="ru-RU" sz="2400" dirty="0" smtClean="0"/>
              <a:t>В </a:t>
            </a:r>
            <a:r>
              <a:rPr lang="ru-RU" sz="2400" dirty="0"/>
              <a:t>существующих условиях социальной жизни  выступает проблема, требующая включения детей с нарушениями слуха в единую социальную целостность и саму структуру общества. </a:t>
            </a:r>
          </a:p>
          <a:p>
            <a:pPr marL="34290" indent="0" algn="just">
              <a:buNone/>
            </a:pPr>
            <a:r>
              <a:rPr lang="ru-RU" sz="2400" dirty="0" smtClean="0"/>
              <a:t>     Необходимость </a:t>
            </a:r>
            <a:r>
              <a:rPr lang="ru-RU" sz="2400" dirty="0"/>
              <a:t>формирования самостоятельности учащихся с нарушениями слуха, умения решать речевыми средствами коммуникативные задачи в разных сферах и ситуациях общения актуальна для социальной адаптации в обществе. </a:t>
            </a:r>
          </a:p>
          <a:p>
            <a:pPr marL="34290" indent="0" algn="just">
              <a:buNone/>
            </a:pPr>
            <a:r>
              <a:rPr lang="ru-RU" sz="2400" dirty="0" smtClean="0"/>
              <a:t>      Главным </a:t>
            </a:r>
            <a:r>
              <a:rPr lang="ru-RU" sz="2400" dirty="0"/>
              <a:t>понятием данного процесса является развитие и социализация личности, которая позволяет каждому человеку стать полноценным членом общества и проявить свои творческие способности. </a:t>
            </a:r>
          </a:p>
          <a:p>
            <a:pPr marL="34290" indent="0" algn="just">
              <a:buNone/>
            </a:pPr>
            <a:r>
              <a:rPr lang="ru-RU" sz="2400" dirty="0" smtClean="0"/>
              <a:t>     Коммуникативная </a:t>
            </a:r>
            <a:r>
              <a:rPr lang="ru-RU" sz="2400" dirty="0"/>
              <a:t>компетентность в современной модели образования в связи с внедрением ФГОС является одной из базовых компетентностей современного человека.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829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96944" cy="936104"/>
          </a:xfrm>
        </p:spPr>
        <p:txBody>
          <a:bodyPr/>
          <a:lstStyle/>
          <a:p>
            <a:pPr algn="ctr"/>
            <a:r>
              <a:rPr lang="ru-RU" b="1" dirty="0"/>
              <a:t> </a:t>
            </a:r>
            <a:r>
              <a:rPr lang="ru-RU" sz="5400" b="1" dirty="0"/>
              <a:t>Цель проекта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59" cy="4683224"/>
          </a:xfrm>
        </p:spPr>
        <p:txBody>
          <a:bodyPr/>
          <a:lstStyle/>
          <a:p>
            <a:pPr marL="34290" indent="0" algn="ctr">
              <a:buNone/>
            </a:pPr>
            <a:r>
              <a:rPr lang="ru-RU" sz="4000" dirty="0"/>
              <a:t>Формирование коммуникативной компетентности, способствующей социальной адаптации  обучающихся с нарушениями слуха.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081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6" cy="9361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Задачи </a:t>
            </a:r>
            <a:r>
              <a:rPr lang="ru-RU" b="1" dirty="0"/>
              <a:t>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1124744"/>
            <a:ext cx="8496944" cy="5616624"/>
          </a:xfrm>
        </p:spPr>
        <p:txBody>
          <a:bodyPr/>
          <a:lstStyle/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Развивать </a:t>
            </a:r>
            <a:r>
              <a:rPr lang="ru-RU" sz="2400" dirty="0"/>
              <a:t>мотивацию и интерес к познанию  окружающего мира с учетом возрастных и индивидуальных особенностей обучающегося к обучению и социальному взаимодействию со </a:t>
            </a:r>
            <a:r>
              <a:rPr lang="ru-RU" sz="2400" dirty="0" smtClean="0"/>
              <a:t>средой.</a:t>
            </a:r>
            <a:endParaRPr lang="ru-RU" sz="2400" dirty="0"/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Активизировать  </a:t>
            </a:r>
            <a:r>
              <a:rPr lang="ru-RU" sz="2400" dirty="0"/>
              <a:t>познавательную деятельность </a:t>
            </a:r>
            <a:r>
              <a:rPr lang="ru-RU" sz="2400" dirty="0" smtClean="0"/>
              <a:t>обучающихся.</a:t>
            </a:r>
          </a:p>
          <a:p>
            <a:pPr algn="just"/>
            <a:r>
              <a:rPr lang="ru-RU" sz="2400" dirty="0" smtClean="0"/>
              <a:t> Развивать </a:t>
            </a:r>
            <a:r>
              <a:rPr lang="ru-RU" sz="2400" dirty="0"/>
              <a:t>понимание речи, вербальных и невербальных средств </a:t>
            </a:r>
            <a:r>
              <a:rPr lang="ru-RU" sz="2400" dirty="0" smtClean="0"/>
              <a:t>общения.</a:t>
            </a:r>
            <a:endParaRPr lang="ru-RU" sz="2400" dirty="0"/>
          </a:p>
          <a:p>
            <a:pPr algn="just"/>
            <a:r>
              <a:rPr lang="ru-RU" sz="2400" dirty="0" smtClean="0"/>
              <a:t>Формировать </a:t>
            </a:r>
            <a:r>
              <a:rPr lang="ru-RU" sz="2400" dirty="0"/>
              <a:t>диалогическую </a:t>
            </a:r>
            <a:r>
              <a:rPr lang="ru-RU" sz="2400" dirty="0" smtClean="0"/>
              <a:t>речь.</a:t>
            </a:r>
            <a:endParaRPr lang="ru-RU" sz="2400" dirty="0"/>
          </a:p>
          <a:p>
            <a:pPr algn="just"/>
            <a:r>
              <a:rPr lang="ru-RU" sz="2400" dirty="0" smtClean="0"/>
              <a:t>Воспитывать </a:t>
            </a:r>
            <a:r>
              <a:rPr lang="ru-RU" sz="2400" dirty="0"/>
              <a:t>положительные межличностные взаимоотношения в школьном коллективе, способствующие  успешной социализац</a:t>
            </a:r>
            <a:r>
              <a:rPr lang="ru-RU" dirty="0"/>
              <a:t>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078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105" y="116632"/>
            <a:ext cx="8496944" cy="1368152"/>
          </a:xfrm>
        </p:spPr>
        <p:txBody>
          <a:bodyPr/>
          <a:lstStyle/>
          <a:p>
            <a:pPr algn="ctr"/>
            <a:r>
              <a:rPr lang="ru-RU" b="1" dirty="0" smtClean="0"/>
              <a:t>Нормативно - </a:t>
            </a:r>
            <a:r>
              <a:rPr lang="ru-RU" b="1" dirty="0"/>
              <a:t>правовая </a:t>
            </a:r>
            <a:r>
              <a:rPr lang="ru-RU" b="1" dirty="0" smtClean="0"/>
              <a:t>база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556529" cy="5328592"/>
          </a:xfrm>
        </p:spPr>
        <p:txBody>
          <a:bodyPr>
            <a:normAutofit/>
          </a:bodyPr>
          <a:lstStyle/>
          <a:p>
            <a:pPr marL="34290" indent="0">
              <a:buNone/>
            </a:pPr>
            <a:r>
              <a:rPr lang="ru-RU" b="1" dirty="0"/>
              <a:t>Международные </a:t>
            </a:r>
            <a:r>
              <a:rPr lang="ru-RU" b="1" dirty="0" smtClean="0"/>
              <a:t>документы:</a:t>
            </a:r>
            <a:endParaRPr lang="ru-RU" b="1" dirty="0"/>
          </a:p>
          <a:p>
            <a:r>
              <a:rPr lang="ru-RU" dirty="0"/>
              <a:t>Декларация ООН «О правах умственно отсталых» (1971)</a:t>
            </a:r>
          </a:p>
          <a:p>
            <a:r>
              <a:rPr lang="ru-RU" dirty="0"/>
              <a:t> Всемирная декларация «О правах инвалидов» (1975)</a:t>
            </a:r>
          </a:p>
          <a:p>
            <a:r>
              <a:rPr lang="ru-RU" dirty="0"/>
              <a:t> Конвенция ООН «О правах ребенка» (1989)</a:t>
            </a:r>
          </a:p>
          <a:p>
            <a:pPr marL="34290" indent="0">
              <a:buNone/>
            </a:pPr>
            <a:r>
              <a:rPr lang="ru-RU" b="1" dirty="0"/>
              <a:t>Федеральные:</a:t>
            </a:r>
          </a:p>
          <a:p>
            <a:r>
              <a:rPr lang="ru-RU" dirty="0"/>
              <a:t>Федеральный закон №273-ФЗ от 29.12.2012 «Об образовании в Российской Федерации» Актуальная редакция закона 273-ФЗ от 03.07.2016 с изменениями, вступившими в силу с 01.01.2017;</a:t>
            </a:r>
          </a:p>
          <a:p>
            <a:r>
              <a:rPr lang="ru-RU" dirty="0"/>
              <a:t>ФГОС для детей с умственной отсталостью от 19.12.2014 года №1599;</a:t>
            </a:r>
          </a:p>
          <a:p>
            <a:r>
              <a:rPr lang="ru-RU" dirty="0"/>
              <a:t>Закон РФ «О социальной защите инвалидов» (1996) </a:t>
            </a:r>
          </a:p>
          <a:p>
            <a:pPr marL="34290" indent="0">
              <a:buNone/>
            </a:pPr>
            <a:r>
              <a:rPr lang="ru-RU" b="1" dirty="0"/>
              <a:t>Региональные:</a:t>
            </a:r>
          </a:p>
          <a:p>
            <a:r>
              <a:rPr lang="ru-RU" dirty="0"/>
              <a:t>Закон об образовании в Ростовской области от 14 ноября 2013 года №26 –</a:t>
            </a:r>
            <a:r>
              <a:rPr lang="ru-RU" dirty="0" err="1"/>
              <a:t>зс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856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Принципы  </a:t>
            </a:r>
            <a:r>
              <a:rPr lang="ru-RU" dirty="0"/>
              <a:t>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sz="3200" i="1" dirty="0"/>
              <a:t>(по О.Г. </a:t>
            </a:r>
            <a:r>
              <a:rPr lang="ru-RU" sz="3200" i="1" dirty="0" err="1"/>
              <a:t>Тринитатской</a:t>
            </a:r>
            <a:r>
              <a:rPr lang="ru-RU" sz="3200" i="1" dirty="0" smtClean="0"/>
              <a:t>)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712967" cy="5184576"/>
          </a:xfrm>
        </p:spPr>
        <p:txBody>
          <a:bodyPr>
            <a:normAutofit lnSpcReduction="10000"/>
          </a:bodyPr>
          <a:lstStyle/>
          <a:p>
            <a:pPr marL="34290" indent="0">
              <a:buNone/>
            </a:pPr>
            <a:r>
              <a:rPr lang="ru-RU" sz="2400" b="1" dirty="0"/>
              <a:t>Общие:</a:t>
            </a:r>
          </a:p>
          <a:p>
            <a:pPr algn="just"/>
            <a:r>
              <a:rPr lang="ru-RU" sz="2400" dirty="0"/>
              <a:t>Принцип развития свойств и качеств личности каждого субъекта образовательного процесса.</a:t>
            </a:r>
          </a:p>
          <a:p>
            <a:pPr algn="just"/>
            <a:r>
              <a:rPr lang="ru-RU" sz="2400" dirty="0"/>
              <a:t>Принцип развивающего обучения.</a:t>
            </a:r>
          </a:p>
          <a:p>
            <a:pPr marL="34290" indent="0">
              <a:buNone/>
            </a:pPr>
            <a:r>
              <a:rPr lang="ru-RU" sz="2400" b="1" dirty="0"/>
              <a:t>Ведущие.</a:t>
            </a:r>
          </a:p>
          <a:p>
            <a:r>
              <a:rPr lang="ru-RU" sz="2400" dirty="0"/>
              <a:t>Принцип </a:t>
            </a:r>
            <a:r>
              <a:rPr lang="ru-RU" sz="2400" dirty="0" err="1"/>
              <a:t>природосообразности</a:t>
            </a:r>
            <a:r>
              <a:rPr lang="ru-RU" sz="2400" dirty="0"/>
              <a:t>  и       </a:t>
            </a:r>
            <a:r>
              <a:rPr lang="ru-RU" sz="2400" dirty="0" err="1"/>
              <a:t>культуросообразности</a:t>
            </a:r>
            <a:r>
              <a:rPr lang="ru-RU" sz="2400" dirty="0"/>
              <a:t>.</a:t>
            </a:r>
          </a:p>
          <a:p>
            <a:r>
              <a:rPr lang="ru-RU" sz="2400" dirty="0"/>
              <a:t>Принцип индивидуального подхода.</a:t>
            </a:r>
          </a:p>
          <a:p>
            <a:r>
              <a:rPr lang="ru-RU" sz="2400" dirty="0"/>
              <a:t>Принцип системно-</a:t>
            </a:r>
            <a:r>
              <a:rPr lang="ru-RU" sz="2400" dirty="0" err="1"/>
              <a:t>деятельностного</a:t>
            </a:r>
            <a:r>
              <a:rPr lang="ru-RU" sz="2400" dirty="0"/>
              <a:t> подхода</a:t>
            </a:r>
          </a:p>
          <a:p>
            <a:pPr marL="34290" indent="0">
              <a:buNone/>
            </a:pPr>
            <a:r>
              <a:rPr lang="ru-RU" sz="2400" b="1" dirty="0"/>
              <a:t>Специфические.</a:t>
            </a:r>
          </a:p>
          <a:p>
            <a:r>
              <a:rPr lang="ru-RU" sz="2400" dirty="0"/>
              <a:t>Принцип релевантности.</a:t>
            </a:r>
          </a:p>
          <a:p>
            <a:r>
              <a:rPr lang="ru-RU" sz="2400" dirty="0"/>
              <a:t>Принцип </a:t>
            </a:r>
            <a:r>
              <a:rPr lang="ru-RU" sz="2400" dirty="0" err="1"/>
              <a:t>делиберативности</a:t>
            </a:r>
            <a:r>
              <a:rPr lang="ru-RU" sz="2400" dirty="0"/>
              <a:t>.</a:t>
            </a:r>
          </a:p>
          <a:p>
            <a:r>
              <a:rPr lang="ru-RU" sz="2400" dirty="0"/>
              <a:t>Принцип </a:t>
            </a:r>
            <a:r>
              <a:rPr lang="ru-RU" sz="2400" dirty="0" err="1"/>
              <a:t>диалогизации</a:t>
            </a:r>
            <a:r>
              <a:rPr lang="ru-RU" sz="2400" dirty="0"/>
              <a:t>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088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135636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/>
              <a:t>Методы реализации </a:t>
            </a:r>
            <a:r>
              <a:rPr lang="ru-RU" sz="4800" b="1" dirty="0" smtClean="0"/>
              <a:t>проекта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68303"/>
            <a:ext cx="8568952" cy="4038600"/>
          </a:xfrm>
        </p:spPr>
        <p:txBody>
          <a:bodyPr/>
          <a:lstStyle/>
          <a:p>
            <a:r>
              <a:rPr lang="ru-RU" sz="4400" dirty="0"/>
              <a:t>Проблемно-поисковый</a:t>
            </a:r>
          </a:p>
          <a:p>
            <a:r>
              <a:rPr lang="ru-RU" sz="4400" dirty="0"/>
              <a:t>Информационно-аналитический</a:t>
            </a:r>
          </a:p>
          <a:p>
            <a:r>
              <a:rPr lang="ru-RU" sz="4400" dirty="0"/>
              <a:t>Информационно-творческий</a:t>
            </a:r>
          </a:p>
          <a:p>
            <a:r>
              <a:rPr lang="ru-RU" sz="4400" dirty="0"/>
              <a:t>Контрольно-оценочный</a:t>
            </a:r>
          </a:p>
          <a:p>
            <a:r>
              <a:rPr lang="ru-RU" sz="4400" dirty="0"/>
              <a:t>Рефлексии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67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96944" cy="135636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/>
              <a:t>Применяемые педагогические </a:t>
            </a:r>
            <a:r>
              <a:rPr lang="ru-RU" sz="4800" b="1" dirty="0" smtClean="0"/>
              <a:t>технологии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8478" y="1916832"/>
            <a:ext cx="8496944" cy="4038600"/>
          </a:xfrm>
        </p:spPr>
        <p:txBody>
          <a:bodyPr/>
          <a:lstStyle/>
          <a:p>
            <a:endParaRPr lang="ru-RU" sz="4000" dirty="0" smtClean="0"/>
          </a:p>
          <a:p>
            <a:r>
              <a:rPr lang="ru-RU" sz="4000" dirty="0" smtClean="0"/>
              <a:t>Личностно- </a:t>
            </a:r>
            <a:r>
              <a:rPr lang="ru-RU" sz="4000" dirty="0"/>
              <a:t>развивающие</a:t>
            </a:r>
          </a:p>
          <a:p>
            <a:r>
              <a:rPr lang="ru-RU" sz="4000" dirty="0"/>
              <a:t>Информационно-коммуникативные</a:t>
            </a:r>
          </a:p>
          <a:p>
            <a:r>
              <a:rPr lang="ru-RU" sz="4000" dirty="0"/>
              <a:t>Проектные</a:t>
            </a:r>
          </a:p>
          <a:p>
            <a:r>
              <a:rPr lang="ru-RU" sz="4000" dirty="0"/>
              <a:t>Мотивационные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537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725</TotalTime>
  <Words>945</Words>
  <Application>Microsoft Office PowerPoint</Application>
  <PresentationFormat>Экран (4:3)</PresentationFormat>
  <Paragraphs>141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Corbel</vt:lpstr>
      <vt:lpstr>1_Базис</vt:lpstr>
      <vt:lpstr>Формирование коммуникативных компетенций у обучающихся с нарушениями слуха, их  социальная  адаптация </vt:lpstr>
      <vt:lpstr>Проектная группа</vt:lpstr>
      <vt:lpstr>Актуальность проекта</vt:lpstr>
      <vt:lpstr> Цель проекта </vt:lpstr>
      <vt:lpstr>Задачи проекта</vt:lpstr>
      <vt:lpstr>Нормативно - правовая база</vt:lpstr>
      <vt:lpstr>Принципы       (по О.Г. Тринитатской)</vt:lpstr>
      <vt:lpstr>Методы реализации проекта</vt:lpstr>
      <vt:lpstr>Применяемые педагогические технологии</vt:lpstr>
      <vt:lpstr>Участники проекта</vt:lpstr>
      <vt:lpstr>Сроки и этапы реализации проекта</vt:lpstr>
      <vt:lpstr>Первый этап- подготовительный</vt:lpstr>
      <vt:lpstr>Второй этап- основной</vt:lpstr>
      <vt:lpstr>Второй этап- основной</vt:lpstr>
      <vt:lpstr>Третий этап- оценочно-результативный</vt:lpstr>
      <vt:lpstr>Ожидаемые результаты внедрения проекта</vt:lpstr>
      <vt:lpstr>Риски в реализации проекта</vt:lpstr>
      <vt:lpstr>Преодоление рисков</vt:lpstr>
      <vt:lpstr>Критерии эффективности проекта</vt:lpstr>
      <vt:lpstr>СПАСИБО ЗА ВНИМАНИЕ!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SonikMaster</cp:lastModifiedBy>
  <cp:revision>92</cp:revision>
  <dcterms:created xsi:type="dcterms:W3CDTF">2013-02-26T15:22:53Z</dcterms:created>
  <dcterms:modified xsi:type="dcterms:W3CDTF">2020-11-26T08:07:21Z</dcterms:modified>
</cp:coreProperties>
</file>