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9" r:id="rId4"/>
    <p:sldId id="260" r:id="rId5"/>
    <p:sldId id="261" r:id="rId6"/>
    <p:sldId id="262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</a:rPr>
              <a:t>САМООБРАЗОВАНИЕ</a:t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</a:rPr>
              <a:t> КАК ФОРМА ПОВЫШЕНИЯ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</a:rPr>
              <a:t>ПРОФЕССИОНАЛЬНОЙ КОМПЕТЕНТНОСТИ ПЕДАГОГОВ ДОУ</a:t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</a:rPr>
            </a:b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</a:rPr>
              <a:t/>
            </a:r>
            <a:br>
              <a:rPr lang="ru-RU" sz="2000" b="1" dirty="0"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</a:rPr>
            </a:br>
            <a:endParaRPr lang="ru-RU" sz="2000" b="1" dirty="0">
              <a:solidFill>
                <a:schemeClr val="tx2">
                  <a:lumMod val="50000"/>
                </a:schemeClr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212976"/>
            <a:ext cx="6560234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Консультация для педагогов                          и специалистов дошкольных образовательных учреждений</a:t>
            </a:r>
          </a:p>
          <a:p>
            <a:endParaRPr lang="ru-RU" sz="16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  <a:p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Старший воспитатель первой квалификационной 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категории</a:t>
            </a:r>
          </a:p>
          <a:p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МБДОУ «Детский сад №101.»  </a:t>
            </a:r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М.Ю. Игнатова</a:t>
            </a:r>
          </a:p>
          <a:p>
            <a:endParaRPr lang="ru-RU" sz="1800" dirty="0" smtClean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  <a:p>
            <a:r>
              <a:rPr lang="ru-RU" sz="1800" dirty="0" smtClean="0">
                <a:solidFill>
                  <a:schemeClr val="bg2">
                    <a:lumMod val="10000"/>
                  </a:schemeClr>
                </a:solidFill>
                <a:latin typeface="Arial Black" pitchFamily="34" charset="0"/>
              </a:rPr>
              <a:t>Уссурийск 2020 г</a:t>
            </a:r>
            <a:endParaRPr lang="ru-RU" sz="1800" dirty="0">
              <a:solidFill>
                <a:schemeClr val="bg2">
                  <a:lumMod val="1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66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ПОВЫШЕНИЕ ПРОФЕССИОНАЛЬНОЙ КОМПЕТЕНТНОСТИ</a:t>
            </a:r>
            <a:endParaRPr lang="ru-RU" sz="2000" dirty="0"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37303" y="1700808"/>
            <a:ext cx="7200800" cy="115212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ТРЕБОВАНИЕ   ПРОФЕССИОНАЛЬНОГО  СТАНДАРТА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37303" y="3284984"/>
            <a:ext cx="7200800" cy="115212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УСЛОВИЕ ПОВЫШЕНИЯ 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КВАЛИФИКАЦИОННОЙ КАТЕГОРИИ (АТ)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992" y="5085184"/>
            <a:ext cx="7200800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ПРОФЕССИОНАЛЬНАЯ ПОТРЕБНОСТЬ 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И ПРАКТИЧЕСКАЯ НЕОБХОДИМОСТЬ.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4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ФОРМЫ ПОВЫШЕНИЯ ПРОФЕССИОНАЛЬНОЙ КОМПЕТЕНТНОСТИ</a:t>
            </a:r>
            <a:endParaRPr lang="ru-RU" sz="2000" dirty="0"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37303" y="1484784"/>
            <a:ext cx="7200800" cy="115212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КУРСЫ  ПОВЫШЕНИЯ КВАЛИФИКАЦИИ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(НЕ МЕННЕ 1 РАЗА В  3 ГОДА)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31207" y="2852936"/>
            <a:ext cx="7200800" cy="115212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УЧАСТИЕ В МЕТОДИЧЕСКОЙ РАБОТЕ 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</a:rPr>
              <a:t>(</a:t>
            </a:r>
            <a:r>
              <a:rPr lang="ru-RU" sz="2000" b="1" dirty="0" smtClean="0">
                <a:solidFill>
                  <a:schemeClr val="tx1"/>
                </a:solidFill>
              </a:rPr>
              <a:t>ОУ, ГОРОДА, РАЙОНА И Т.Д.)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53177" y="4149080"/>
            <a:ext cx="7200800" cy="10801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САМООБРАЗОВАНИЕ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3529" y="5373216"/>
            <a:ext cx="3744415" cy="1224136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ИНДИВИДУАЛЬНОЕ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283969" y="5373216"/>
            <a:ext cx="4536504" cy="122413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ГРУППОВОЕ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(творческая группа, МО)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>
            <a:stCxn id="6" idx="2"/>
          </p:cNvCxnSpPr>
          <p:nvPr/>
        </p:nvCxnSpPr>
        <p:spPr>
          <a:xfrm flipH="1">
            <a:off x="3635896" y="5229200"/>
            <a:ext cx="917681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6" idx="2"/>
            <a:endCxn id="8" idx="1"/>
          </p:cNvCxnSpPr>
          <p:nvPr/>
        </p:nvCxnSpPr>
        <p:spPr>
          <a:xfrm>
            <a:off x="4553577" y="5229200"/>
            <a:ext cx="394748" cy="3232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299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04" y="4430566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effectLst/>
                <a:latin typeface="Arial Black" pitchFamily="34" charset="0"/>
              </a:rPr>
              <a:t>ТЕМЫ    САМООБРАЗОВАНИЯ (3 – 5 лет)</a:t>
            </a:r>
            <a:br>
              <a:rPr lang="ru-RU" sz="2000" dirty="0" smtClean="0">
                <a:solidFill>
                  <a:srgbClr val="C00000"/>
                </a:solidFill>
                <a:effectLst/>
                <a:latin typeface="Arial Black" pitchFamily="34" charset="0"/>
              </a:rPr>
            </a:br>
            <a:endParaRPr lang="ru-RU" sz="2000" dirty="0">
              <a:solidFill>
                <a:srgbClr val="C00000"/>
              </a:solidFill>
              <a:effectLst/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9860" y="749924"/>
            <a:ext cx="8599340" cy="73486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10000"/>
                  </a:schemeClr>
                </a:solidFill>
              </a:rPr>
              <a:t>Аналитическая работа  с нормативными документами</a:t>
            </a:r>
            <a:endParaRPr lang="ru-RU" sz="20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4690" y="2636911"/>
            <a:ext cx="8594510" cy="727251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1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6">
                    <a:lumMod val="10000"/>
                  </a:schemeClr>
                </a:solidFill>
              </a:rPr>
              <a:t>Изучение,  «освоение»  передового педагогического опыта</a:t>
            </a:r>
            <a:endParaRPr lang="ru-RU" sz="20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6410" y="3501008"/>
            <a:ext cx="8512788" cy="79208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10000"/>
                  </a:schemeClr>
                </a:solidFill>
              </a:rPr>
              <a:t>Апробация новых программ,  </a:t>
            </a:r>
            <a:r>
              <a:rPr lang="ru-RU" sz="2000" b="1" dirty="0">
                <a:solidFill>
                  <a:schemeClr val="accent6">
                    <a:lumMod val="10000"/>
                  </a:schemeClr>
                </a:solidFill>
              </a:rPr>
              <a:t>педагогических </a:t>
            </a:r>
            <a:r>
              <a:rPr lang="ru-RU" sz="2000" b="1" dirty="0" smtClean="0">
                <a:solidFill>
                  <a:schemeClr val="accent6">
                    <a:lumMod val="10000"/>
                  </a:schemeClr>
                </a:solidFill>
              </a:rPr>
              <a:t>методов, приемов, технологий и др. </a:t>
            </a:r>
            <a:endParaRPr lang="ru-RU" sz="20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7043" y="1628800"/>
            <a:ext cx="8602155" cy="79208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10000"/>
                  </a:schemeClr>
                </a:solidFill>
              </a:rPr>
              <a:t>Научно-методическая работа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10000"/>
                  </a:schemeClr>
                </a:solidFill>
              </a:rPr>
              <a:t> (вопросы педагогики, психологии, дидактики, физиологии и т.д.)</a:t>
            </a:r>
            <a:endParaRPr lang="ru-RU" sz="20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09600" y="260648"/>
            <a:ext cx="8229600" cy="727192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lvl1pPr marL="54864" algn="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НАПРАВЛЕНИЯ   САМООБРАЗОВАНИЯ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</a:rPr>
            </a:br>
            <a:endParaRPr lang="ru-RU" sz="2000" dirty="0"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4797152"/>
            <a:ext cx="7634808" cy="4320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ГОДОВЫЕ   ЗАДАЧИ   ДОУ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8941" y="5402060"/>
            <a:ext cx="7634808" cy="4320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ПРОБЛЕМА,  ЗАТРУДНЕНИЕ В РАБОТЕ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6516" y="5986508"/>
            <a:ext cx="8208912" cy="4320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ОБОГАЩЕНИЕ   ОПЫТА  ПРОФЕССИОНАЛЬНОЙ ДЕЯТЕЛЬНОСТИ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131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/>
                <a:latin typeface="Arial Black" pitchFamily="34" charset="0"/>
                <a:cs typeface="Times New Roman" pitchFamily="18" charset="0"/>
              </a:rPr>
              <a:t>ЭТАПЫ </a:t>
            </a:r>
            <a:br>
              <a:rPr lang="ru-RU" sz="2000" b="1" dirty="0" smtClean="0">
                <a:solidFill>
                  <a:srgbClr val="C0000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/>
                <a:latin typeface="Arial Black" pitchFamily="34" charset="0"/>
                <a:cs typeface="Times New Roman" pitchFamily="18" charset="0"/>
              </a:rPr>
              <a:t>РАБОТЫ НАД ТЕМОЙ САМООБРАЗОВАНИЯ:</a:t>
            </a:r>
            <a:r>
              <a:rPr lang="ru-RU" sz="2000" b="1" dirty="0">
                <a:solidFill>
                  <a:srgbClr val="C00000"/>
                </a:solidFill>
                <a:effectLst/>
                <a:latin typeface="Arial Black" pitchFamily="34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C00000"/>
                </a:solidFill>
                <a:effectLst/>
                <a:latin typeface="Arial Black" pitchFamily="34" charset="0"/>
                <a:cs typeface="Times New Roman" pitchFamily="18" charset="0"/>
              </a:rPr>
            </a:br>
            <a:endParaRPr lang="ru-RU" sz="2000" dirty="0">
              <a:solidFill>
                <a:srgbClr val="C00000"/>
              </a:solidFill>
              <a:effectLst/>
              <a:latin typeface="Arial Black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259632" y="1203465"/>
            <a:ext cx="7416824" cy="8640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темы. Постановка цели и задач.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 сроков и содержания работы. Определение целевых ориентиров. </a:t>
            </a:r>
            <a:endParaRPr lang="ru-RU" b="1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1520" y="1196752"/>
            <a:ext cx="792088" cy="8640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1520" y="2173732"/>
            <a:ext cx="792088" cy="8640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244624" y="2204864"/>
            <a:ext cx="7416824" cy="8640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теоритического материала. Его систематизация. 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методологии и форм работы.  </a:t>
            </a:r>
            <a:endParaRPr lang="ru-RU" b="1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39860" y="3212976"/>
            <a:ext cx="792088" cy="8640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244624" y="3212976"/>
            <a:ext cx="7416824" cy="108012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Практическое применение (внедрение)  изученного материала.   Формирование библиотеки практических материалов. </a:t>
            </a:r>
            <a:endParaRPr lang="ru-RU" b="1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4574648"/>
            <a:ext cx="792088" cy="8640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4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259632" y="4596302"/>
            <a:ext cx="7416824" cy="8640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Анализ и систематизация опыта работы, мониторинг результатов, соответствия теоретических и практических результатов  работы.</a:t>
            </a:r>
            <a:endParaRPr lang="ru-RU" b="1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51520" y="5608206"/>
            <a:ext cx="792088" cy="8640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5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244624" y="5612798"/>
            <a:ext cx="7416824" cy="8640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Оформление результатов работы.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Представление отчета на итоговом педагогическом совете.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10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b="1" dirty="0">
              <a:solidFill>
                <a:schemeClr val="accent6">
                  <a:lumMod val="10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1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7120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ФОРМЫ ПРЕДСТАВЛЕНИЯ РЕЗУЛЬТАТОВ</a:t>
            </a:r>
            <a:b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</a:rPr>
            </a:br>
            <a:endParaRPr lang="ru-RU" sz="2000" dirty="0"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1124744"/>
            <a:ext cx="8424936" cy="547260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just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/>
              </a:rPr>
              <a:t>ДОКЛАД //  ЕЖЕГОДНЫЙ  ОТЧЕТ О РАБОТЕ.</a:t>
            </a:r>
          </a:p>
          <a:p>
            <a:pPr marL="285750" lvl="0" indent="-285750" algn="just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/>
              </a:rPr>
              <a:t>РАЗРАБОТКА МЕТОДИЧЕСКИХ МАТЕРИАЛОВ: ПОСОБИЯ, СТАТЬИ, СЦЕНАРИИ, ПРОГРАММЫ, ИССЛЕДОВАНИЯ, РЕКОМЕНДАЦИИ.</a:t>
            </a:r>
          </a:p>
          <a:p>
            <a:pPr marL="285750" lvl="0" indent="-285750" algn="just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/>
              </a:rPr>
              <a:t>РАЗРАБОТКА НОВЫХ ФОРМ, МЕТОДОВ И ПРИЕМОВ ОБУЧЕНИЯ И ВОСПИТАНИЯ ДЕТЕЙ</a:t>
            </a:r>
          </a:p>
          <a:p>
            <a:pPr marL="285750" lvl="0" indent="-285750" algn="just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/>
              </a:rPr>
              <a:t>РАЗРАБОТКА ДИДАКТИЧЕСКИХ МАТЕРИАЛОВ. </a:t>
            </a:r>
          </a:p>
          <a:p>
            <a:pPr marL="285750" lvl="0" indent="-285750" algn="just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/>
              </a:rPr>
              <a:t>РАЗРАБОТКА И ПРОВЕДЕНИЕ ОТКРЫТЫХ ПРОСМОТРОВ НОД ПО СОБСТВЕННЫМ, НОВАТОРСКИМ ТЕХНОЛОГИЯМ</a:t>
            </a:r>
          </a:p>
          <a:p>
            <a:pPr marL="285750" lvl="0" indent="-285750" algn="just" defTabSz="45720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ru-RU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Garamond"/>
              </a:rPr>
              <a:t>ПРОВЕДЕНИЕ СЕМИНАРОВ, КОНСУЛЬТАЦИЙ, КОНФЕРЕНЦИЙ ПО ИССЛЕДУЕМОЙ ТЕМЕ, МК.</a:t>
            </a:r>
            <a:endParaRPr lang="ru-RU" sz="2000" b="1" dirty="0">
              <a:solidFill>
                <a:prstClr val="black">
                  <a:lumMod val="85000"/>
                  <a:lumOff val="15000"/>
                </a:prstClr>
              </a:solidFill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48845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7120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/>
                <a:latin typeface="Arial Black" pitchFamily="34" charset="0"/>
              </a:rPr>
              <a:t>ОФОРМЛЕНИЕ ОПЫТА ПО САМООБРАЗРВАНИЮ</a:t>
            </a:r>
            <a:b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/>
                <a:latin typeface="Arial Black" pitchFamily="34" charset="0"/>
              </a:rPr>
            </a:br>
            <a:endParaRPr lang="ru-RU" sz="2000" dirty="0">
              <a:solidFill>
                <a:schemeClr val="accent4">
                  <a:lumMod val="50000"/>
                </a:schemeClr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836712"/>
            <a:ext cx="8424936" cy="576064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Титульный лист.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Содержание.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Введение // Актуальность темы // Обоснование выбора.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 Цель и задачи.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Планируемые результаты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Перспективный план   (этапы, сроки, формы работы…)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Отчет.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Диагностические материалы.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Методические и дидактические материалы.</a:t>
            </a:r>
          </a:p>
          <a:p>
            <a:pPr marL="452628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Список литературы.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408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276</TotalTime>
  <Words>337</Words>
  <Application>Microsoft Office PowerPoint</Application>
  <PresentationFormat>Экран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САМООБРАЗОВАНИЕ  КАК ФОРМА ПОВЫШЕНИЯ ПРОФЕССИОНАЛЬНОЙ КОМПЕТЕНТНОСТИ ПЕДАГОГОВ ДОУ  </vt:lpstr>
      <vt:lpstr>ПОВЫШЕНИЕ ПРОФЕССИОНАЛЬНОЙ КОМПЕТЕНТНОСТИ</vt:lpstr>
      <vt:lpstr>ФОРМЫ ПОВЫШЕНИЯ ПРОФЕССИОНАЛЬНОЙ КОМПЕТЕНТНОСТИ</vt:lpstr>
      <vt:lpstr>ТЕМЫ    САМООБРАЗОВАНИЯ (3 – 5 лет) </vt:lpstr>
      <vt:lpstr>ЭТАПЫ  РАБОТЫ НАД ТЕМОЙ САМООБРАЗОВАНИЯ: </vt:lpstr>
      <vt:lpstr>ФОРМЫ ПРЕДСТАВЛЕНИЯ РЕЗУЛЬТАТОВ </vt:lpstr>
      <vt:lpstr>ОФОРМЛЕНИЕ ОПЫТА ПО САМООБРАЗРВАНИЮ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ПРОФЕССИОНАЛЬНОЙ КОМПЕТЕНТНОСТИ ПЕДАГОГОВ ДОУ</dc:title>
  <dc:creator>1</dc:creator>
  <cp:lastModifiedBy>1</cp:lastModifiedBy>
  <cp:revision>21</cp:revision>
  <dcterms:created xsi:type="dcterms:W3CDTF">2020-11-23T10:48:17Z</dcterms:created>
  <dcterms:modified xsi:type="dcterms:W3CDTF">2020-11-25T23:22:13Z</dcterms:modified>
</cp:coreProperties>
</file>