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331" r:id="rId2"/>
    <p:sldId id="259" r:id="rId3"/>
    <p:sldId id="256" r:id="rId4"/>
    <p:sldId id="305" r:id="rId5"/>
    <p:sldId id="270" r:id="rId6"/>
    <p:sldId id="282" r:id="rId7"/>
    <p:sldId id="333" r:id="rId8"/>
    <p:sldId id="299" r:id="rId9"/>
    <p:sldId id="283" r:id="rId10"/>
    <p:sldId id="321" r:id="rId11"/>
    <p:sldId id="288" r:id="rId12"/>
    <p:sldId id="289" r:id="rId13"/>
    <p:sldId id="287" r:id="rId14"/>
    <p:sldId id="330" r:id="rId15"/>
    <p:sldId id="285" r:id="rId16"/>
    <p:sldId id="319" r:id="rId17"/>
    <p:sldId id="315" r:id="rId18"/>
    <p:sldId id="271" r:id="rId19"/>
    <p:sldId id="279" r:id="rId20"/>
    <p:sldId id="357" r:id="rId21"/>
    <p:sldId id="316" r:id="rId22"/>
    <p:sldId id="284" r:id="rId23"/>
    <p:sldId id="300" r:id="rId24"/>
    <p:sldId id="334" r:id="rId25"/>
    <p:sldId id="343" r:id="rId26"/>
    <p:sldId id="272" r:id="rId27"/>
    <p:sldId id="317" r:id="rId28"/>
    <p:sldId id="273" r:id="rId29"/>
    <p:sldId id="302" r:id="rId30"/>
    <p:sldId id="274" r:id="rId31"/>
    <p:sldId id="293" r:id="rId32"/>
    <p:sldId id="294" r:id="rId33"/>
    <p:sldId id="295" r:id="rId34"/>
    <p:sldId id="296" r:id="rId35"/>
    <p:sldId id="275" r:id="rId36"/>
    <p:sldId id="303" r:id="rId37"/>
    <p:sldId id="326" r:id="rId38"/>
    <p:sldId id="276" r:id="rId39"/>
    <p:sldId id="290" r:id="rId40"/>
    <p:sldId id="352" r:id="rId41"/>
    <p:sldId id="277" r:id="rId42"/>
    <p:sldId id="351" r:id="rId43"/>
    <p:sldId id="335" r:id="rId44"/>
    <p:sldId id="304" r:id="rId45"/>
    <p:sldId id="297" r:id="rId46"/>
    <p:sldId id="323" r:id="rId47"/>
    <p:sldId id="278" r:id="rId48"/>
    <p:sldId id="318" r:id="rId49"/>
    <p:sldId id="329" r:id="rId50"/>
    <p:sldId id="356" r:id="rId51"/>
    <p:sldId id="347" r:id="rId52"/>
    <p:sldId id="312" r:id="rId53"/>
    <p:sldId id="320" r:id="rId54"/>
    <p:sldId id="313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187B7-E710-40FA-88D1-97DACF168413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0A9A3-4CEF-4464-B3C1-7D75D9D87E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650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МБОУ СШ № 68 г. Липецка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метод  как средство повышения качества химического образования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69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100" name="Picture 5" descr="OCMirSePCc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top-10-aphrodisiac-foods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143000"/>
            <a:ext cx="28194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9" descr="1292053983_pen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438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1" descr="594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8500" y="0"/>
            <a:ext cx="20955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3" descr="chrysanthemu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971800"/>
            <a:ext cx="33528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5" descr="im_4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05600" y="4724400"/>
            <a:ext cx="2438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7" descr="Momen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19400" y="4648200"/>
            <a:ext cx="342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9" descr="136-2-68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8600" y="0"/>
            <a:ext cx="28384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Удивляй!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«Он был открыт в 1825 году и стоил в 1500 раз дороже золота, а уже в 1855 году, Парижская выставка – демонстрировала его как самый редкий и дорогой металл, но стоимость его была уже в 10 раз дороже золота. На этой выставке Наполеон III заинтересовался брусками блестящего металла и приказал сделать из него для себя ложку. С тех пор с ней не расставался. Именно благодаря прихоти Наполеона химик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Девилль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умудрился выбить из прижимистого императора средства на разработку этого металла. Так что ложка умудрилась послужить на благо науки».  (Алюминий,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57784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в 1964 г. рухнуло одно из самых высотных сооружений в мире – 400-метровая антенная мачта в Гренландии, причиной стал этот процесс.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из-за этого процесса повреждаются нефтепроводы, в реки и на грунт выливается нефть.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переводе с латинского это понятие звучит как «разъедание»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Эйфелева башня неизлечимо больна, диагноз – тема нашего урока, и только постоянная химиотерапия помогает бороться с этим смертельным недугом: Её красили 18 раз, отчего её масса 9000 т каждый раз увеличивается на 70 т.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злейший враг металлургии, до 20% производимого железа за год «теряется», виной процесс-……(Коррозия металлов, 9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Эпиграф. Девиз. Цитата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универсальный приём, направленный на активизацию мыслительной деятельности, актуализацию требований к ученику со стороны учебной деятельности («надо»), тематических рамок («могу») и учебную деятельность («хочу»), а также привлечение интереса к теме урока.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 Ты –мне, я – тебе»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восстановительные реакции, 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§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9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Черный ящик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аналогии с передачей «Что? Где? Когда?» педагог просит детей предположить, что находится в черном ящике и какое отношение этот предмет имеет к теме занятия.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Спрятан в ящике предмет –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Без него не съесть обед.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Вещь незаменимая, вещь необходимая.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 чего же сей предмет?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Серебристо- белый цвет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Вам позволит дать ответ.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предмет в черном ящике? (Алюминий,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Мозаика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Фосфор, 9 </a:t>
            </a:r>
            <a:r>
              <a:rPr lang="ru-RU" sz="31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001156" cy="58578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Фосфорные удобрения удовлетворяют потребности растений в питательном элементе фосфоре, повышая урожайность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сельскохозяйственных культур.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Одна капля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тетраэтилпирофосфата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так называется один из пестицидов – вызывает при контакте с кожей человека  смерть.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Элемент фосфор входит в состав скелета и зубов животных, является составной частью белков, нуклеиновых кислот, то есть веществ, без которых жизнь клетки была бы невозможна.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Фосфаты входят в состав синтетических моющих средств, необходимых человеку в быту и в промышленности.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Смыв фосфорных удобрений приводит к нежелательным изменениям в жизни их обитателей.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Зарин, зоман – отравляющие вещества, содержащие фосфор – используются в качестве химического оружия.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001156" cy="68580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1. Немецкий химик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Юстус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Либих – один из основателей агрохимии, в 1840 году обосновал теорию минерального питания растений. На основе многочисленных анализов Либих установил, что каждому растению необходимы, в первую очередь, три элемента – азот, калий, фосфор. Ученый первым предложил вносить в качестве удобрений чистые минеральные вещества. 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2. Если в почве имеется избыток азотных удобрений, то в плодах, ягодах, корнеплодах могут накопиться вредные для здоровья соли – нитраты. Попадая в пищеварительную систему человека, они восстанавливаются до нитритов, а это грозит отравлением: нитриты окисляют гемоглобин крови, лишая его способности к переносу кислорода…(Минеральные удобрения, 9 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    Подводим итоги мозаики: какие выводы можно сделать из сказанного? Чтобы возвращать земле вещества, которые человек забирает с урожаем растений, необходимо вносить особые вещества, содержащие питательные элементы – азот, фосфор, калий. Как делать это правильно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643998" cy="100013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II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Актуализация знаний и фиксирование индивидуального затруднения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пробном учебном действии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929718" cy="5286388"/>
          </a:xfrm>
        </p:spPr>
        <p:txBody>
          <a:bodyPr>
            <a:noAutofit/>
          </a:bodyPr>
          <a:lstStyle/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подготовить учащихся  к построению нового знания (понятия, свойства, способа действия и пр.). </a:t>
            </a:r>
          </a:p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Организовать актуализацию знаний, достаточных для построения нового знания. </a:t>
            </a:r>
          </a:p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Организовать перечисление и фиксацию актуализированных знаний в речи и знаках.</a:t>
            </a:r>
          </a:p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Организовать обобщение актуализированных знаний.</a:t>
            </a:r>
          </a:p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Организовать актуализацию учащимися мыслительных операций, достаточных для построения нового знания (сравнение, обобщение, аналогия и пр.).</a:t>
            </a:r>
          </a:p>
          <a:p>
            <a:pPr lvl="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Организовать самостоятельное выполнение учащимися пробного учебного действия. 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Организовать фиксацию учащимися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индивидуального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затруднения в пробном учебном действии или его обосновании.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40108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Корзина идей. Мозговая атака. Кластер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"корзину" скидывается все, что имеет отношение к теме урока: идеи, имена, даты, факты, предположения, термины и т.д.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своему содержанию "Корзина идей" похожа на такие известные приемы, как "Мозговая атака» и "Кластер". В каждом случае предполагаются разные формы работы — и индивидуальная, и групповая, и каждый из приемов позволяет высказывать любые суждения — без их оценивания и анализа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Системно-деятельностный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метод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857625" cy="497205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800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8" name="Picture 2" descr="H:\фото для презент\IMG_71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00496" y="1071546"/>
            <a:ext cx="4338637" cy="2968625"/>
          </a:xfrm>
          <a:noFill/>
        </p:spPr>
      </p:pic>
      <p:pic>
        <p:nvPicPr>
          <p:cNvPr id="62469" name="Picture 6" descr="H:\фото для презент\IMG_71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3929063"/>
            <a:ext cx="47148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</a:rPr>
              <a:t>В центральном овале размещают  ключевое слово, понятие, фраза, в дополнительных -слова, раскрывающие смысл ключевого. </a:t>
            </a:r>
            <a:br>
              <a:rPr lang="ru-RU" sz="3200" b="1" dirty="0" smtClean="0">
                <a:latin typeface="Times New Roman" pitchFamily="18" charset="0"/>
              </a:rPr>
            </a:br>
            <a:endParaRPr lang="ru-RU" sz="3200" b="1" dirty="0" smtClean="0">
              <a:latin typeface="Times New Roman" pitchFamily="18" charset="0"/>
            </a:endParaRPr>
          </a:p>
        </p:txBody>
      </p:sp>
      <p:pic>
        <p:nvPicPr>
          <p:cNvPr id="14339" name="Picture 5" descr="cluster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700213"/>
            <a:ext cx="6335712" cy="4281487"/>
          </a:xfrm>
          <a:noFill/>
        </p:spPr>
      </p:pic>
      <p:pic>
        <p:nvPicPr>
          <p:cNvPr id="14340" name="Picture 5" descr="clu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773238"/>
            <a:ext cx="6335712" cy="428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clu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773238"/>
            <a:ext cx="6335712" cy="428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clust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500174"/>
            <a:ext cx="633571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Графический диктант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15436" cy="528638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Верны ли следующие суждения о предложенном веществе? Выпишите номера правильных, на ваш взгляд, суждений в порядке возрастания.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1 вариант – нитрат аммония             2 вариант – фосфат калия</a:t>
            </a:r>
          </a:p>
          <a:p>
            <a:pPr>
              <a:buNone/>
            </a:pP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Суждения: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Это фосфат щелочного металла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Соль хорошо растворяется в воде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Соль образована ионами слабого основания и сильной кислоты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Характер среды в растворе этой соли щелочной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Указанное вещество относится  к классу средних солей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Вещество содержит азот – необходимый для питания растений элемент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Соль не растворяется в воде</a:t>
            </a:r>
          </a:p>
          <a:p>
            <a:pPr lvl="0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Вещество содержит фосфор – необходимый для питания растений элемент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pPr algn="ctr"/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Викторина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Дети по очереди отвечают на вопросы, связанные с темой урока.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Телеграмма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Ученику предлагается кратко написать, что он знает по определенной теме, и пожелания соседу по парте, отправить телеграмму (обменяться)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«Да – нет»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организации работы учитель готовит несколько высказываний по теме урока и предлагает детям выразить к ним свое отношение по категории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а также разъяснить, почему они так думают. </a:t>
            </a: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Пробное действие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теперь  я  предложу вам выполнение пробного действия. С какой целью?  (Чтобы мы поняли, что пока не знаем). Запишите уравнения химических реакций, лежащие в основе процессов образования накипи и ее устранения (Жесткость воды, 9 класс)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Пробное действие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400" b="1" i="1" dirty="0" smtClean="0">
                <a:sym typeface="Arial"/>
              </a:rPr>
              <a:t>Объясните «нестандартное поведение» </a:t>
            </a:r>
            <a:r>
              <a:rPr lang="ru-RU" sz="2400" b="1" i="1" dirty="0" smtClean="0"/>
              <a:t>натрия</a:t>
            </a:r>
            <a:r>
              <a:rPr lang="ru-RU" sz="2400" b="1" i="1" dirty="0" smtClean="0">
                <a:sym typeface="Arial"/>
              </a:rPr>
              <a:t>!</a:t>
            </a:r>
          </a:p>
          <a:p>
            <a:pPr marL="466567" indent="-466567"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400" i="1" dirty="0" smtClean="0"/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металл хранят под слоем керосина?</a:t>
            </a:r>
          </a:p>
          <a:p>
            <a:pPr marL="466567" indent="-466567"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Какое вещество сразу образует белый налет на  свежем срезе металла?</a:t>
            </a:r>
            <a:endParaRPr lang="ru-RU" b="1" dirty="0" smtClean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marL="466567" indent="-466567"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Arial"/>
              </a:rPr>
              <a:t> Почему металл горел в воде?</a:t>
            </a:r>
          </a:p>
          <a:p>
            <a:pPr marL="466567" indent="-466567"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 Почему металл растворился в воде?</a:t>
            </a:r>
          </a:p>
          <a:p>
            <a:pPr marL="466567" indent="-466567"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Arial"/>
              </a:rPr>
              <a:t>. Какой газ выделился?</a:t>
            </a:r>
          </a:p>
          <a:p>
            <a:pPr marL="466567" indent="-466567"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Почему изменилась окраска раствора?  Какое вещество образовалось?</a:t>
            </a:r>
          </a:p>
          <a:p>
            <a:pPr marL="466567" indent="-466567"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7. Как записать уравнение реакции взаимодействия  натрия с водой?  (Щелочные металлы,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Пробное действие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 повысить скорость химической реакции: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2(г)+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3В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2(г)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= 2АВ</a:t>
            </a:r>
            <a:r>
              <a:rPr lang="ru-RU" sz="28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81 раз? (Скорость химических реакций, 11кл)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III Выявление места и причины затруднения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9001156" cy="4929222"/>
          </a:xfrm>
        </p:spPr>
        <p:txBody>
          <a:bodyPr>
            <a:noAutofit/>
          </a:bodyPr>
          <a:lstStyle/>
          <a:p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: организовать осознание учащимися того, каких именно знаний им не хватает.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Организовать анализ (при необходимости, пошаговый) пробного действия.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2) Организовать фиксацию </a:t>
            </a: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затруднения – учащиеся фиксируют недостаточность их знаний: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а) для выполнения всего задания (сразу); б) для выполнения некоторого шага пробного действия (в результате пошагового анализа); в) для обоснования своей гипотезы (при попытке предъявить критерий).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3) Организовать выявление и фиксацию </a:t>
            </a: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причины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затруднения – учащиеся фиксируют, какого именно знания им не хватает для выполнения, либо обоснования пробного действия и заданий такого типа вообще («что я пока не знаю»).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14366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выполнении пробного задания у вас возникло затруднение. Какое?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Учащиеся проговаривают вслух: «Я не знаю областей и способов применения соединений азота, калия, фосфора в сельском хозяйстве», «Я не могу обосновать свои предположения».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(Минеральные удобрения,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Учащиеся проговаривают вслух: «Я не знаю правил составления уравнения таких превращений веществ 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не знаю, что такое жесткая вода»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 Я не понимаю, как возникает накипь».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 меня нет алгоритмов составления уравнений таких превращений веществ» (Жесткость воды,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I</a:t>
            </a:r>
            <a:r>
              <a:rPr lang="en-US" b="1" dirty="0" smtClean="0"/>
              <a:t>V</a:t>
            </a:r>
            <a:r>
              <a:rPr lang="ru-RU" b="1" dirty="0" smtClean="0"/>
              <a:t> Построение проекта выхода из затруднения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организовать проектирование учащимися процесса построения нового знания.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 построение учащимися проекта выхода из затруднения: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постановку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учебной деятельности (целью всегда является устранение причины затруднения);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согласование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урока;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способа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(аналогия, моделирование, эксперимент, измерение, поиск информации в различных источниках и пр.)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средств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(алгоритмы, модели, справочники и т.д.) построения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нового знания;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реализации поставленной цели.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Поставьте перед собой цель, сформулируйте гипотезу, предложите план работы, продумайте, как можно представить результаты вашей работы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средства мы для этого будем использовать?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63279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Дидактические и методические  условия использования СДМ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преемственность в интеллектуальной подготовке;</a:t>
            </a:r>
          </a:p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систематичность и целенаправленность работы;</a:t>
            </a:r>
          </a:p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планомерное и целенаправленное включение в содержание преподавания учебных предметов заданий, развивающих познавательную активность школьников</a:t>
            </a:r>
          </a:p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целенаправленный отбор соответствующих методов, приемов и средств обучения.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100013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Реализация построенного проекта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929718" cy="5214974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организовать построение учащимися нового знания.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 реализацию построенного проекта в соответствии с планом.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 фиксацию нового знания в речи и знаках (с помощью эталона).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 соотнесение построенного учащимися нового знания с учебником или другим критерием истинности (образец, подготовленный учителем; справочник; энциклопедия и пр.).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 фиксацию преодоления затруднения.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Организовать уточнение общего характера нового 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по форме организации деятельности учащихся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Фронтальная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Групповая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Индивидуально-дифференцированная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по источнику знаний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учебником, справочником и другими печатными пособиями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составлению плана, конспекта лекции, прочитанного текста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составлению схемы, плана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выполнению химических опытов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моделями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 решением расчётных и качественных задач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(Пометки на полях)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Обучающиеся получают текст и делают в нем соответствующие пометки: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“+” - поставьте на полях, если то, что вы читаете, соответствует тому, что вы знаете;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“-” - поставьте на полях, если то, что вы читаете, противоречит тому, что вы знали или думали что это знаете;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“V” - поставьте на полях, если то, что вы читаете, является новым;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“?” - поставьте на полях, если то, что вы читаете, является непонятным или вы хотели бы получить более подробные сведения по данному вопросу.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Дневники и бортовые журналы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При самостоятельной работе над текстом или новым материалом обучающиеся заполняют таблицу: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3428999"/>
          <a:ext cx="6096000" cy="2357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785818">
                <a:tc>
                  <a:txBody>
                    <a:bodyPr/>
                    <a:lstStyle/>
                    <a:p>
                      <a:r>
                        <a:rPr lang="ru-RU" dirty="0" smtClean="0"/>
                        <a:t>Это я знал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Узнал новое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Хочу узнать</a:t>
                      </a:r>
                      <a:endParaRPr lang="ru-RU" dirty="0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581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</a:t>
            </a:r>
            <a:r>
              <a:rPr lang="ru-RU" b="1" dirty="0" smtClean="0"/>
              <a:t> Первичное закрепление с проговариванием во внешней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организовать усвоение учащимися нового знания.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Организовать выполнение учащимися (фронтально, в группах, в парах) заданий на применение нового знания в типовых ситуациях.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Организовать в ходе выполнения заданий проговаривание вслух выполненных шагов и их обоснование с помощью эталона.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Фронтальная беседа  - обсуждение результатов самостоятельной работы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Комментарий слайдов – эталонов ответов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Возвращение к пробному действию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0"/>
            <a:ext cx="6400816" cy="192880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Ход  распознавания, уравнения реакций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2143116"/>
            <a:ext cx="4000528" cy="4071966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400" dirty="0" smtClean="0"/>
              <a:t>2.    К пробам из пробирок №№2,3 добавляем </a:t>
            </a:r>
            <a:r>
              <a:rPr lang="ru-RU" sz="2400" dirty="0" err="1" smtClean="0"/>
              <a:t>гидроксид</a:t>
            </a:r>
            <a:r>
              <a:rPr lang="ru-RU" sz="2400" dirty="0" smtClean="0"/>
              <a:t> меди (</a:t>
            </a:r>
            <a:r>
              <a:rPr lang="en-US" sz="2400" dirty="0" smtClean="0"/>
              <a:t>II</a:t>
            </a:r>
            <a:r>
              <a:rPr lang="ru-RU" sz="2400" dirty="0" smtClean="0"/>
              <a:t>). Наблюдаем изменения в пробирках №2 – раствор ярко- синего цвета – признак качественной реакции на многоатомные спирты </a:t>
            </a:r>
            <a:r>
              <a:rPr lang="en-US" sz="2400" dirty="0" smtClean="0">
                <a:sym typeface="Wingdings"/>
              </a:rPr>
              <a:t></a:t>
            </a:r>
            <a:r>
              <a:rPr lang="ru-RU" sz="2400" dirty="0" smtClean="0"/>
              <a:t> в пробирке №2 раствор глюкозы. </a:t>
            </a:r>
            <a:endParaRPr lang="ru-RU" sz="2400" dirty="0"/>
          </a:p>
        </p:txBody>
      </p:sp>
      <p:pic>
        <p:nvPicPr>
          <p:cNvPr id="4" name="Рисунок 3" descr="DSC00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143116"/>
            <a:ext cx="3071834" cy="4095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VII</a:t>
            </a:r>
            <a:r>
              <a:rPr lang="ru-RU" b="1" dirty="0" smtClean="0"/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с самопроверкой по эталону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организовать самопроверку учащимися умения применять новое знание в типовых ситуациях и коррекцию допущенных ошибок.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Организовать самостоятельное выполнение учащимися типовых заданий на новое знание.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Организовать самопроверку самостоятельной работы по эталону для самопроверки (на начальных этапах возможно использование образца или подробного образца).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Организовать выявление и исправление учащимися допущенных ошибок.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 По результатам выполнения самостоятельной работы создать (по возможности) ситуацию успеха для каждого ученика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Прием «Верите ли вы, что…»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Угарный газ очень ядовит, так как, попадая при дыхании в кровь, быстро соединяется с гемоглобином, лишая тем самым гемоглобин возможности переносить кислород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Углекислый газ используют для изготовления шипучих напитков и для получения соды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Угарный газ образуется при полном сгорании топлива.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– типичный кислотный оксид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Угарный газ используется в металлургии при выплавке чугуна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 углерода (II) используют для восстановления металлов из их оксидов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Ответьте на вопросы и обоснуйте свое мнение (Оксиды углерода,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Стандартные тестовые задания, составленные  по материалам ОГЭ и ЕГЭ 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Установите соответствие между определяемым ионом и реагентом, с помощью которого этот ион можно определить.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Определяемый ион                                          реагент 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2+                                                          1)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) Na+                                                            2) H2SO4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B) Ba2+                                                           3) KOH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4)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пламя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2. Установите соответствие между двумя веществами и реактивом, с помощью которого можно различить вещества.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Вещества                                                         реактив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2(раствор) и 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3(раствор)        1)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HCl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) Mg(NO3)2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                      2) KOH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B) CaCl2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KCl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3) Na2CO3</a:t>
            </a:r>
            <a:endParaRPr lang="ru-RU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3. Установите соответствие между реагирующими веществами и признаком протекающей между ними реакции.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Реагирующие вещества                                        признак взаимодействия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А)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 +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KOH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                           1) выпадение осадка при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приливании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первых порций щелочи и его дальнейшее растворение при избытке щелочи 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CaCl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2 +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                                   2) бурый осадок</a:t>
            </a:r>
          </a:p>
          <a:p>
            <a:pPr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3)3 + </a:t>
            </a:r>
            <a:r>
              <a:rPr lang="en-US" sz="3100" b="1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                     3) белый осадок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VIII</a:t>
            </a:r>
            <a:r>
              <a:rPr lang="ru-RU" b="1" dirty="0" smtClean="0"/>
              <a:t>  Включение нового знания в систему знаний и повторение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643998" cy="4565354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1) выявить границы применимости нового знания и включить его в систему ранее изученных знаний;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повторить учебное содержание, необходимое для обеспечения содержательной непрерывности.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Организовать выявление и фиксацию учащимися типов заданий, где используется новое знание.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Организовать выполнение заданий, в которых новое знание связывается с ранее изученными.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Организовать выполнение заданий, связанных либо с повторением и применением изученных ранее знаний, либо с подготовкой к изучению следующих тем.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92688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/>
              <a:t>Задание на практическое применение металлов, где используются качественные реакции на ионы металлов.</a:t>
            </a:r>
          </a:p>
          <a:p>
            <a:r>
              <a:rPr lang="ru-RU" u="sng" dirty="0" smtClean="0"/>
              <a:t>Задание 5 :</a:t>
            </a:r>
            <a:r>
              <a:rPr lang="ru-RU" dirty="0" smtClean="0"/>
              <a:t> Прочитайте текст и составьте схему «Использование качественных реакций на ионы металлов в хозяйственной деятельности человека».</a:t>
            </a:r>
          </a:p>
          <a:p>
            <a:r>
              <a:rPr lang="ru-RU" dirty="0" smtClean="0"/>
              <a:t>«Соединения, содержащие в своем составе металлы, занимают определенное место среди фармацевтических препаратов. Знания качественных реакций и  их признаков необходимы для установления подлинности лекарственных средств, содержащих в своем составе катионы металлов. Умение обнаружить ионы железа дает возможность судить о показателях состава крови и здоровье человека. Качественное исследование почвы на содержание ионов натрия и калия позволяют судить о росте и развитии растений. На основании данных химического анализа геологами ведутся поиски полезных ископаемых. На основе исследования изотопного состава метеоритов (в составе которых содержится, в том числе и железо) установлен возраст земной коры и солнечной системы. Наличие солей тяжелых металлов в сточных водах предприятий свидетельствует об их некачественной очистке».</a:t>
            </a:r>
          </a:p>
          <a:p>
            <a:r>
              <a:rPr lang="ru-RU" dirty="0" smtClean="0"/>
              <a:t>Использование качественных реакций в хозяйственной деятельности человека: (слайд № 23)</a:t>
            </a:r>
          </a:p>
          <a:p>
            <a:r>
              <a:rPr lang="ru-RU" dirty="0" smtClean="0"/>
              <a:t>→</a:t>
            </a:r>
          </a:p>
          <a:p>
            <a:r>
              <a:rPr lang="ru-RU" dirty="0" smtClean="0"/>
              <a:t>→</a:t>
            </a:r>
          </a:p>
          <a:p>
            <a:r>
              <a:rPr lang="ru-RU" dirty="0" smtClean="0"/>
              <a:t>→…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Решим задачу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Какой объем водорода выделится при взаимодействии 2,3 г натрия с водой?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Видеоролик  о применении средства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Калгон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. Производители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Калгон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утверждают, что это средство необходимо для стирки. Но мы теперь знаем, какие вещества и при каких условиях образуют накипь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ТЭНах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как предотвратить образование накипи и как  ее уничтожить, поэтому я предлагаю вам проанализировать информацию о составе и свойствах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Калгона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 сделать вывод о необходимости его применения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(Жесткость воды,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Алюминий</a:t>
            </a:r>
            <a:br>
              <a:rPr lang="ru-RU" b="1" i="1" dirty="0" smtClean="0"/>
            </a:br>
            <a:r>
              <a:rPr lang="ru-RU" b="1" i="1" dirty="0" smtClean="0"/>
              <a:t>Пластичный, серебристый,</a:t>
            </a:r>
            <a:br>
              <a:rPr lang="ru-RU" b="1" i="1" dirty="0" smtClean="0"/>
            </a:br>
            <a:r>
              <a:rPr lang="ru-RU" b="1" i="1" dirty="0" smtClean="0"/>
              <a:t>Хорошо проводит электрический ток, тепло</a:t>
            </a:r>
            <a:br>
              <a:rPr lang="ru-RU" b="1" i="1" dirty="0" smtClean="0"/>
            </a:br>
            <a:r>
              <a:rPr lang="ru-RU" b="1" i="1" dirty="0" smtClean="0"/>
              <a:t>Лёгкий, активный</a:t>
            </a:r>
            <a:br>
              <a:rPr lang="ru-RU" b="1" i="1" dirty="0" smtClean="0"/>
            </a:br>
            <a:r>
              <a:rPr lang="ru-RU" b="1" i="1" dirty="0" smtClean="0"/>
              <a:t>Металл</a:t>
            </a:r>
            <a:endParaRPr lang="ru-RU" b="1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Часто в быту мы сталкиваемся с проблемой выведения жировых пятен - испортили новую кухонную салфетку или залоснился воротник пальто. Используя свои знания по химии жиров, предложите пути решения проблемы. Демонстрационный эксперимент «Домашняя химчистка»: для выведения жирных пятен с хлопчатобумажных тканей следует использовать щелочное средство (мыло или СМС, основный характер подтвердить с помощью фенолфталеина) и горячую воду (для увеличения скорости реакции щелочного гидролиза)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IX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Рефлексия учебной деятельности на уроке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организовать самооценку учащимися своей учебной деятельности.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Организовать фиксацию учащимися цели учебной деятельности и нового содержания, изученного на уроке.</a:t>
            </a:r>
          </a:p>
          <a:p>
            <a:pPr hangingPunct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Организовать рефлексивный анализ учебной деятельности с точки зрения требований, известных учащимся (средства и способ достижения цели, пройденные шаги, соответствие поставленной цели и результатов).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Организовать самооценку учениками собственной учебной деятельности на уроке.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4) Организовать фиксацию направлений дальнейшей учебной деятельности и согласование домашнего задания (с элементами выбора, творчества).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нового вы узнали?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− Какую цель вы ставили на уроке?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− Достигли вы цели?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− Какие трудности еще остались? Над чем надо еще поработать?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Проанализируйте свою работу и оцените ее по десятибалльной шкале, где 0 – «нулевой результат», а 10 – «очень успешно».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258072" cy="5715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7858180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dirty="0" smtClean="0"/>
              <a:t>    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Фрагмент урока «Качественные реакции на  глюкозу.  Распознавание глюкозы и сахарозы» прошел на «ура», потому что, во-первых,   интересно было представить свою работу одноклассникам, во- вторых, </a:t>
            </a:r>
            <a:r>
              <a:rPr lang="ru-RU" sz="2300" b="1" dirty="0" err="1" smtClean="0">
                <a:latin typeface="Times New Roman" pitchFamily="18" charset="0"/>
                <a:cs typeface="Times New Roman" pitchFamily="18" charset="0"/>
              </a:rPr>
              <a:t>похимичили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вволю, когда отрабатывали методику эксперимента, в-третьих, как отметил учитель, не было ошибок, ни методических, ни теоретических, а значит, урок всем подарил радость познания!	</a:t>
            </a:r>
          </a:p>
          <a:p>
            <a:endParaRPr lang="ru-RU" sz="2400" dirty="0"/>
          </a:p>
        </p:txBody>
      </p:sp>
      <p:pic>
        <p:nvPicPr>
          <p:cNvPr id="4" name="Рисунок 3" descr="DSC005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357562"/>
            <a:ext cx="4857784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Мотивация к учебной деятельности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643998" cy="507209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организовать включение учащихся в учебную деятельность на личностно значимом уровне на основе механизма «надо» – «хочу» – «могу».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Определить основную цель урока и актуализировать требования к ученику со стороны учебной деятельности («надо»).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 Создать условия для возникновения у учащихся желания включиться в учебную деятельность («хочу»).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 Организовать осознание учащимися тематических рамок урока («могу»)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Используя фразеологизмы, оцените свою деятельность на уроке: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Шевелить мозгами</a:t>
            </a:r>
          </a:p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Краем уха</a:t>
            </a:r>
          </a:p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Хлопать ушами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Рефлексия (фразеологизмы)</a:t>
            </a: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</a:pPr>
            <a:endParaRPr lang="ru-RU" sz="28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</a:pPr>
            <a:endParaRPr lang="ru-RU" sz="28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Железная логика</a:t>
            </a: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</a:pPr>
            <a:endParaRPr lang="ru-RU" sz="28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Стальной характер</a:t>
            </a: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endParaRPr lang="ru-RU" sz="28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Золотая голова</a:t>
            </a: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endParaRPr lang="ru-RU" sz="28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Медный лоб</a:t>
            </a: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(Щелочные металлы, 9 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96000"/>
              </a:lnSpc>
              <a:buClr>
                <a:srgbClr val="800000"/>
              </a:buClr>
              <a:buSzPts val="3200"/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81000"/>
            <a:ext cx="4040188" cy="6019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3200" b="1" dirty="0" smtClean="0"/>
              <a:t>Дело – труба!</a:t>
            </a:r>
          </a:p>
          <a:p>
            <a:pPr>
              <a:defRPr/>
            </a:pPr>
            <a:endParaRPr lang="ru-RU" sz="3200" b="1" dirty="0" smtClean="0"/>
          </a:p>
          <a:p>
            <a:pPr>
              <a:defRPr/>
            </a:pPr>
            <a:r>
              <a:rPr lang="ru-RU" sz="3200" b="1" dirty="0" smtClean="0"/>
              <a:t>Тише воды, ниже травы</a:t>
            </a:r>
          </a:p>
          <a:p>
            <a:pPr>
              <a:defRPr/>
            </a:pPr>
            <a:endParaRPr lang="ru-RU" sz="3200" b="1" dirty="0" smtClean="0"/>
          </a:p>
          <a:p>
            <a:pPr>
              <a:defRPr/>
            </a:pPr>
            <a:r>
              <a:rPr lang="ru-RU" sz="3200" b="1" dirty="0" smtClean="0"/>
              <a:t>Вывести на чистую воду</a:t>
            </a:r>
          </a:p>
          <a:p>
            <a:pPr>
              <a:defRPr/>
            </a:pPr>
            <a:endParaRPr lang="ru-RU" sz="3200" b="1" dirty="0" smtClean="0"/>
          </a:p>
          <a:p>
            <a:pPr>
              <a:defRPr/>
            </a:pPr>
            <a:r>
              <a:rPr lang="ru-RU" sz="3200" b="1" dirty="0" smtClean="0"/>
              <a:t>Чувствую себя, как рыба в воде</a:t>
            </a:r>
          </a:p>
          <a:p>
            <a:pPr>
              <a:defRPr/>
            </a:pPr>
            <a:r>
              <a:rPr lang="ru-RU" sz="3200" b="1" dirty="0" smtClean="0"/>
              <a:t>(Жесткость воды, 9 </a:t>
            </a:r>
            <a:r>
              <a:rPr lang="ru-RU" sz="3200" b="1" dirty="0" err="1" smtClean="0"/>
              <a:t>кл</a:t>
            </a:r>
            <a:r>
              <a:rPr lang="ru-RU" sz="3200" b="1" dirty="0" smtClean="0"/>
              <a:t>)</a:t>
            </a:r>
          </a:p>
          <a:p>
            <a:pPr>
              <a:defRPr/>
            </a:pPr>
            <a:endParaRPr lang="ru-RU" sz="3200" b="1" dirty="0" smtClean="0"/>
          </a:p>
        </p:txBody>
      </p:sp>
      <p:pic>
        <p:nvPicPr>
          <p:cNvPr id="30726" name="Picture 6" descr="42-1621359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533400"/>
            <a:ext cx="4267200" cy="5791200"/>
          </a:xfrm>
          <a:noFill/>
          <a:ln w="25400">
            <a:solidFill>
              <a:srgbClr val="3366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428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знаю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определения понятий: ОВР, СО, ЭО, окислитель, восстановитель, окисление, восстановление,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восстановительный потенциал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классификацию ОВР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правило определения возможности протекания ОВР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методы расстановки коэффициентов в уравнениях ОВР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правила расстановки коэффициентов в уравнениях ОВР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влияние среды на протекание ОВР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Я умею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прогнозировать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восстановительные функции веществ по степеням окисления атомов в их составе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перечислять типичные окислители и восстановители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определять типы ОВР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определять возможность протекания ОВР, пользуясь значениями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окислительно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восстановительных потенциалов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расставлять коэффициенты в уравнениях ОВР, протекающих в разных средах с участием неорганических и органических веществ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Какие позиции для вас оказались самыми сложными? На какие вопросы надо будет обратить внимание на последующих уроках?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Рабочие записи учащихся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Рабочий лист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Тема: «Химические свойства кислот с позиции теории электролитической диссоциации».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 Задачи:</a:t>
            </a:r>
          </a:p>
          <a:p>
            <a:pPr lvl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проделать реакции, характерные для кислот на примере соляной кислоты,</a:t>
            </a:r>
          </a:p>
          <a:p>
            <a:pPr lvl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сделать вывод о химических свойствах кислот,</a:t>
            </a:r>
          </a:p>
          <a:p>
            <a:pPr lvl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совершенствовать умения составлять уравнения реакций ионного обмена</a:t>
            </a:r>
          </a:p>
          <a:p>
            <a:pPr lvl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закрепить навыки безопасного обращения с реактивами.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Опыт 1 . Действие кислот на индикаторы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Раствор соляной кислоты налейте в три пробирки. В первую  добавьте раствор фиолетового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лакмуса, во вторую - раствор метилоранжа, в третью – раствор фенолфталеина. Что вы наблюдаете?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1. Вставьте пропущенные слова в предложении: «Кислоты изменяют окраску индикаторов: фиолетового лакмуса – в ………………………………………, метилоранжа – ……………………………...…., фенолфталеин остаётся…………………………………..……....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 Напишите уравнение диссоциации соляной кислоты.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Видеозарисовка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Учащимся предлагается к просмотру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видеозарисовка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после просмотра которой они должны сформулировать тему, которая будет обсуждаться на уроке, а также ответить, каким образом просмотренное видео соотносится с изучаемым вопросом.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Можно подобрать видео так, оно воздействовало на эмоции детей, вовлекала их в новую тему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(Щелочные металлы,  9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8143932" cy="47863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Проблемный вопрос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Сегодня на  встречу  с вами я принесла электрический чайник. Мы долго его эксплуатируем, внутри образовался слой накипи. Как он туда попал, ведь мы всегда наливаем в чайник чистую воду?  Проблема? – Ещё какая! Давайте вместе разберемся и выведем грязь на чистую воду (Жесткость воды, 9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Визуальный ряд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экране или доске демонстрируются изображения, которые помогут детям выяснить тему предстоящего урока ( Сложные эфиры,10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5996533</TotalTime>
  <Words>2650</Words>
  <Application>Microsoft Office PowerPoint</Application>
  <PresentationFormat>Экран (4:3)</PresentationFormat>
  <Paragraphs>296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Поток</vt:lpstr>
      <vt:lpstr>МБОУ СШ № 68 г. Липецка</vt:lpstr>
      <vt:lpstr>Системно-деятельностный метод</vt:lpstr>
      <vt:lpstr>Дидактические и методические  условия использования СДМ</vt:lpstr>
      <vt:lpstr>Слайд 4</vt:lpstr>
      <vt:lpstr>I  Мотивация к учебной деятельности</vt:lpstr>
      <vt:lpstr>Видеозарисовка</vt:lpstr>
      <vt:lpstr>(Щелочные металлы,  9 кл)</vt:lpstr>
      <vt:lpstr>Проблемный вопрос </vt:lpstr>
      <vt:lpstr>Визуальный ряд</vt:lpstr>
      <vt:lpstr>Слайд 10</vt:lpstr>
      <vt:lpstr>Удивляй!</vt:lpstr>
      <vt:lpstr>Загадка</vt:lpstr>
      <vt:lpstr>Эпиграф. Девиз. Цитата</vt:lpstr>
      <vt:lpstr>Слайд 14</vt:lpstr>
      <vt:lpstr>Черный ящик</vt:lpstr>
      <vt:lpstr>     Мозаика (Фосфор, 9 кл)</vt:lpstr>
      <vt:lpstr>Слайд 17</vt:lpstr>
      <vt:lpstr>II Актуализация знаний и фиксирование индивидуального затруднения  в пробном учебном действии</vt:lpstr>
      <vt:lpstr>Корзина идей. Мозговая атака. Кластер</vt:lpstr>
      <vt:lpstr>       В центральном овале размещают  ключевое слово, понятие, фраза, в дополнительных -слова, раскрывающие смысл ключевого.  </vt:lpstr>
      <vt:lpstr>Графический диктант</vt:lpstr>
      <vt:lpstr>Слайд 22</vt:lpstr>
      <vt:lpstr>Пробное действие</vt:lpstr>
      <vt:lpstr>Пробное действие</vt:lpstr>
      <vt:lpstr>Пробное действие</vt:lpstr>
      <vt:lpstr>III Выявление места и причины затруднения</vt:lpstr>
      <vt:lpstr>Слайд 27</vt:lpstr>
      <vt:lpstr>IV Построение проекта выхода из затруднения</vt:lpstr>
      <vt:lpstr>Слайд 29</vt:lpstr>
      <vt:lpstr>V Реализация построенного проекта</vt:lpstr>
      <vt:lpstr>Самостоятельная работа по форме организации деятельности учащихся</vt:lpstr>
      <vt:lpstr>Самостоятельная работа по источнику знаний</vt:lpstr>
      <vt:lpstr>Прием инсерт  (Пометки на полях)</vt:lpstr>
      <vt:lpstr>Дневники и бортовые журналы</vt:lpstr>
      <vt:lpstr>VI Первичное закрепление с проговариванием во внешней речи</vt:lpstr>
      <vt:lpstr>Слайд 36</vt:lpstr>
      <vt:lpstr>Ход  распознавания, уравнения реакций</vt:lpstr>
      <vt:lpstr>VII Самостоятельная работа с самопроверкой по эталону</vt:lpstr>
      <vt:lpstr>Прием «Верите ли вы, что…» </vt:lpstr>
      <vt:lpstr>Слайд 40</vt:lpstr>
      <vt:lpstr>VIII  Включение нового знания в систему знаний и повторение </vt:lpstr>
      <vt:lpstr>Слайд 42</vt:lpstr>
      <vt:lpstr>Решим задачу</vt:lpstr>
      <vt:lpstr>Слайд 44</vt:lpstr>
      <vt:lpstr>Синквейн </vt:lpstr>
      <vt:lpstr>Слайд 46</vt:lpstr>
      <vt:lpstr>IX Рефлексия учебной деятельности на уроке</vt:lpstr>
      <vt:lpstr>Слайд 48</vt:lpstr>
      <vt:lpstr>Слайд 49</vt:lpstr>
      <vt:lpstr>Рефлексия</vt:lpstr>
      <vt:lpstr>Слайд 51</vt:lpstr>
      <vt:lpstr>Слайд 52</vt:lpstr>
      <vt:lpstr>Слайд 53</vt:lpstr>
      <vt:lpstr>Рабочие записи учащихся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условия формирования исследовательских умений</dc:title>
  <dc:creator>user</dc:creator>
  <cp:lastModifiedBy>user</cp:lastModifiedBy>
  <cp:revision>100</cp:revision>
  <dcterms:created xsi:type="dcterms:W3CDTF">2020-11-10T17:12:17Z</dcterms:created>
  <dcterms:modified xsi:type="dcterms:W3CDTF">2020-11-26T17:47:17Z</dcterms:modified>
</cp:coreProperties>
</file>