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handoutMasterIdLst>
    <p:handoutMasterId r:id="rId42"/>
  </p:handoutMasterIdLst>
  <p:sldIdLst>
    <p:sldId id="256" r:id="rId2"/>
    <p:sldId id="257" r:id="rId3"/>
    <p:sldId id="258" r:id="rId4"/>
    <p:sldId id="259" r:id="rId5"/>
    <p:sldId id="262" r:id="rId6"/>
    <p:sldId id="260"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61" r:id="rId34"/>
    <p:sldId id="289" r:id="rId35"/>
    <p:sldId id="290" r:id="rId36"/>
    <p:sldId id="291" r:id="rId37"/>
    <p:sldId id="292" r:id="rId38"/>
    <p:sldId id="293" r:id="rId39"/>
    <p:sldId id="29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42C7C62C-6075-426B-B9CE-B65FA7FF71B9}">
          <p14:sldIdLst>
            <p14:sldId id="256"/>
            <p14:sldId id="263"/>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5896"/>
    <a:srgbClr val="EB752B"/>
    <a:srgbClr val="F1F1F1"/>
    <a:srgbClr val="C6D4DF"/>
    <a:srgbClr val="F3F0ED"/>
    <a:srgbClr val="E1DAD2"/>
    <a:srgbClr val="FEFEFE"/>
    <a:srgbClr val="C1C9CD"/>
    <a:srgbClr val="7C96A3"/>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10" autoAdjust="0"/>
    <p:restoredTop sz="94660" autoAdjust="0"/>
  </p:normalViewPr>
  <p:slideViewPr>
    <p:cSldViewPr snapToGrid="0">
      <p:cViewPr varScale="1">
        <p:scale>
          <a:sx n="78" d="100"/>
          <a:sy n="78" d="100"/>
        </p:scale>
        <p:origin x="-91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85" d="100"/>
          <a:sy n="85" d="100"/>
        </p:scale>
        <p:origin x="2952" y="10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pPr/>
              <a:t>11/26/2020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pPr/>
              <a:t>‹#›</a:t>
            </a:fld>
            <a:endParaRPr lang="en-US"/>
          </a:p>
        </p:txBody>
      </p:sp>
    </p:spTree>
    <p:extLst>
      <p:ext uri="{BB962C8B-B14F-4D97-AF65-F5344CB8AC3E}">
        <p14:creationId xmlns="" xmlns:p14="http://schemas.microsoft.com/office/powerpoint/2010/main" val="2127411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3C383A-5D57-4D3D-BC14-CF5986F63400}" type="datetimeFigureOut">
              <a:rPr lang="ru-RU" smtClean="0"/>
              <a:pPr/>
              <a:t>26.11.2020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4F5877-796D-4C1C-AC1A-5680E0A0C77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2750845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712725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338258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5300949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2309467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201875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264813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2817867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140024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335489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pPr/>
              <a:t>11/26/2020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 xmlns:p14="http://schemas.microsoft.com/office/powerpoint/2010/main" val="2508639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alpha val="57000"/>
          </a:schemeClr>
        </a:solidFill>
        <a:effectLst/>
      </p:bgPr>
    </p:bg>
    <p:spTree>
      <p:nvGrpSpPr>
        <p:cNvPr id="1" name=""/>
        <p:cNvGrpSpPr/>
        <p:nvPr/>
      </p:nvGrpSpPr>
      <p:grpSpPr>
        <a:xfrm>
          <a:off x="0" y="0"/>
          <a:ext cx="0" cy="0"/>
          <a:chOff x="0" y="0"/>
          <a:chExt cx="0" cy="0"/>
        </a:xfrm>
      </p:grpSpPr>
      <p:pic>
        <p:nvPicPr>
          <p:cNvPr id="64" name="Picture 63"/>
          <p:cNvPicPr>
            <a:picLocks noChangeAspect="1"/>
          </p:cNvPicPr>
          <p:nvPr userDrawn="1"/>
        </p:nvPicPr>
        <p:blipFill>
          <a:blip r:embed="rId13" cstate="email">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3" name="Text Placeholder 2"/>
          <p:cNvSpPr>
            <a:spLocks noGrp="1"/>
          </p:cNvSpPr>
          <p:nvPr>
            <p:ph type="body" idx="1"/>
          </p:nvPr>
        </p:nvSpPr>
        <p:spPr>
          <a:xfrm>
            <a:off x="645459" y="1287254"/>
            <a:ext cx="7869890" cy="488970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pPr/>
              <a:t>11/26/2020</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pPr/>
              <a:t>‹#›</a:t>
            </a:fld>
            <a:endParaRPr lang="en-US"/>
          </a:p>
        </p:txBody>
      </p:sp>
      <p:sp>
        <p:nvSpPr>
          <p:cNvPr id="2" name="Title Placeholder 1"/>
          <p:cNvSpPr>
            <a:spLocks noGrp="1"/>
          </p:cNvSpPr>
          <p:nvPr>
            <p:ph type="title"/>
          </p:nvPr>
        </p:nvSpPr>
        <p:spPr>
          <a:xfrm>
            <a:off x="628651" y="163208"/>
            <a:ext cx="7886698" cy="998742"/>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 xmlns:p14="http://schemas.microsoft.com/office/powerpoint/2010/main" val="1223321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4.xml"/><Relationship Id="rId4" Type="http://schemas.openxmlformats.org/officeDocument/2006/relationships/image" Target="../media/image53.jpeg"/></Relationships>
</file>

<file path=ppt/slides/_rels/slide2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4.xml"/><Relationship Id="rId4" Type="http://schemas.openxmlformats.org/officeDocument/2006/relationships/image" Target="../media/image65.jpeg"/></Relationships>
</file>

<file path=ppt/slides/_rels/slide3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4.xml"/><Relationship Id="rId4" Type="http://schemas.openxmlformats.org/officeDocument/2006/relationships/image" Target="../media/image73.jpeg"/></Relationships>
</file>

<file path=ppt/slides/_rels/slide38.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0" y="0"/>
            <a:ext cx="91440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Title 1"/>
          <p:cNvSpPr txBox="1">
            <a:spLocks/>
          </p:cNvSpPr>
          <p:nvPr/>
        </p:nvSpPr>
        <p:spPr>
          <a:xfrm>
            <a:off x="2191461" y="2125133"/>
            <a:ext cx="4761077" cy="19630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ru-RU" sz="5400" b="1" dirty="0" smtClean="0">
              <a:ln/>
              <a:effectLst>
                <a:outerShdw blurRad="38100" dist="19050" dir="2700000" algn="tl" rotWithShape="0">
                  <a:schemeClr val="dk1">
                    <a:lumMod val="50000"/>
                    <a:alpha val="40000"/>
                  </a:schemeClr>
                </a:outerShdw>
              </a:effectLst>
              <a:latin typeface="+mn-lt"/>
            </a:endParaRPr>
          </a:p>
          <a:p>
            <a:endParaRPr lang="ru-RU" sz="5400" b="1" dirty="0" smtClean="0">
              <a:ln/>
              <a:effectLst>
                <a:outerShdw blurRad="38100" dist="19050" dir="2700000" algn="tl" rotWithShape="0">
                  <a:schemeClr val="dk1">
                    <a:lumMod val="50000"/>
                    <a:alpha val="40000"/>
                  </a:schemeClr>
                </a:outerShdw>
              </a:effectLst>
              <a:latin typeface="+mn-lt"/>
            </a:endParaRPr>
          </a:p>
          <a:p>
            <a:endParaRPr lang="ru-RU" sz="5400" b="1" dirty="0" smtClean="0">
              <a:ln/>
              <a:effectLst>
                <a:outerShdw blurRad="38100" dist="19050" dir="2700000" algn="tl" rotWithShape="0">
                  <a:schemeClr val="dk1">
                    <a:lumMod val="50000"/>
                    <a:alpha val="40000"/>
                  </a:schemeClr>
                </a:outerShdw>
              </a:effectLst>
              <a:latin typeface="+mn-lt"/>
            </a:endParaRPr>
          </a:p>
          <a:p>
            <a:endParaRPr lang="ru-RU" sz="5400" b="1" dirty="0" smtClean="0">
              <a:ln/>
              <a:effectLst>
                <a:outerShdw blurRad="38100" dist="19050" dir="2700000" algn="tl" rotWithShape="0">
                  <a:schemeClr val="dk1">
                    <a:lumMod val="50000"/>
                    <a:alpha val="40000"/>
                  </a:schemeClr>
                </a:outerShdw>
              </a:effectLst>
              <a:latin typeface="+mn-lt"/>
            </a:endParaRPr>
          </a:p>
          <a:p>
            <a:endParaRPr lang="ru-RU" sz="4000" b="1" dirty="0" smtClean="0">
              <a:ln/>
              <a:effectLst>
                <a:outerShdw blurRad="38100" dist="19050" dir="2700000" algn="tl" rotWithShape="0">
                  <a:schemeClr val="dk1">
                    <a:lumMod val="50000"/>
                    <a:alpha val="40000"/>
                  </a:schemeClr>
                </a:outerShdw>
              </a:effectLst>
              <a:latin typeface="Times New Roman" pitchFamily="18" charset="0"/>
              <a:cs typeface="Times New Roman" pitchFamily="18" charset="0"/>
            </a:endParaRPr>
          </a:p>
          <a:p>
            <a:r>
              <a:rPr lang="ru-RU" sz="4000" b="1" dirty="0" smtClean="0">
                <a:ln/>
                <a:solidFill>
                  <a:srgbClr val="00B050"/>
                </a:solidFill>
                <a:effectLst>
                  <a:outerShdw blurRad="38100" dist="19050" dir="2700000" algn="tl" rotWithShape="0">
                    <a:schemeClr val="dk1">
                      <a:lumMod val="50000"/>
                      <a:alpha val="40000"/>
                    </a:schemeClr>
                  </a:outerShdw>
                </a:effectLst>
                <a:latin typeface="Times New Roman" pitchFamily="18" charset="0"/>
                <a:cs typeface="Times New Roman" pitchFamily="18" charset="0"/>
              </a:rPr>
              <a:t>Спортивные игры в </a:t>
            </a:r>
            <a:r>
              <a:rPr lang="ru-RU" sz="4000" b="1" dirty="0" err="1" smtClean="0">
                <a:ln/>
                <a:solidFill>
                  <a:srgbClr val="00B050"/>
                </a:solidFill>
                <a:effectLst>
                  <a:outerShdw blurRad="38100" dist="19050" dir="2700000" algn="tl" rotWithShape="0">
                    <a:schemeClr val="dk1">
                      <a:lumMod val="50000"/>
                      <a:alpha val="40000"/>
                    </a:schemeClr>
                  </a:outerShdw>
                </a:effectLst>
                <a:latin typeface="Times New Roman" pitchFamily="18" charset="0"/>
                <a:cs typeface="Times New Roman" pitchFamily="18" charset="0"/>
              </a:rPr>
              <a:t>паралимпийской</a:t>
            </a:r>
            <a:r>
              <a:rPr lang="ru-RU" sz="4000" b="1" dirty="0" smtClean="0">
                <a:ln/>
                <a:solidFill>
                  <a:srgbClr val="00B050"/>
                </a:solidFill>
                <a:effectLst>
                  <a:outerShdw blurRad="38100" dist="19050" dir="2700000" algn="tl" rotWithShape="0">
                    <a:schemeClr val="dk1">
                      <a:lumMod val="50000"/>
                      <a:alpha val="40000"/>
                    </a:schemeClr>
                  </a:outerShdw>
                </a:effectLst>
                <a:latin typeface="Times New Roman" pitchFamily="18" charset="0"/>
                <a:cs typeface="Times New Roman" pitchFamily="18" charset="0"/>
              </a:rPr>
              <a:t> программе</a:t>
            </a:r>
            <a:endParaRPr lang="en-US" sz="4000" b="1" dirty="0">
              <a:ln/>
              <a:solidFill>
                <a:srgbClr val="00B050"/>
              </a:solidFill>
              <a:effectLst>
                <a:outerShdw blurRad="38100" dist="19050" dir="2700000" algn="tl" rotWithShape="0">
                  <a:schemeClr val="dk1">
                    <a:lumMod val="50000"/>
                    <a:alpha val="40000"/>
                  </a:schemeClr>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2480652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Выездка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628650" y="1032933"/>
            <a:ext cx="3886200" cy="3132667"/>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Конные соревнования открыты для инвалидов-паралитиков, </a:t>
            </a:r>
            <a:r>
              <a:rPr lang="ru-RU" sz="1400" dirty="0" err="1" smtClean="0">
                <a:latin typeface="Times New Roman" pitchFamily="18" charset="0"/>
                <a:cs typeface="Times New Roman" pitchFamily="18" charset="0"/>
              </a:rPr>
              <a:t>ампутантов</a:t>
            </a:r>
            <a:r>
              <a:rPr lang="ru-RU" sz="1400" dirty="0" smtClean="0">
                <a:latin typeface="Times New Roman" pitchFamily="18" charset="0"/>
                <a:cs typeface="Times New Roman" pitchFamily="18" charset="0"/>
              </a:rPr>
              <a:t>, слепых и с нарушениями зрения, умственной отсталостью. Данный вид состязаний проводится на летних Играх. Конные соревнования проводятся только в индивидуальном классе. Спортсмены демонстрируют свои навыки в прохождении небольшого отрезка, на котором чередуются темп и направление движения. На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играх спортсмены группируются согласно отдельной классификации. Внутри этих групп выявляются победители, продемонстрировавшие наилучшие результаты.</a:t>
            </a:r>
            <a:endParaRPr lang="ru-RU" sz="1400" dirty="0">
              <a:latin typeface="Times New Roman" pitchFamily="18" charset="0"/>
              <a:cs typeface="Times New Roman" pitchFamily="18" charset="0"/>
            </a:endParaRPr>
          </a:p>
        </p:txBody>
      </p:sp>
      <p:pic>
        <p:nvPicPr>
          <p:cNvPr id="5" name="Содержимое 4" descr="381452e5ecf6cd1e0c4b4c4e58a19e01--athens-european-championships.jpg"/>
          <p:cNvPicPr>
            <a:picLocks noGrp="1" noChangeAspect="1"/>
          </p:cNvPicPr>
          <p:nvPr>
            <p:ph sz="half" idx="2"/>
          </p:nvPr>
        </p:nvPicPr>
        <p:blipFill>
          <a:blip r:embed="rId2" cstate="email"/>
          <a:stretch>
            <a:fillRect/>
          </a:stretch>
        </p:blipFill>
        <p:spPr>
          <a:xfrm>
            <a:off x="5001054" y="835025"/>
            <a:ext cx="3753479" cy="5499604"/>
          </a:xfrm>
        </p:spPr>
      </p:pic>
      <p:pic>
        <p:nvPicPr>
          <p:cNvPr id="6" name="Рисунок 5" descr="original (1).jpg"/>
          <p:cNvPicPr>
            <a:picLocks noChangeAspect="1"/>
          </p:cNvPicPr>
          <p:nvPr/>
        </p:nvPicPr>
        <p:blipFill>
          <a:blip r:embed="rId3" cstate="email"/>
          <a:stretch>
            <a:fillRect/>
          </a:stretch>
        </p:blipFill>
        <p:spPr>
          <a:xfrm>
            <a:off x="699347" y="4176945"/>
            <a:ext cx="3728720" cy="248795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Фехтование</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696383" y="1063625"/>
            <a:ext cx="7490883" cy="1764242"/>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Все атлеты конкурируют в инвалидных креслах, которые закреплены на полу. Однако эти кресла оставляют значительную свободу передвижения фехтовальщиков, и их действия столь же стремительны, как и на традиционных соревнованиях. Основателем фехтования колясочников считается Сэр Людвиг </a:t>
            </a:r>
            <a:r>
              <a:rPr lang="ru-RU" sz="1400" dirty="0" err="1" smtClean="0">
                <a:latin typeface="Times New Roman" pitchFamily="18" charset="0"/>
                <a:cs typeface="Times New Roman" pitchFamily="18" charset="0"/>
              </a:rPr>
              <a:t>Гуттман</a:t>
            </a:r>
            <a:r>
              <a:rPr lang="ru-RU" sz="1400" dirty="0" smtClean="0">
                <a:latin typeface="Times New Roman" pitchFamily="18" charset="0"/>
                <a:cs typeface="Times New Roman" pitchFamily="18" charset="0"/>
              </a:rPr>
              <a:t>, который сформулировал концепцию этих спортивных состязаний в 1953 году. Фехтование вошло в программу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 в 1960 году. С тех пор правила были усовершенствованы - в них была внесена поправка, обязывающая прикреплять инвалидные кресла к полу.</a:t>
            </a:r>
            <a:endParaRPr lang="ru-RU" sz="1400" dirty="0">
              <a:latin typeface="Times New Roman" pitchFamily="18" charset="0"/>
              <a:cs typeface="Times New Roman" pitchFamily="18" charset="0"/>
            </a:endParaRPr>
          </a:p>
        </p:txBody>
      </p:sp>
      <p:pic>
        <p:nvPicPr>
          <p:cNvPr id="5" name="Содержимое 4" descr="1eea763810a6f23386bfe9d2b430ce1b.jpg"/>
          <p:cNvPicPr>
            <a:picLocks noGrp="1" noChangeAspect="1"/>
          </p:cNvPicPr>
          <p:nvPr>
            <p:ph sz="half" idx="2"/>
          </p:nvPr>
        </p:nvPicPr>
        <p:blipFill>
          <a:blip r:embed="rId2" cstate="email"/>
          <a:stretch>
            <a:fillRect/>
          </a:stretch>
        </p:blipFill>
        <p:spPr>
          <a:xfrm>
            <a:off x="802217" y="2677974"/>
            <a:ext cx="3812116" cy="3384159"/>
          </a:xfrm>
        </p:spPr>
      </p:pic>
      <p:pic>
        <p:nvPicPr>
          <p:cNvPr id="7" name="Рисунок 6" descr="271013_original.jpg"/>
          <p:cNvPicPr>
            <a:picLocks noChangeAspect="1"/>
          </p:cNvPicPr>
          <p:nvPr/>
        </p:nvPicPr>
        <p:blipFill>
          <a:blip r:embed="rId3" cstate="email"/>
          <a:stretch>
            <a:fillRect/>
          </a:stretch>
        </p:blipFill>
        <p:spPr>
          <a:xfrm>
            <a:off x="4741333" y="2637536"/>
            <a:ext cx="3674533" cy="339073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Дзюдо</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535517" y="1097492"/>
            <a:ext cx="3892550" cy="2898775"/>
          </a:xfrm>
        </p:spPr>
        <p:txBody>
          <a:bodyPr>
            <a:normAutofit fontScale="55000" lnSpcReduction="20000"/>
          </a:bodyPr>
          <a:lstStyle/>
          <a:p>
            <a:pPr marL="0">
              <a:lnSpc>
                <a:spcPct val="120000"/>
              </a:lnSpc>
              <a:spcBef>
                <a:spcPts val="0"/>
              </a:spcBef>
              <a:buNone/>
            </a:pPr>
            <a:r>
              <a:rPr lang="ru-RU" dirty="0" smtClean="0"/>
              <a:t>Единственное, чем </a:t>
            </a:r>
            <a:r>
              <a:rPr lang="ru-RU" dirty="0" err="1" smtClean="0"/>
              <a:t>параолимпийское</a:t>
            </a:r>
            <a:r>
              <a:rPr lang="ru-RU" dirty="0" smtClean="0"/>
              <a:t> дзюдо отличается от традиционного - различные текстуры на матах, указывающие область соревнования и зоны. </a:t>
            </a:r>
            <a:r>
              <a:rPr lang="ru-RU" dirty="0" err="1" smtClean="0"/>
              <a:t>Дзюдоисты-паралимпийцы</a:t>
            </a:r>
            <a:r>
              <a:rPr lang="ru-RU" dirty="0" smtClean="0"/>
              <a:t> соревнуются за главный приз - золотую медаль, а правила игры идентичны правилам Международной Федерации Дзюдо. Дзюдо было включено в программу </a:t>
            </a:r>
            <a:r>
              <a:rPr lang="ru-RU" dirty="0" err="1" smtClean="0"/>
              <a:t>Параолимпийских</a:t>
            </a:r>
            <a:r>
              <a:rPr lang="ru-RU" dirty="0" smtClean="0"/>
              <a:t> игр 1988 года. Четырьмя годами позже на играх в Барселоне уже 53 атлета, представляющие 16 стран мира, приняли участия в этом виде соревнований.</a:t>
            </a:r>
            <a:endParaRPr lang="ru-RU" dirty="0"/>
          </a:p>
        </p:txBody>
      </p:sp>
      <p:pic>
        <p:nvPicPr>
          <p:cNvPr id="5" name="Содержимое 4" descr="2012+London+Paralympics+Day+1+Judo+zlCD6WmXfYax.jpg"/>
          <p:cNvPicPr>
            <a:picLocks noGrp="1" noChangeAspect="1"/>
          </p:cNvPicPr>
          <p:nvPr>
            <p:ph sz="half" idx="2"/>
          </p:nvPr>
        </p:nvPicPr>
        <p:blipFill>
          <a:blip r:embed="rId2" cstate="email"/>
          <a:stretch>
            <a:fillRect/>
          </a:stretch>
        </p:blipFill>
        <p:spPr>
          <a:xfrm>
            <a:off x="4849813" y="1160301"/>
            <a:ext cx="3886200" cy="2751460"/>
          </a:xfrm>
        </p:spPr>
      </p:pic>
      <p:pic>
        <p:nvPicPr>
          <p:cNvPr id="6" name="Рисунок 5" descr="7ccf88e9ac6f7e08c053d.jpg"/>
          <p:cNvPicPr>
            <a:picLocks noChangeAspect="1"/>
          </p:cNvPicPr>
          <p:nvPr/>
        </p:nvPicPr>
        <p:blipFill>
          <a:blip r:embed="rId3" cstate="email"/>
          <a:stretch>
            <a:fillRect/>
          </a:stretch>
        </p:blipFill>
        <p:spPr>
          <a:xfrm>
            <a:off x="1007533" y="3958772"/>
            <a:ext cx="6366933" cy="262829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Тяжелая атлетика (пауэрлифтинг)</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442383" y="1114426"/>
            <a:ext cx="8413750" cy="2407708"/>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Отправной точкой развития данного </a:t>
            </a:r>
            <a:r>
              <a:rPr lang="ru-RU" sz="1400" dirty="0" err="1" smtClean="0">
                <a:latin typeface="Times New Roman" pitchFamily="18" charset="0"/>
                <a:cs typeface="Times New Roman" pitchFamily="18" charset="0"/>
              </a:rPr>
              <a:t>параолимпийского</a:t>
            </a:r>
            <a:r>
              <a:rPr lang="ru-RU" sz="1400" dirty="0" smtClean="0">
                <a:latin typeface="Times New Roman" pitchFamily="18" charset="0"/>
                <a:cs typeface="Times New Roman" pitchFamily="18" charset="0"/>
              </a:rPr>
              <a:t> вида спорта считается проведение в 1992 году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 в Барселоне. Тогда 25 стран представили свои спортивные делегации на тяжелоатлетические состязания. Их количество более чем удвоилось в 1996 году на Играх в Атланте. Было зарегистрировано 58 стран-участников. Начиная с 1996 года количество стран-участников неуклонно повышалось, на сегодняшний день 109 стран на пяти континентах принимают участие в </a:t>
            </a:r>
            <a:r>
              <a:rPr lang="ru-RU" sz="1400" dirty="0" err="1" smtClean="0">
                <a:latin typeface="Times New Roman" pitchFamily="18" charset="0"/>
                <a:cs typeface="Times New Roman" pitchFamily="18" charset="0"/>
              </a:rPr>
              <a:t>параолимпийской</a:t>
            </a:r>
            <a:r>
              <a:rPr lang="ru-RU" sz="1400" dirty="0" smtClean="0">
                <a:latin typeface="Times New Roman" pitchFamily="18" charset="0"/>
                <a:cs typeface="Times New Roman" pitchFamily="18" charset="0"/>
              </a:rPr>
              <a:t> тяжелоатлетической программе. Сегодня </a:t>
            </a:r>
            <a:r>
              <a:rPr lang="ru-RU" sz="1400" dirty="0" err="1" smtClean="0">
                <a:latin typeface="Times New Roman" pitchFamily="18" charset="0"/>
                <a:cs typeface="Times New Roman" pitchFamily="18" charset="0"/>
              </a:rPr>
              <a:t>параолимпийская</a:t>
            </a:r>
            <a:r>
              <a:rPr lang="ru-RU" sz="1400" dirty="0" smtClean="0">
                <a:latin typeface="Times New Roman" pitchFamily="18" charset="0"/>
                <a:cs typeface="Times New Roman" pitchFamily="18" charset="0"/>
              </a:rPr>
              <a:t> тяжелоатлетическая программа включает участия всех групп инвалидов, которые состязаются в 10 весовых категориях, как мужских, так и женских. Впервые женщины приняли участие в этих соревнованиях в 2000 году на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играх в Сиднее. Тогда женщины представили 48 стран мира.</a:t>
            </a:r>
            <a:endParaRPr lang="ru-RU" sz="1400" dirty="0">
              <a:latin typeface="Times New Roman" pitchFamily="18" charset="0"/>
              <a:cs typeface="Times New Roman" pitchFamily="18" charset="0"/>
            </a:endParaRPr>
          </a:p>
        </p:txBody>
      </p:sp>
      <p:pic>
        <p:nvPicPr>
          <p:cNvPr id="5" name="Содержимое 4" descr="131103191054677_150999266.jpg"/>
          <p:cNvPicPr>
            <a:picLocks noGrp="1" noChangeAspect="1"/>
          </p:cNvPicPr>
          <p:nvPr>
            <p:ph sz="half" idx="2"/>
          </p:nvPr>
        </p:nvPicPr>
        <p:blipFill>
          <a:blip r:embed="rId2" cstate="email"/>
          <a:stretch>
            <a:fillRect/>
          </a:stretch>
        </p:blipFill>
        <p:spPr>
          <a:xfrm>
            <a:off x="487362" y="3206221"/>
            <a:ext cx="2450571" cy="1633714"/>
          </a:xfrm>
        </p:spPr>
      </p:pic>
      <p:pic>
        <p:nvPicPr>
          <p:cNvPr id="6" name="Рисунок 5" descr="maxresdefault.jpg"/>
          <p:cNvPicPr>
            <a:picLocks noChangeAspect="1"/>
          </p:cNvPicPr>
          <p:nvPr/>
        </p:nvPicPr>
        <p:blipFill>
          <a:blip r:embed="rId3" cstate="email"/>
          <a:stretch>
            <a:fillRect/>
          </a:stretch>
        </p:blipFill>
        <p:spPr>
          <a:xfrm>
            <a:off x="5350932" y="3109385"/>
            <a:ext cx="3047059" cy="1656770"/>
          </a:xfrm>
          <a:prstGeom prst="rect">
            <a:avLst/>
          </a:prstGeom>
        </p:spPr>
      </p:pic>
      <p:pic>
        <p:nvPicPr>
          <p:cNvPr id="7" name="Рисунок 6" descr="57d0768126847.jpg"/>
          <p:cNvPicPr>
            <a:picLocks noChangeAspect="1"/>
          </p:cNvPicPr>
          <p:nvPr/>
        </p:nvPicPr>
        <p:blipFill>
          <a:blip r:embed="rId4" cstate="email"/>
          <a:stretch>
            <a:fillRect/>
          </a:stretch>
        </p:blipFill>
        <p:spPr>
          <a:xfrm>
            <a:off x="2471737" y="4947709"/>
            <a:ext cx="3465616" cy="174095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atin typeface="Times New Roman" pitchFamily="18" charset="0"/>
                <a:cs typeface="Times New Roman" pitchFamily="18" charset="0"/>
              </a:rPr>
              <a:t>Стрельба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577850" y="1080558"/>
            <a:ext cx="3875617" cy="2492375"/>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Соревнования по стрельбе подразделяются на класс винтовки и пистолета. Правила, соревнований для инвалидов устанавливаются Международным Комитетом стрельбы инвалидов. Эти правила учитывают различия, существующие между возможностями здорового человека и инвалида на уровне использования функциональной системы классификации, которая позволяет спортсменам с различным состоянием здоровья состязаться в командном и индивидуальном зачетах.</a:t>
            </a:r>
            <a:endParaRPr lang="ru-RU" sz="1400" dirty="0">
              <a:latin typeface="Times New Roman" pitchFamily="18" charset="0"/>
              <a:cs typeface="Times New Roman" pitchFamily="18" charset="0"/>
            </a:endParaRPr>
          </a:p>
        </p:txBody>
      </p:sp>
      <p:pic>
        <p:nvPicPr>
          <p:cNvPr id="5" name="Содержимое 4" descr="2ffea1f68f2b6f12d6d93cc8bb39d460.jpg"/>
          <p:cNvPicPr>
            <a:picLocks noGrp="1" noChangeAspect="1"/>
          </p:cNvPicPr>
          <p:nvPr>
            <p:ph sz="half" idx="2"/>
          </p:nvPr>
        </p:nvPicPr>
        <p:blipFill>
          <a:blip r:embed="rId2" cstate="email"/>
          <a:stretch>
            <a:fillRect/>
          </a:stretch>
        </p:blipFill>
        <p:spPr>
          <a:xfrm>
            <a:off x="582084" y="3653528"/>
            <a:ext cx="3886200" cy="2592065"/>
          </a:xfrm>
        </p:spPr>
      </p:pic>
      <p:pic>
        <p:nvPicPr>
          <p:cNvPr id="7" name="Рисунок 6" descr="gettyimages-151343021 (1).jpg"/>
          <p:cNvPicPr>
            <a:picLocks noChangeAspect="1"/>
          </p:cNvPicPr>
          <p:nvPr/>
        </p:nvPicPr>
        <p:blipFill>
          <a:blip r:embed="rId3" cstate="email"/>
          <a:stretch>
            <a:fillRect/>
          </a:stretch>
        </p:blipFill>
        <p:spPr>
          <a:xfrm>
            <a:off x="4665134" y="1109641"/>
            <a:ext cx="4309534" cy="507102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Плавание</a:t>
            </a:r>
            <a:endParaRPr lang="ru-RU" dirty="0"/>
          </a:p>
        </p:txBody>
      </p:sp>
      <p:sp>
        <p:nvSpPr>
          <p:cNvPr id="3" name="Содержимое 2"/>
          <p:cNvSpPr>
            <a:spLocks noGrp="1"/>
          </p:cNvSpPr>
          <p:nvPr>
            <p:ph sz="half" idx="1"/>
          </p:nvPr>
        </p:nvSpPr>
        <p:spPr>
          <a:xfrm>
            <a:off x="645583" y="1046692"/>
            <a:ext cx="8125884" cy="1290108"/>
          </a:xfrm>
        </p:spPr>
        <p:txBody>
          <a:bodyPr>
            <a:normAutofit/>
          </a:bodyPr>
          <a:lstStyle/>
          <a:p>
            <a:pPr marL="0">
              <a:lnSpc>
                <a:spcPct val="100000"/>
              </a:lnSpc>
              <a:spcBef>
                <a:spcPts val="0"/>
              </a:spcBef>
              <a:buNone/>
            </a:pPr>
            <a:r>
              <a:rPr lang="ru-RU" dirty="0" smtClean="0"/>
              <a:t> </a:t>
            </a:r>
            <a:r>
              <a:rPr lang="ru-RU" sz="1600" dirty="0" smtClean="0">
                <a:latin typeface="Times New Roman" pitchFamily="18" charset="0"/>
                <a:cs typeface="Times New Roman" pitchFamily="18" charset="0"/>
              </a:rPr>
              <a:t>Данная спортивная программа происходит из традиций физиотерапии и реабилитации инвалидов. Плаванье доступно инвалидам всех групп функциональных ограничений, единственным условием является запрет на применение протезов и прочих вспомогательных устройств.</a:t>
            </a:r>
          </a:p>
          <a:p>
            <a:pPr>
              <a:buNone/>
            </a:pPr>
            <a:endParaRPr lang="ru-RU" dirty="0"/>
          </a:p>
        </p:txBody>
      </p:sp>
      <p:pic>
        <p:nvPicPr>
          <p:cNvPr id="5" name="Содержимое 4" descr="slide_268176_1849801_free.jpg"/>
          <p:cNvPicPr>
            <a:picLocks noGrp="1" noChangeAspect="1"/>
          </p:cNvPicPr>
          <p:nvPr>
            <p:ph sz="half" idx="2"/>
          </p:nvPr>
        </p:nvPicPr>
        <p:blipFill>
          <a:blip r:embed="rId2" cstate="email"/>
          <a:stretch>
            <a:fillRect/>
          </a:stretch>
        </p:blipFill>
        <p:spPr>
          <a:xfrm>
            <a:off x="5240867" y="2391538"/>
            <a:ext cx="3251200" cy="1998416"/>
          </a:xfrm>
        </p:spPr>
      </p:pic>
      <p:pic>
        <p:nvPicPr>
          <p:cNvPr id="6" name="Рисунок 5" descr="original (2).jpg"/>
          <p:cNvPicPr>
            <a:picLocks noChangeAspect="1"/>
          </p:cNvPicPr>
          <p:nvPr/>
        </p:nvPicPr>
        <p:blipFill>
          <a:blip r:embed="rId3" cstate="email"/>
          <a:stretch>
            <a:fillRect/>
          </a:stretch>
        </p:blipFill>
        <p:spPr>
          <a:xfrm>
            <a:off x="739988" y="2379980"/>
            <a:ext cx="4077479" cy="4156287"/>
          </a:xfrm>
          <a:prstGeom prst="rect">
            <a:avLst/>
          </a:prstGeom>
        </p:spPr>
      </p:pic>
      <p:pic>
        <p:nvPicPr>
          <p:cNvPr id="7" name="Рисунок 6" descr="natacao-paraolimpica-1024x624.jpg"/>
          <p:cNvPicPr>
            <a:picLocks noChangeAspect="1"/>
          </p:cNvPicPr>
          <p:nvPr/>
        </p:nvPicPr>
        <p:blipFill>
          <a:blip r:embed="rId4" cstate="email"/>
          <a:stretch>
            <a:fillRect/>
          </a:stretch>
        </p:blipFill>
        <p:spPr>
          <a:xfrm>
            <a:off x="5249332" y="4537604"/>
            <a:ext cx="3327401" cy="202763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Футбол</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713317" y="1012825"/>
            <a:ext cx="3833283" cy="2475442"/>
          </a:xfrm>
        </p:spPr>
        <p:txBody>
          <a:bodyPr>
            <a:normAutofit lnSpcReduction="10000"/>
          </a:bodyPr>
          <a:lstStyle/>
          <a:p>
            <a:pPr marL="0">
              <a:lnSpc>
                <a:spcPct val="100000"/>
              </a:lnSpc>
              <a:spcBef>
                <a:spcPts val="0"/>
              </a:spcBef>
              <a:buNone/>
            </a:pPr>
            <a:r>
              <a:rPr lang="ru-RU" sz="1400" dirty="0" smtClean="0">
                <a:latin typeface="Times New Roman" pitchFamily="18" charset="0"/>
                <a:cs typeface="Times New Roman" pitchFamily="18" charset="0"/>
              </a:rPr>
              <a:t>Главным призом этих состязаний является золотая медаль, причем принимают участие в них только мужские команды. Правила FIFA применяются с некоторыми ограничениями, учитывающими особенности здоровья спортсменов. Например, не применяется правило "вне игры", само поле и ворота по размерам меньше, чем в традиционном футболе и вбрасывание мяча из-за боковой линии может быть сделано одной рукой. Команды должны иметь в своем составе минимум 11 игроков.</a:t>
            </a:r>
            <a:endParaRPr lang="ru-RU" sz="1400" dirty="0">
              <a:latin typeface="Times New Roman" pitchFamily="18" charset="0"/>
              <a:cs typeface="Times New Roman" pitchFamily="18" charset="0"/>
            </a:endParaRPr>
          </a:p>
        </p:txBody>
      </p:sp>
      <p:pic>
        <p:nvPicPr>
          <p:cNvPr id="5" name="Содержимое 4" descr="0f4c363339d6d8a042ff81b4142cb76c.jpg"/>
          <p:cNvPicPr>
            <a:picLocks noGrp="1" noChangeAspect="1"/>
          </p:cNvPicPr>
          <p:nvPr>
            <p:ph sz="half" idx="2"/>
          </p:nvPr>
        </p:nvPicPr>
        <p:blipFill>
          <a:blip r:embed="rId2" cstate="email"/>
          <a:stretch>
            <a:fillRect/>
          </a:stretch>
        </p:blipFill>
        <p:spPr>
          <a:xfrm>
            <a:off x="2504016" y="3613123"/>
            <a:ext cx="3886200" cy="2588209"/>
          </a:xfrm>
        </p:spPr>
      </p:pic>
      <p:pic>
        <p:nvPicPr>
          <p:cNvPr id="6" name="Рисунок 5" descr="mercxali.jpg"/>
          <p:cNvPicPr>
            <a:picLocks noChangeAspect="1"/>
          </p:cNvPicPr>
          <p:nvPr/>
        </p:nvPicPr>
        <p:blipFill>
          <a:blip r:embed="rId3" cstate="email"/>
          <a:stretch>
            <a:fillRect/>
          </a:stretch>
        </p:blipFill>
        <p:spPr>
          <a:xfrm>
            <a:off x="4876800" y="1096942"/>
            <a:ext cx="3048000" cy="215798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63208"/>
            <a:ext cx="7886698" cy="818925"/>
          </a:xfrm>
        </p:spPr>
        <p:txBody>
          <a:bodyPr/>
          <a:lstStyle/>
          <a:p>
            <a:r>
              <a:rPr lang="ru-RU" dirty="0" smtClean="0"/>
              <a:t>Футбол для ДЦП</a:t>
            </a:r>
            <a:endParaRPr lang="ru-RU" dirty="0"/>
          </a:p>
        </p:txBody>
      </p:sp>
      <p:sp>
        <p:nvSpPr>
          <p:cNvPr id="3" name="Содержимое 2"/>
          <p:cNvSpPr>
            <a:spLocks noGrp="1"/>
          </p:cNvSpPr>
          <p:nvPr>
            <p:ph sz="half" idx="1"/>
          </p:nvPr>
        </p:nvSpPr>
        <p:spPr>
          <a:xfrm>
            <a:off x="137582" y="868890"/>
            <a:ext cx="8879418" cy="4710643"/>
          </a:xfrm>
        </p:spPr>
        <p:txBody>
          <a:bodyPr>
            <a:normAutofit/>
          </a:bodyPr>
          <a:lstStyle/>
          <a:p>
            <a:pPr marL="0">
              <a:lnSpc>
                <a:spcPct val="100000"/>
              </a:lnSpc>
              <a:spcBef>
                <a:spcPts val="0"/>
              </a:spcBef>
              <a:buNone/>
            </a:pPr>
            <a:r>
              <a:rPr lang="ru-RU" sz="1200" dirty="0" smtClean="0">
                <a:latin typeface="Times New Roman" pitchFamily="18" charset="0"/>
                <a:cs typeface="Times New Roman" pitchFamily="18" charset="0"/>
              </a:rPr>
              <a:t>Футбол лиц с заболеванием ЦП - это разновидность игры в футбол для лиц с ограниченными возможностями, которые имеют заболевание церебральный паралич или другие неврологические заболевания, включая инсульт и последствия травмы головного мозга.</a:t>
            </a:r>
          </a:p>
          <a:p>
            <a:pPr marL="0">
              <a:lnSpc>
                <a:spcPct val="100000"/>
              </a:lnSpc>
              <a:spcBef>
                <a:spcPts val="0"/>
              </a:spcBef>
              <a:buNone/>
            </a:pPr>
            <a:r>
              <a:rPr lang="ru-RU" sz="1200" dirty="0" smtClean="0">
                <a:latin typeface="Times New Roman" pitchFamily="18" charset="0"/>
                <a:cs typeface="Times New Roman" pitchFamily="18" charset="0"/>
              </a:rPr>
              <a:t>ПРАВИЛА СОРЕВНОВАНИЙ ПО ФУТБОЛУ ЛИЦ С ЗАБОЛЕВАНИЕМ ЦЕРЕБРАЛЬНЫМ ПАРАЛИЧОМ.</a:t>
            </a:r>
          </a:p>
          <a:p>
            <a:pPr marL="0">
              <a:lnSpc>
                <a:spcPct val="100000"/>
              </a:lnSpc>
              <a:spcBef>
                <a:spcPts val="0"/>
              </a:spcBef>
              <a:buNone/>
            </a:pPr>
            <a:r>
              <a:rPr lang="ru-RU" sz="1200" dirty="0" smtClean="0">
                <a:latin typeface="Times New Roman" pitchFamily="18" charset="0"/>
                <a:cs typeface="Times New Roman" pitchFamily="18" charset="0"/>
              </a:rPr>
              <a:t>Правила соревнований по футболу 7х7 для спортсменов с поражением детским церебральным параличом, составлены на основе правил ФИФА-2005, правил международной ассоциации спорта и рекреации для лиц с церебральным параличом (CP-ISRA), утвержденными в 2005 году, и на основе практического опыта организации и проведения всероссийских, международных и региональных соревнований по футболу 7х7 с участием Российской ассоциации футбола инвалидов с заболеванием церебральным параличом.</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Правила по футболу лиц с заболеванием церебральным параличом (7х7) предназначены для организации и проведения соревнований по футболу среди лиц с церебральным параличом на всех уровнях, начиная с первенства клуба и завершая официальными международными соревнованиями, включая Чемпионаты мира и Европы и </a:t>
            </a:r>
            <a:r>
              <a:rPr lang="ru-RU" sz="1200" dirty="0" err="1" smtClean="0">
                <a:latin typeface="Times New Roman" pitchFamily="18" charset="0"/>
                <a:cs typeface="Times New Roman" pitchFamily="18" charset="0"/>
              </a:rPr>
              <a:t>Паралимпийские</a:t>
            </a:r>
            <a:r>
              <a:rPr lang="ru-RU" sz="1200" dirty="0" smtClean="0">
                <a:latin typeface="Times New Roman" pitchFamily="18" charset="0"/>
                <a:cs typeface="Times New Roman" pitchFamily="18" charset="0"/>
              </a:rPr>
              <a:t> игры.</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Для соревнований, санкционированных СР-ISRA, игроки должны быть в возрасте не моложе 15 лет по состоянию на 1-е января года, в котором проводится соревнование. Возрастной предел для участия в соревнованиях для юношей/юниоров должен определяться в каждом конкретном случае.</a:t>
            </a:r>
          </a:p>
          <a:p>
            <a:pPr marL="0">
              <a:lnSpc>
                <a:spcPct val="100000"/>
              </a:lnSpc>
              <a:spcBef>
                <a:spcPts val="0"/>
              </a:spcBef>
            </a:pPr>
            <a:r>
              <a:rPr lang="ru-RU" sz="1200" dirty="0" smtClean="0">
                <a:latin typeface="Times New Roman" pitchFamily="18" charset="0"/>
                <a:cs typeface="Times New Roman" pitchFamily="18" charset="0"/>
              </a:rPr>
              <a:t>Размеры игрового поля должны быть не более чем 75м </a:t>
            </a:r>
            <a:r>
              <a:rPr lang="ru-RU" sz="1200" dirty="0" err="1" smtClean="0">
                <a:latin typeface="Times New Roman" pitchFamily="18" charset="0"/>
                <a:cs typeface="Times New Roman" pitchFamily="18" charset="0"/>
              </a:rPr>
              <a:t>x</a:t>
            </a:r>
            <a:r>
              <a:rPr lang="ru-RU" sz="1200" dirty="0" smtClean="0">
                <a:latin typeface="Times New Roman" pitchFamily="18" charset="0"/>
                <a:cs typeface="Times New Roman" pitchFamily="18" charset="0"/>
              </a:rPr>
              <a:t> 55м и не менее чем 70м </a:t>
            </a:r>
            <a:r>
              <a:rPr lang="ru-RU" sz="1200" dirty="0" err="1" smtClean="0">
                <a:latin typeface="Times New Roman" pitchFamily="18" charset="0"/>
                <a:cs typeface="Times New Roman" pitchFamily="18" charset="0"/>
              </a:rPr>
              <a:t>x</a:t>
            </a:r>
            <a:r>
              <a:rPr lang="ru-RU" sz="1200" dirty="0" smtClean="0">
                <a:latin typeface="Times New Roman" pitchFamily="18" charset="0"/>
                <a:cs typeface="Times New Roman" pitchFamily="18" charset="0"/>
              </a:rPr>
              <a:t> 50м. Предпочтительная игровая поверхность - трава.</a:t>
            </a:r>
          </a:p>
          <a:p>
            <a:pPr marL="0">
              <a:lnSpc>
                <a:spcPct val="100000"/>
              </a:lnSpc>
              <a:spcBef>
                <a:spcPts val="0"/>
              </a:spcBef>
            </a:pPr>
            <a:r>
              <a:rPr lang="ru-RU" sz="1200" dirty="0" smtClean="0">
                <a:latin typeface="Times New Roman" pitchFamily="18" charset="0"/>
                <a:cs typeface="Times New Roman" pitchFamily="18" charset="0"/>
              </a:rPr>
              <a:t>Вратарские ворота должны быть размером 5м </a:t>
            </a:r>
            <a:r>
              <a:rPr lang="ru-RU" sz="1200" dirty="0" err="1" smtClean="0">
                <a:latin typeface="Times New Roman" pitchFamily="18" charset="0"/>
                <a:cs typeface="Times New Roman" pitchFamily="18" charset="0"/>
              </a:rPr>
              <a:t>x</a:t>
            </a:r>
            <a:r>
              <a:rPr lang="ru-RU" sz="1200" dirty="0" smtClean="0">
                <a:latin typeface="Times New Roman" pitchFamily="18" charset="0"/>
                <a:cs typeface="Times New Roman" pitchFamily="18" charset="0"/>
              </a:rPr>
              <a:t> 2м.</a:t>
            </a:r>
          </a:p>
          <a:p>
            <a:pPr marL="0">
              <a:lnSpc>
                <a:spcPct val="100000"/>
              </a:lnSpc>
              <a:spcBef>
                <a:spcPts val="0"/>
              </a:spcBef>
            </a:pPr>
            <a:r>
              <a:rPr lang="ru-RU" sz="1200" dirty="0" smtClean="0">
                <a:latin typeface="Times New Roman" pitchFamily="18" charset="0"/>
                <a:cs typeface="Times New Roman" pitchFamily="18" charset="0"/>
              </a:rPr>
              <a:t>Мяч соответствует правилам </a:t>
            </a:r>
            <a:r>
              <a:rPr lang="en-US" sz="1200" dirty="0" smtClean="0">
                <a:latin typeface="Times New Roman" pitchFamily="18" charset="0"/>
                <a:cs typeface="Times New Roman" pitchFamily="18" charset="0"/>
              </a:rPr>
              <a:t>FIFA.</a:t>
            </a:r>
            <a:endParaRPr lang="ru-RU" sz="1200" dirty="0" smtClean="0">
              <a:latin typeface="Times New Roman" pitchFamily="18" charset="0"/>
              <a:cs typeface="Times New Roman" pitchFamily="18" charset="0"/>
            </a:endParaRPr>
          </a:p>
          <a:p>
            <a:pPr marL="0">
              <a:lnSpc>
                <a:spcPct val="100000"/>
              </a:lnSpc>
              <a:spcBef>
                <a:spcPts val="0"/>
              </a:spcBef>
            </a:pPr>
            <a:r>
              <a:rPr lang="ru-RU" sz="1200" dirty="0" smtClean="0">
                <a:latin typeface="Times New Roman" pitchFamily="18" charset="0"/>
                <a:cs typeface="Times New Roman" pitchFamily="18" charset="0"/>
              </a:rPr>
              <a:t>Каждой команде разрешается до трех (3) замен в каждой полной игре.</a:t>
            </a:r>
          </a:p>
          <a:p>
            <a:pPr marL="0">
              <a:lnSpc>
                <a:spcPct val="100000"/>
              </a:lnSpc>
              <a:spcBef>
                <a:spcPts val="0"/>
              </a:spcBef>
            </a:pPr>
            <a:r>
              <a:rPr lang="ru-RU" sz="1200" dirty="0" smtClean="0">
                <a:latin typeface="Times New Roman" pitchFamily="18" charset="0"/>
                <a:cs typeface="Times New Roman" pitchFamily="18" charset="0"/>
              </a:rPr>
              <a:t>Каждый матч длится в течение двух равных периодов по 30 минут с перерывом между ними в 15 минут.</a:t>
            </a:r>
          </a:p>
          <a:p>
            <a:pPr marL="0">
              <a:lnSpc>
                <a:spcPct val="100000"/>
              </a:lnSpc>
              <a:spcBef>
                <a:spcPts val="0"/>
              </a:spcBef>
            </a:pPr>
            <a:r>
              <a:rPr lang="ru-RU" sz="1200" dirty="0" smtClean="0">
                <a:latin typeface="Times New Roman" pitchFamily="18" charset="0"/>
                <a:cs typeface="Times New Roman" pitchFamily="18" charset="0"/>
              </a:rPr>
              <a:t>7.2. Чистое время определяется в соответствии с правилами FIFA.</a:t>
            </a:r>
          </a:p>
          <a:p>
            <a:pPr marL="0">
              <a:lnSpc>
                <a:spcPct val="100000"/>
              </a:lnSpc>
              <a:spcBef>
                <a:spcPts val="0"/>
              </a:spcBef>
              <a:buNone/>
            </a:pPr>
            <a:r>
              <a:rPr lang="ru-RU" sz="1200" dirty="0" smtClean="0">
                <a:latin typeface="Times New Roman" pitchFamily="18" charset="0"/>
                <a:cs typeface="Times New Roman" pitchFamily="18" charset="0"/>
              </a:rPr>
              <a:t>В соответствии с правилами FIFA: костыли не разрешаются. В целях идентификации каждый спортсмен должен играть с номером на спине футболки. Игрок должен иметь этот номер на протяжении всего соревнования. Вратарь имеет номер 1 и может использовать его, если играет на поле в другом амплуа.</a:t>
            </a:r>
            <a:endParaRPr lang="ru-RU" sz="1200" b="1" dirty="0" smtClean="0">
              <a:latin typeface="Times New Roman" pitchFamily="18" charset="0"/>
              <a:cs typeface="Times New Roman" pitchFamily="18" charset="0"/>
            </a:endParaRPr>
          </a:p>
          <a:p>
            <a:pPr>
              <a:buNone/>
            </a:pPr>
            <a:endParaRPr lang="ru-RU" sz="1200" dirty="0"/>
          </a:p>
        </p:txBody>
      </p:sp>
      <p:pic>
        <p:nvPicPr>
          <p:cNvPr id="5" name="Содержимое 4" descr="2-1.jpg"/>
          <p:cNvPicPr>
            <a:picLocks noGrp="1" noChangeAspect="1"/>
          </p:cNvPicPr>
          <p:nvPr>
            <p:ph sz="half" idx="2"/>
          </p:nvPr>
        </p:nvPicPr>
        <p:blipFill>
          <a:blip r:embed="rId2" cstate="email"/>
          <a:stretch>
            <a:fillRect/>
          </a:stretch>
        </p:blipFill>
        <p:spPr>
          <a:xfrm>
            <a:off x="363789" y="5554133"/>
            <a:ext cx="1397557" cy="931863"/>
          </a:xfrm>
        </p:spPr>
      </p:pic>
      <p:pic>
        <p:nvPicPr>
          <p:cNvPr id="6" name="Рисунок 5" descr="5.jpg"/>
          <p:cNvPicPr>
            <a:picLocks noChangeAspect="1"/>
          </p:cNvPicPr>
          <p:nvPr/>
        </p:nvPicPr>
        <p:blipFill>
          <a:blip r:embed="rId3" cstate="email"/>
          <a:stretch>
            <a:fillRect/>
          </a:stretch>
        </p:blipFill>
        <p:spPr>
          <a:xfrm>
            <a:off x="7095068" y="5483256"/>
            <a:ext cx="1828800" cy="1217071"/>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P4157804.jpg"/>
          <p:cNvPicPr>
            <a:picLocks noGrp="1" noChangeAspect="1"/>
          </p:cNvPicPr>
          <p:nvPr>
            <p:ph sz="half" idx="1"/>
          </p:nvPr>
        </p:nvPicPr>
        <p:blipFill>
          <a:blip r:embed="rId2" cstate="email"/>
          <a:stretch>
            <a:fillRect/>
          </a:stretch>
        </p:blipFill>
        <p:spPr>
          <a:xfrm>
            <a:off x="281515" y="274902"/>
            <a:ext cx="4091299" cy="1884098"/>
          </a:xfrm>
        </p:spPr>
      </p:pic>
      <p:sp>
        <p:nvSpPr>
          <p:cNvPr id="9" name="Содержимое 8"/>
          <p:cNvSpPr>
            <a:spLocks noGrp="1"/>
          </p:cNvSpPr>
          <p:nvPr>
            <p:ph sz="half" idx="2"/>
          </p:nvPr>
        </p:nvSpPr>
        <p:spPr>
          <a:xfrm>
            <a:off x="294215" y="2226734"/>
            <a:ext cx="8629651" cy="4419600"/>
          </a:xfrm>
        </p:spPr>
        <p:txBody>
          <a:bodyPr>
            <a:noAutofit/>
          </a:bodyPr>
          <a:lstStyle/>
          <a:p>
            <a:pPr marL="0">
              <a:lnSpc>
                <a:spcPct val="100000"/>
              </a:lnSpc>
              <a:spcBef>
                <a:spcPts val="0"/>
              </a:spcBef>
              <a:buNone/>
            </a:pPr>
            <a:r>
              <a:rPr lang="ru-RU" sz="1200" b="1" dirty="0" smtClean="0">
                <a:latin typeface="Times New Roman" pitchFamily="18" charset="0"/>
                <a:cs typeface="Times New Roman" pitchFamily="18" charset="0"/>
              </a:rPr>
              <a:t>1. </a:t>
            </a:r>
            <a:r>
              <a:rPr lang="ru-RU" sz="1200" dirty="0" smtClean="0">
                <a:latin typeface="Times New Roman" pitchFamily="18" charset="0"/>
                <a:cs typeface="Times New Roman" pitchFamily="18" charset="0"/>
              </a:rPr>
              <a:t>Кто имеет право участвовать в соревнованиях</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CPISRA обеспечивает возможность для занятий спортом лицам с последствиями церебрального паралича, травматических повреждений мозга или парезами, чей уровень неврологических нарушений ограничивает способности тренироваться и участвовать в спортивных соревнованиях. CPISRA создает для спортсменов с такими нарушениями справедливые условия участия в соревнованиях с равными себе. Церебральный паралич - это не прогрессирующее поражение структур головного мозга с сопутствующими имеющими различные причины нарушениями координации движений, а также тонуса и силы мышц, усиливающимися во время сохранения равновесия и при выполнении движений.</a:t>
            </a:r>
          </a:p>
          <a:p>
            <a:pPr marL="0">
              <a:lnSpc>
                <a:spcPct val="100000"/>
              </a:lnSpc>
              <a:spcBef>
                <a:spcPts val="0"/>
              </a:spcBef>
              <a:buNone/>
            </a:pPr>
            <a:r>
              <a:rPr lang="ru-RU" sz="1200" dirty="0" smtClean="0">
                <a:latin typeface="Times New Roman" pitchFamily="18" charset="0"/>
                <a:cs typeface="Times New Roman" pitchFamily="18" charset="0"/>
              </a:rPr>
              <a:t>Это центрально-мозговое поражение может быть связано с:</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дефицитом чувствительности;</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проблемами со зрением и слухом;</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сердечными приступами;</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речевыми проблемами;</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вялостью движений.</a:t>
            </a:r>
          </a:p>
          <a:p>
            <a:pPr marL="0">
              <a:lnSpc>
                <a:spcPct val="100000"/>
              </a:lnSpc>
              <a:spcBef>
                <a:spcPts val="0"/>
              </a:spcBef>
              <a:buNone/>
            </a:pPr>
            <a:r>
              <a:rPr lang="ru-RU" sz="1200" dirty="0" smtClean="0">
                <a:latin typeface="Times New Roman" pitchFamily="18" charset="0"/>
                <a:cs typeface="Times New Roman" pitchFamily="18" charset="0"/>
              </a:rPr>
              <a:t>1.1. Лица, имеющие право участия в соревнованиях, должны иметь диагноз не прогрессирующего поражения структур головного мозга с дисфункцией двигательного аппарата, например: церебральный паралич, травматическое повреждение мозга, парезы или аналогичные нарушения.</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1.2. На усмотрение Спортивно-технического комитета (STC) CPISRA право на участие в программе CPISRA могут иметь лица с проблемами двигательного контроля по причине заболеваний, отличающихся от не прогрессирующего мозгового поражения. Для дальнейшего уточнения нужно связаться с главным классификатором CPISRA.</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1.3. Спортсмен не имеет права участвовать в соревнованиях CPISRA, если его заболевание может быть обнаружено только при подробном неврологическом обследовании, и во время классификации нарушение функции не выявляется ясно, и не влияет очевидно на выполнение спортивных упражнений.</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1.4. Имеющие право участвовать в международных соревнованиях должны быть в возрасте 15 лет или старше по состоянию на первое января. </a:t>
            </a:r>
            <a:endParaRPr lang="ru-RU" sz="12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Футбол для слабовидящих</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135467" y="956733"/>
            <a:ext cx="8864600" cy="3361267"/>
          </a:xfrm>
        </p:spPr>
        <p:txBody>
          <a:bodyPr>
            <a:normAutofit fontScale="55000" lnSpcReduction="20000"/>
          </a:bodyPr>
          <a:lstStyle/>
          <a:p>
            <a:pPr marL="0">
              <a:lnSpc>
                <a:spcPct val="120000"/>
              </a:lnSpc>
              <a:spcBef>
                <a:spcPts val="0"/>
              </a:spcBef>
              <a:buNone/>
            </a:pPr>
            <a:r>
              <a:rPr lang="ru-RU" sz="2500" dirty="0" smtClean="0">
                <a:latin typeface="Times New Roman" pitchFamily="18" charset="0"/>
                <a:cs typeface="Times New Roman" pitchFamily="18" charset="0"/>
              </a:rPr>
              <a:t>О спорте Футбол 5 </a:t>
            </a:r>
            <a:r>
              <a:rPr lang="ru-RU" sz="2500" dirty="0" err="1" smtClean="0">
                <a:latin typeface="Times New Roman" pitchFamily="18" charset="0"/>
                <a:cs typeface="Times New Roman" pitchFamily="18" charset="0"/>
              </a:rPr>
              <a:t>х</a:t>
            </a:r>
            <a:r>
              <a:rPr lang="ru-RU" sz="2500" dirty="0" smtClean="0">
                <a:latin typeface="Times New Roman" pitchFamily="18" charset="0"/>
                <a:cs typeface="Times New Roman" pitchFamily="18" charset="0"/>
              </a:rPr>
              <a:t> 5 (</a:t>
            </a:r>
            <a:r>
              <a:rPr lang="ru-RU" sz="2500" dirty="0" err="1" smtClean="0">
                <a:latin typeface="Times New Roman" pitchFamily="18" charset="0"/>
                <a:cs typeface="Times New Roman" pitchFamily="18" charset="0"/>
              </a:rPr>
              <a:t>футзал</a:t>
            </a:r>
            <a:r>
              <a:rPr lang="ru-RU" sz="2500" dirty="0" smtClean="0">
                <a:latin typeface="Times New Roman" pitchFamily="18" charset="0"/>
                <a:cs typeface="Times New Roman" pitchFamily="18" charset="0"/>
              </a:rPr>
              <a:t>)- это адаптированная версия мини-футбола, в который играют </a:t>
            </a:r>
            <a:r>
              <a:rPr lang="ru-RU" sz="2500" dirty="0" err="1" smtClean="0">
                <a:latin typeface="Times New Roman" pitchFamily="18" charset="0"/>
                <a:cs typeface="Times New Roman" pitchFamily="18" charset="0"/>
              </a:rPr>
              <a:t>плоховидящие</a:t>
            </a:r>
            <a:r>
              <a:rPr lang="ru-RU" sz="2500" dirty="0" smtClean="0">
                <a:latin typeface="Times New Roman" pitchFamily="18" charset="0"/>
                <a:cs typeface="Times New Roman" pitchFamily="18" charset="0"/>
              </a:rPr>
              <a:t> и слепые спортсмены. Управление осуществляет Международная Спортивная Федерация Слепых (IBSA). В соревнованиях используются адаптированные правила ФИФА. Площадка для игры меньше по размерам и имеет ограждение высотой около метра, поэтому в правилах отсутствует положение вне игры и соответственно вбрасывание мяча из-за боковой линии, что делает игру более динамичной.</a:t>
            </a:r>
          </a:p>
          <a:p>
            <a:pPr marL="0">
              <a:lnSpc>
                <a:spcPct val="120000"/>
              </a:lnSpc>
              <a:spcBef>
                <a:spcPts val="0"/>
              </a:spcBef>
              <a:buNone/>
            </a:pPr>
            <a:r>
              <a:rPr lang="ru-RU" sz="2500" dirty="0" smtClean="0">
                <a:latin typeface="Times New Roman" pitchFamily="18" charset="0"/>
                <a:cs typeface="Times New Roman" pitchFamily="18" charset="0"/>
              </a:rPr>
              <a:t>Команда состоит из четырех </a:t>
            </a:r>
            <a:r>
              <a:rPr lang="ru-RU" sz="2500" dirty="0" err="1" smtClean="0">
                <a:latin typeface="Times New Roman" pitchFamily="18" charset="0"/>
                <a:cs typeface="Times New Roman" pitchFamily="18" charset="0"/>
              </a:rPr>
              <a:t>плоховидящих</a:t>
            </a:r>
            <a:r>
              <a:rPr lang="ru-RU" sz="2500" dirty="0" smtClean="0">
                <a:latin typeface="Times New Roman" pitchFamily="18" charset="0"/>
                <a:cs typeface="Times New Roman" pitchFamily="18" charset="0"/>
              </a:rPr>
              <a:t> полевых игроков, зрячего вратаря, и пяти запасных. Для обеспечения равноценности по зрению полевые игроки обязаны надевать маски на глаза и не трогать их в течение всей игры, за исключением перерыва. Команда имеет право пользоваться гидом, который обычно находится за воротами соперника и голосом указывает нападающему своей команды место нахождения ворот. Мяч диаметром 20 см издает звук во время движения. Вратарю разрешается давать команды своим игрокам, когда игра проходит в районе его ворот. Только вратарю разрешается брать мяч в руки. Штрафные назначаются в трех случаях: 1) если игрок трогает руками повязку на глазах, 2) вратарь вышел за пределы своей зоны и 3) если полевой игрок допускает пинок или толчок игрока противоположной команды. Матч состоит из двух половин по 25 минут с одним 10-минутным перерывом. Выигрывает команда, забившая большее количество голов во время матча. В случае равного количества голов, победитель определяется по пенальти.</a:t>
            </a:r>
          </a:p>
          <a:p>
            <a:pPr>
              <a:buNone/>
            </a:pPr>
            <a:endParaRPr lang="ru-RU" dirty="0"/>
          </a:p>
        </p:txBody>
      </p:sp>
      <p:pic>
        <p:nvPicPr>
          <p:cNvPr id="5" name="Содержимое 4" descr="supercoolpics_09_06092012195022.jpg"/>
          <p:cNvPicPr>
            <a:picLocks noGrp="1" noChangeAspect="1"/>
          </p:cNvPicPr>
          <p:nvPr>
            <p:ph sz="half" idx="2"/>
          </p:nvPr>
        </p:nvPicPr>
        <p:blipFill>
          <a:blip r:embed="rId2" cstate="email"/>
          <a:stretch>
            <a:fillRect/>
          </a:stretch>
        </p:blipFill>
        <p:spPr>
          <a:xfrm>
            <a:off x="234419" y="4275138"/>
            <a:ext cx="3685647" cy="2457097"/>
          </a:xfrm>
        </p:spPr>
      </p:pic>
      <p:pic>
        <p:nvPicPr>
          <p:cNvPr id="6" name="Рисунок 5" descr="6943054_original.jpg"/>
          <p:cNvPicPr>
            <a:picLocks noChangeAspect="1"/>
          </p:cNvPicPr>
          <p:nvPr/>
        </p:nvPicPr>
        <p:blipFill>
          <a:blip r:embed="rId3" cstate="email"/>
          <a:stretch>
            <a:fillRect/>
          </a:stretch>
        </p:blipFill>
        <p:spPr>
          <a:xfrm>
            <a:off x="4555067" y="4226252"/>
            <a:ext cx="4089400" cy="249935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4051" y="397933"/>
            <a:ext cx="7886698" cy="575734"/>
          </a:xfrm>
        </p:spPr>
        <p:txBody>
          <a:bodyPr>
            <a:normAutofit fontScale="90000"/>
          </a:bodyPr>
          <a:lstStyle/>
          <a:p>
            <a:r>
              <a:rPr lang="ru-RU" dirty="0" smtClean="0">
                <a:latin typeface="Times New Roman" pitchFamily="18" charset="0"/>
                <a:cs typeface="Times New Roman" pitchFamily="18" charset="0"/>
              </a:rPr>
              <a:t>История </a:t>
            </a:r>
            <a:r>
              <a:rPr lang="ru-RU" dirty="0" err="1" smtClean="0">
                <a:latin typeface="Times New Roman" pitchFamily="18" charset="0"/>
                <a:cs typeface="Times New Roman" pitchFamily="18" charset="0"/>
              </a:rPr>
              <a:t>паралимпийских</a:t>
            </a:r>
            <a:r>
              <a:rPr lang="ru-RU" dirty="0" smtClean="0">
                <a:latin typeface="Times New Roman" pitchFamily="18" charset="0"/>
                <a:cs typeface="Times New Roman" pitchFamily="18" charset="0"/>
              </a:rPr>
              <a:t> игр</a:t>
            </a:r>
            <a:r>
              <a:rPr lang="ru-RU" dirty="0" smtClean="0"/>
              <a:t/>
            </a:r>
            <a:br>
              <a:rPr lang="ru-RU" dirty="0" smtClean="0"/>
            </a:br>
            <a:endParaRPr lang="ru-RU" dirty="0"/>
          </a:p>
        </p:txBody>
      </p:sp>
      <p:sp>
        <p:nvSpPr>
          <p:cNvPr id="3" name="Содержимое 2"/>
          <p:cNvSpPr>
            <a:spLocks noGrp="1"/>
          </p:cNvSpPr>
          <p:nvPr>
            <p:ph sz="half" idx="1"/>
          </p:nvPr>
        </p:nvSpPr>
        <p:spPr>
          <a:xfrm>
            <a:off x="628649" y="728132"/>
            <a:ext cx="8278284" cy="3251201"/>
          </a:xfrm>
        </p:spPr>
        <p:txBody>
          <a:bodyPr>
            <a:normAutofit fontScale="47500" lnSpcReduction="20000"/>
          </a:bodyPr>
          <a:lstStyle/>
          <a:p>
            <a:pPr marL="0">
              <a:lnSpc>
                <a:spcPct val="120000"/>
              </a:lnSpc>
              <a:spcBef>
                <a:spcPts val="0"/>
              </a:spcBef>
              <a:buNone/>
            </a:pPr>
            <a:r>
              <a:rPr lang="ru-RU" sz="2500" dirty="0" smtClean="0">
                <a:latin typeface="Times New Roman" pitchFamily="18" charset="0"/>
                <a:cs typeface="Times New Roman" pitchFamily="18" charset="0"/>
              </a:rPr>
              <a:t>История Олимпийских игр хорошо известна многим. К сожалению, гораздо меньше известны </a:t>
            </a:r>
            <a:r>
              <a:rPr lang="ru-RU" sz="2500" dirty="0" err="1" smtClean="0">
                <a:latin typeface="Times New Roman" pitchFamily="18" charset="0"/>
                <a:cs typeface="Times New Roman" pitchFamily="18" charset="0"/>
              </a:rPr>
              <a:t>Параолимпийские</a:t>
            </a:r>
            <a:r>
              <a:rPr lang="ru-RU" sz="2500" dirty="0" smtClean="0">
                <a:latin typeface="Times New Roman" pitchFamily="18" charset="0"/>
                <a:cs typeface="Times New Roman" pitchFamily="18" charset="0"/>
              </a:rPr>
              <a:t>, или, как принято писать, </a:t>
            </a:r>
            <a:r>
              <a:rPr lang="ru-RU" sz="2500" dirty="0" err="1" smtClean="0">
                <a:latin typeface="Times New Roman" pitchFamily="18" charset="0"/>
                <a:cs typeface="Times New Roman" pitchFamily="18" charset="0"/>
              </a:rPr>
              <a:t>Паралимпийские</a:t>
            </a:r>
            <a:r>
              <a:rPr lang="ru-RU" sz="2500" dirty="0" smtClean="0">
                <a:latin typeface="Times New Roman" pitchFamily="18" charset="0"/>
                <a:cs typeface="Times New Roman" pitchFamily="18" charset="0"/>
              </a:rPr>
              <a:t>, игры — олимпиады для людей с физическими недостатками, ограниченными возможностями. А между тем уже более полувека, как они проводятся.</a:t>
            </a:r>
          </a:p>
          <a:p>
            <a:pPr marL="0">
              <a:lnSpc>
                <a:spcPct val="120000"/>
              </a:lnSpc>
              <a:spcBef>
                <a:spcPts val="0"/>
              </a:spcBef>
              <a:buNone/>
            </a:pPr>
            <a:r>
              <a:rPr lang="ru-RU" sz="2500" dirty="0" smtClean="0">
                <a:latin typeface="Times New Roman" pitchFamily="18" charset="0"/>
                <a:cs typeface="Times New Roman" pitchFamily="18" charset="0"/>
              </a:rPr>
              <a:t>Последние годы масштабы, роль и значение </a:t>
            </a:r>
            <a:r>
              <a:rPr lang="ru-RU" sz="2500" dirty="0" err="1" smtClean="0">
                <a:latin typeface="Times New Roman" pitchFamily="18" charset="0"/>
                <a:cs typeface="Times New Roman" pitchFamily="18" charset="0"/>
              </a:rPr>
              <a:t>Паралимпийских</a:t>
            </a:r>
            <a:r>
              <a:rPr lang="ru-RU" sz="2500" dirty="0" smtClean="0">
                <a:latin typeface="Times New Roman" pitchFamily="18" charset="0"/>
                <a:cs typeface="Times New Roman" pitchFamily="18" charset="0"/>
              </a:rPr>
              <a:t> игр значительно возросли. Сегодня они стали своеобразной гуманистской философией ХХI века. Моральный потенциал того факта, что Россия стала одним из лидеров мирового </a:t>
            </a:r>
            <a:r>
              <a:rPr lang="ru-RU" sz="2500" dirty="0" err="1" smtClean="0">
                <a:latin typeface="Times New Roman" pitchFamily="18" charset="0"/>
                <a:cs typeface="Times New Roman" pitchFamily="18" charset="0"/>
              </a:rPr>
              <a:t>Паралимпийского</a:t>
            </a:r>
            <a:r>
              <a:rPr lang="ru-RU" sz="2500" dirty="0" smtClean="0">
                <a:latin typeface="Times New Roman" pitchFamily="18" charset="0"/>
                <a:cs typeface="Times New Roman" pitchFamily="18" charset="0"/>
              </a:rPr>
              <a:t> движения оказался чрезвычайно высок. Об этом говорят результаты российских спортсменов на последних зимних </a:t>
            </a:r>
            <a:r>
              <a:rPr lang="ru-RU" sz="2500" dirty="0" err="1" smtClean="0">
                <a:latin typeface="Times New Roman" pitchFamily="18" charset="0"/>
                <a:cs typeface="Times New Roman" pitchFamily="18" charset="0"/>
              </a:rPr>
              <a:t>Паралимпийских</a:t>
            </a:r>
            <a:r>
              <a:rPr lang="ru-RU" sz="2500" dirty="0" smtClean="0">
                <a:latin typeface="Times New Roman" pitchFamily="18" charset="0"/>
                <a:cs typeface="Times New Roman" pitchFamily="18" charset="0"/>
              </a:rPr>
              <a:t> играх в Сочи. Эта </a:t>
            </a:r>
            <a:r>
              <a:rPr lang="ru-RU" sz="2500" dirty="0" err="1" smtClean="0">
                <a:latin typeface="Times New Roman" pitchFamily="18" charset="0"/>
                <a:cs typeface="Times New Roman" pitchFamily="18" charset="0"/>
              </a:rPr>
              <a:t>Паралимпиада</a:t>
            </a:r>
            <a:r>
              <a:rPr lang="ru-RU" sz="2500" dirty="0" smtClean="0">
                <a:latin typeface="Times New Roman" pitchFamily="18" charset="0"/>
                <a:cs typeface="Times New Roman" pitchFamily="18" charset="0"/>
              </a:rPr>
              <a:t> показала, что эти люди с неограниченными возможностями! </a:t>
            </a:r>
            <a:r>
              <a:rPr lang="ru-RU" sz="2500" dirty="0" err="1" smtClean="0">
                <a:latin typeface="Times New Roman" pitchFamily="18" charset="0"/>
                <a:cs typeface="Times New Roman" pitchFamily="18" charset="0"/>
              </a:rPr>
              <a:t>Паралимпийские</a:t>
            </a:r>
            <a:r>
              <a:rPr lang="ru-RU" sz="2500" dirty="0" smtClean="0">
                <a:latin typeface="Times New Roman" pitchFamily="18" charset="0"/>
                <a:cs typeface="Times New Roman" pitchFamily="18" charset="0"/>
              </a:rPr>
              <a:t> игры – это кульминационный момент четырехлетнего спортивного цикла для </a:t>
            </a:r>
            <a:r>
              <a:rPr lang="ru-RU" sz="2500" dirty="0" err="1" smtClean="0">
                <a:latin typeface="Times New Roman" pitchFamily="18" charset="0"/>
                <a:cs typeface="Times New Roman" pitchFamily="18" charset="0"/>
              </a:rPr>
              <a:t>спортсменов-паралимпийцев</a:t>
            </a:r>
            <a:r>
              <a:rPr lang="ru-RU" sz="2500" dirty="0" smtClean="0">
                <a:latin typeface="Times New Roman" pitchFamily="18" charset="0"/>
                <a:cs typeface="Times New Roman" pitchFamily="18" charset="0"/>
              </a:rPr>
              <a:t> и остальных участников </a:t>
            </a:r>
            <a:r>
              <a:rPr lang="ru-RU" sz="2500" dirty="0" err="1" smtClean="0">
                <a:latin typeface="Times New Roman" pitchFamily="18" charset="0"/>
                <a:cs typeface="Times New Roman" pitchFamily="18" charset="0"/>
              </a:rPr>
              <a:t>паралимпийского</a:t>
            </a:r>
            <a:r>
              <a:rPr lang="ru-RU" sz="2500" dirty="0" smtClean="0">
                <a:latin typeface="Times New Roman" pitchFamily="18" charset="0"/>
                <a:cs typeface="Times New Roman" pitchFamily="18" charset="0"/>
              </a:rPr>
              <a:t> движения. </a:t>
            </a:r>
            <a:r>
              <a:rPr lang="ru-RU" sz="2500" dirty="0" err="1" smtClean="0">
                <a:latin typeface="Times New Roman" pitchFamily="18" charset="0"/>
                <a:cs typeface="Times New Roman" pitchFamily="18" charset="0"/>
              </a:rPr>
              <a:t>Паралимпийские</a:t>
            </a:r>
            <a:r>
              <a:rPr lang="ru-RU" sz="2500" dirty="0" smtClean="0">
                <a:latin typeface="Times New Roman" pitchFamily="18" charset="0"/>
                <a:cs typeface="Times New Roman" pitchFamily="18" charset="0"/>
              </a:rPr>
              <a:t> игры являются самыми престижными соревнованиями для спортсменов с инвалидностью, отбор на которые проходит в рамках национальных, региональных и мировых состязаний.</a:t>
            </a:r>
          </a:p>
          <a:p>
            <a:pPr marL="0">
              <a:lnSpc>
                <a:spcPct val="120000"/>
              </a:lnSpc>
              <a:spcBef>
                <a:spcPts val="0"/>
              </a:spcBef>
              <a:buNone/>
            </a:pPr>
            <a:r>
              <a:rPr lang="ru-RU" sz="2500" dirty="0" err="1" smtClean="0">
                <a:latin typeface="Times New Roman" pitchFamily="18" charset="0"/>
                <a:cs typeface="Times New Roman" pitchFamily="18" charset="0"/>
              </a:rPr>
              <a:t>Паралимпийские</a:t>
            </a:r>
            <a:r>
              <a:rPr lang="ru-RU" sz="2500" dirty="0" smtClean="0">
                <a:latin typeface="Times New Roman" pitchFamily="18" charset="0"/>
                <a:cs typeface="Times New Roman" pitchFamily="18" charset="0"/>
              </a:rPr>
              <a:t> игры (</a:t>
            </a:r>
            <a:r>
              <a:rPr lang="ru-RU" sz="2500" dirty="0" err="1" smtClean="0">
                <a:latin typeface="Times New Roman" pitchFamily="18" charset="0"/>
                <a:cs typeface="Times New Roman" pitchFamily="18" charset="0"/>
              </a:rPr>
              <a:t>параолимпийские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игры</a:t>
            </a:r>
            <a:r>
              <a:rPr lang="ru-RU" sz="2500" dirty="0" smtClean="0">
                <a:latin typeface="Times New Roman" pitchFamily="18" charset="0"/>
                <a:cs typeface="Times New Roman" pitchFamily="18" charset="0"/>
              </a:rPr>
              <a:t>) — международные спортивные соревнования для инвалидов (кроме инвалидов по слуху). Традиционно проводятся после главных Олимпийских игр, а начиная с 1988  на тех же спортивных объектах; в 2001 эта практика закреплена соглашением между МОК Международным </a:t>
            </a:r>
            <a:r>
              <a:rPr lang="ru-RU" sz="2500" dirty="0" err="1" smtClean="0">
                <a:latin typeface="Times New Roman" pitchFamily="18" charset="0"/>
                <a:cs typeface="Times New Roman" pitchFamily="18" charset="0"/>
              </a:rPr>
              <a:t>паралимпийским</a:t>
            </a:r>
            <a:r>
              <a:rPr lang="ru-RU" sz="2500" dirty="0" smtClean="0">
                <a:latin typeface="Times New Roman" pitchFamily="18" charset="0"/>
                <a:cs typeface="Times New Roman" pitchFamily="18" charset="0"/>
              </a:rPr>
              <a:t> комитетом (МПК). Летние </a:t>
            </a:r>
            <a:r>
              <a:rPr lang="ru-RU" sz="2500" dirty="0" err="1" smtClean="0">
                <a:latin typeface="Times New Roman" pitchFamily="18" charset="0"/>
                <a:cs typeface="Times New Roman" pitchFamily="18" charset="0"/>
              </a:rPr>
              <a:t>паралимпийские</a:t>
            </a:r>
            <a:r>
              <a:rPr lang="ru-RU" sz="2500" dirty="0" smtClean="0">
                <a:latin typeface="Times New Roman" pitchFamily="18" charset="0"/>
                <a:cs typeface="Times New Roman" pitchFamily="18" charset="0"/>
              </a:rPr>
              <a:t> игры проводятся с 1960, а зимние </a:t>
            </a:r>
            <a:r>
              <a:rPr lang="ru-RU" sz="2500" dirty="0" err="1" smtClean="0">
                <a:latin typeface="Times New Roman" pitchFamily="18" charset="0"/>
                <a:cs typeface="Times New Roman" pitchFamily="18" charset="0"/>
              </a:rPr>
              <a:t>паралимпийские</a:t>
            </a:r>
            <a:r>
              <a:rPr lang="ru-RU" sz="2500" dirty="0" smtClean="0">
                <a:latin typeface="Times New Roman" pitchFamily="18" charset="0"/>
                <a:cs typeface="Times New Roman" pitchFamily="18" charset="0"/>
              </a:rPr>
              <a:t> игры — с 1976.</a:t>
            </a:r>
          </a:p>
          <a:p>
            <a:pPr marL="0" algn="just">
              <a:lnSpc>
                <a:spcPct val="170000"/>
              </a:lnSpc>
              <a:spcBef>
                <a:spcPts val="0"/>
              </a:spcBef>
              <a:buNone/>
            </a:pPr>
            <a:endParaRPr lang="ru-RU" sz="2500" dirty="0" smtClean="0">
              <a:latin typeface="Times New Roman" pitchFamily="18" charset="0"/>
              <a:cs typeface="Times New Roman" pitchFamily="18" charset="0"/>
            </a:endParaRPr>
          </a:p>
        </p:txBody>
      </p:sp>
      <p:pic>
        <p:nvPicPr>
          <p:cNvPr id="10" name="Содержимое 9" descr="img0.jpg"/>
          <p:cNvPicPr>
            <a:picLocks noGrp="1" noChangeAspect="1"/>
          </p:cNvPicPr>
          <p:nvPr>
            <p:ph sz="half" idx="2"/>
          </p:nvPr>
        </p:nvPicPr>
        <p:blipFill>
          <a:blip r:embed="rId2" cstate="email"/>
          <a:stretch>
            <a:fillRect/>
          </a:stretch>
        </p:blipFill>
        <p:spPr>
          <a:xfrm>
            <a:off x="2309283" y="3627702"/>
            <a:ext cx="3886200" cy="2914650"/>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30200" y="406400"/>
            <a:ext cx="4157133" cy="5672667"/>
          </a:xfrm>
        </p:spPr>
        <p:txBody>
          <a:bodyPr>
            <a:normAutofit fontScale="70000" lnSpcReduction="20000"/>
          </a:bodyPr>
          <a:lstStyle/>
          <a:p>
            <a:pPr marL="0">
              <a:lnSpc>
                <a:spcPct val="120000"/>
              </a:lnSpc>
              <a:spcBef>
                <a:spcPts val="0"/>
              </a:spcBef>
              <a:buNone/>
            </a:pPr>
            <a:r>
              <a:rPr lang="ru-RU" sz="2000" dirty="0" smtClean="0">
                <a:latin typeface="Times New Roman" pitchFamily="18" charset="0"/>
                <a:cs typeface="Times New Roman" pitchFamily="18" charset="0"/>
              </a:rPr>
              <a:t>Классификация Игроки футбола 5 </a:t>
            </a:r>
            <a:r>
              <a:rPr lang="ru-RU" sz="2000" dirty="0" err="1" smtClean="0">
                <a:latin typeface="Times New Roman" pitchFamily="18" charset="0"/>
                <a:cs typeface="Times New Roman" pitchFamily="18" charset="0"/>
              </a:rPr>
              <a:t>х</a:t>
            </a:r>
            <a:r>
              <a:rPr lang="ru-RU" sz="2000" dirty="0" smtClean="0">
                <a:latin typeface="Times New Roman" pitchFamily="18" charset="0"/>
                <a:cs typeface="Times New Roman" pitchFamily="18" charset="0"/>
              </a:rPr>
              <a:t> 5 делятся на три класса, в зависимости от степени потери зрения. </a:t>
            </a:r>
          </a:p>
          <a:p>
            <a:pPr marL="0">
              <a:lnSpc>
                <a:spcPct val="120000"/>
              </a:lnSpc>
              <a:spcBef>
                <a:spcPts val="0"/>
              </a:spcBef>
              <a:buNone/>
            </a:pPr>
            <a:r>
              <a:rPr lang="ru-RU" sz="2000" dirty="0" smtClean="0">
                <a:latin typeface="Times New Roman" pitchFamily="18" charset="0"/>
                <a:cs typeface="Times New Roman" pitchFamily="18" charset="0"/>
              </a:rPr>
              <a:t>•B1 - слепые или почти слепые - когда человек видит свет, но не в состоянии различить форму руки. </a:t>
            </a:r>
          </a:p>
          <a:p>
            <a:pPr marL="0">
              <a:lnSpc>
                <a:spcPct val="120000"/>
              </a:lnSpc>
              <a:spcBef>
                <a:spcPts val="0"/>
              </a:spcBef>
              <a:buNone/>
            </a:pPr>
            <a:r>
              <a:rPr lang="ru-RU" sz="2000" dirty="0" smtClean="0">
                <a:latin typeface="Times New Roman" pitchFamily="18" charset="0"/>
                <a:cs typeface="Times New Roman" pitchFamily="18" charset="0"/>
              </a:rPr>
              <a:t>•B2 - человек имеет очень слабое зрение, находящееся в пределах от способности различить форму руки до остроты зрения 2/60 или поля зрения не более 5 градусов. </a:t>
            </a:r>
          </a:p>
          <a:p>
            <a:pPr marL="0">
              <a:lnSpc>
                <a:spcPct val="120000"/>
              </a:lnSpc>
              <a:spcBef>
                <a:spcPts val="0"/>
              </a:spcBef>
              <a:buNone/>
            </a:pPr>
            <a:r>
              <a:rPr lang="ru-RU" sz="2000" dirty="0" smtClean="0">
                <a:latin typeface="Times New Roman" pitchFamily="18" charset="0"/>
                <a:cs typeface="Times New Roman" pitchFamily="18" charset="0"/>
              </a:rPr>
              <a:t>•B3 - острота зрения находится в пределах от 2/60 до 6/60, или поле зрения - в пределах от 5 до 20 градусов.</a:t>
            </a:r>
          </a:p>
          <a:p>
            <a:pPr marL="0">
              <a:lnSpc>
                <a:spcPct val="120000"/>
              </a:lnSpc>
              <a:spcBef>
                <a:spcPts val="0"/>
              </a:spcBef>
              <a:buNone/>
            </a:pPr>
            <a:r>
              <a:rPr lang="ru-RU" sz="2000" dirty="0" smtClean="0">
                <a:latin typeface="Times New Roman" pitchFamily="18" charset="0"/>
                <a:cs typeface="Times New Roman" pitchFamily="18" charset="0"/>
              </a:rPr>
              <a:t> Существует две категории соревнований. Игры класса В1, в которых принимают участие спортсмены класса B1, за исключением гидов и вратарей, которые могут быть либо зрячими, либо относится к классу В2 и В3. Игры класса B2/B3 - с участием полевых игроков классов B2 и B3, причем в любой момент времени на поле должны присутствовать два игрока класса B2. На </a:t>
            </a:r>
            <a:r>
              <a:rPr lang="ru-RU" sz="2000" dirty="0" err="1" smtClean="0">
                <a:latin typeface="Times New Roman" pitchFamily="18" charset="0"/>
                <a:cs typeface="Times New Roman" pitchFamily="18" charset="0"/>
              </a:rPr>
              <a:t>Паралимпиадах</a:t>
            </a:r>
            <a:r>
              <a:rPr lang="ru-RU" sz="2000" dirty="0" smtClean="0">
                <a:latin typeface="Times New Roman" pitchFamily="18" charset="0"/>
                <a:cs typeface="Times New Roman" pitchFamily="18" charset="0"/>
              </a:rPr>
              <a:t> соревнования проходят только в категории В1.</a:t>
            </a:r>
          </a:p>
          <a:p>
            <a:endParaRPr lang="ru-RU" dirty="0"/>
          </a:p>
        </p:txBody>
      </p:sp>
      <p:pic>
        <p:nvPicPr>
          <p:cNvPr id="5" name="Содержимое 4" descr="83abc897e70ceb884dd009aec093defa.jpg"/>
          <p:cNvPicPr>
            <a:picLocks noGrp="1" noChangeAspect="1"/>
          </p:cNvPicPr>
          <p:nvPr>
            <p:ph sz="half" idx="2"/>
          </p:nvPr>
        </p:nvPicPr>
        <p:blipFill>
          <a:blip r:embed="rId2" cstate="email"/>
          <a:stretch>
            <a:fillRect/>
          </a:stretch>
        </p:blipFill>
        <p:spPr>
          <a:xfrm>
            <a:off x="4586817" y="387293"/>
            <a:ext cx="3886200" cy="2588270"/>
          </a:xfrm>
        </p:spPr>
      </p:pic>
      <p:pic>
        <p:nvPicPr>
          <p:cNvPr id="6" name="Рисунок 5" descr="147-1024x768.jpg"/>
          <p:cNvPicPr>
            <a:picLocks noChangeAspect="1"/>
          </p:cNvPicPr>
          <p:nvPr/>
        </p:nvPicPr>
        <p:blipFill>
          <a:blip r:embed="rId3" cstate="email"/>
          <a:stretch>
            <a:fillRect/>
          </a:stretch>
        </p:blipFill>
        <p:spPr>
          <a:xfrm>
            <a:off x="4614334" y="3124200"/>
            <a:ext cx="3936999" cy="309456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247875"/>
            <a:ext cx="7886698" cy="776592"/>
          </a:xfrm>
        </p:spPr>
        <p:txBody>
          <a:bodyPr>
            <a:noAutofit/>
          </a:bodyPr>
          <a:lstStyle/>
          <a:p>
            <a:r>
              <a:rPr lang="ru-RU" dirty="0" smtClean="0">
                <a:latin typeface="Times New Roman" pitchFamily="18" charset="0"/>
                <a:cs typeface="Times New Roman" pitchFamily="18" charset="0"/>
              </a:rPr>
              <a:t>История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628650" y="711200"/>
            <a:ext cx="3886200" cy="5740400"/>
          </a:xfrm>
        </p:spPr>
        <p:txBody>
          <a:bodyPr>
            <a:noAutofit/>
          </a:bodyPr>
          <a:lstStyle/>
          <a:p>
            <a:pPr marL="0">
              <a:lnSpc>
                <a:spcPct val="120000"/>
              </a:lnSpc>
              <a:spcBef>
                <a:spcPts val="0"/>
              </a:spcBef>
              <a:buNone/>
            </a:pPr>
            <a:r>
              <a:rPr lang="ru-RU" sz="1400" dirty="0" err="1" smtClean="0">
                <a:latin typeface="Times New Roman" pitchFamily="18" charset="0"/>
                <a:cs typeface="Times New Roman" pitchFamily="18" charset="0"/>
              </a:rPr>
              <a:t>Футзал</a:t>
            </a:r>
            <a:r>
              <a:rPr lang="ru-RU" sz="1400" dirty="0" smtClean="0">
                <a:latin typeface="Times New Roman" pitchFamily="18" charset="0"/>
                <a:cs typeface="Times New Roman" pitchFamily="18" charset="0"/>
              </a:rPr>
              <a:t> начал свое шествие по Европе из Испании, где в 1986 году прошел первый в мире национальный чемпионат по этому виду спорта. В Южной Америке первый национальный чемпионат был организован в Бразилии в 1980 году. В 1997 году прошли первые региональные чемпионаты - европейский и американский, и в 1998 году состоялся первый чемпионат мира. Первыми чемпионами мира стали бразильцы в 1998 и в 2000 году, а в 2002 году пальму первенства у них отобрала Аргентина, которая в 2006 году подтвердила это звание. Большим шагом на пути развития футбола для слепых стало включение этого вида спорта в программу летних </a:t>
            </a:r>
            <a:r>
              <a:rPr lang="ru-RU" sz="1400" dirty="0" err="1" smtClean="0">
                <a:latin typeface="Times New Roman" pitchFamily="18" charset="0"/>
                <a:cs typeface="Times New Roman" pitchFamily="18" charset="0"/>
              </a:rPr>
              <a:t>Паралимпийских</a:t>
            </a:r>
            <a:r>
              <a:rPr lang="ru-RU" sz="1400" dirty="0" smtClean="0">
                <a:latin typeface="Times New Roman" pitchFamily="18" charset="0"/>
                <a:cs typeface="Times New Roman" pitchFamily="18" charset="0"/>
              </a:rPr>
              <a:t> игр в Афинах в 2004 году. Победителями финального матча стали бразильцы, которые со счетом 3:2 по пенальти выиграли у Аргентины. На Пекинской </a:t>
            </a:r>
            <a:r>
              <a:rPr lang="ru-RU" sz="1400" dirty="0" err="1" smtClean="0">
                <a:latin typeface="Times New Roman" pitchFamily="18" charset="0"/>
                <a:cs typeface="Times New Roman" pitchFamily="18" charset="0"/>
              </a:rPr>
              <a:t>Паралимпиаде</a:t>
            </a:r>
            <a:r>
              <a:rPr lang="ru-RU" sz="1400" dirty="0" smtClean="0">
                <a:latin typeface="Times New Roman" pitchFamily="18" charset="0"/>
                <a:cs typeface="Times New Roman" pitchFamily="18" charset="0"/>
              </a:rPr>
              <a:t> золото вновь завоевала Бразилия, выиграв у хозяев </a:t>
            </a:r>
            <a:r>
              <a:rPr lang="ru-RU" sz="1400" dirty="0" err="1" smtClean="0">
                <a:latin typeface="Times New Roman" pitchFamily="18" charset="0"/>
                <a:cs typeface="Times New Roman" pitchFamily="18" charset="0"/>
              </a:rPr>
              <a:t>Паралимпиады</a:t>
            </a:r>
            <a:r>
              <a:rPr lang="ru-RU" sz="1400" dirty="0" smtClean="0">
                <a:latin typeface="Times New Roman" pitchFamily="18" charset="0"/>
                <a:cs typeface="Times New Roman" pitchFamily="18" charset="0"/>
              </a:rPr>
              <a:t> 2:1. В настоящее время футбол 5 </a:t>
            </a:r>
            <a:r>
              <a:rPr lang="ru-RU" sz="1400" dirty="0" err="1" smtClean="0">
                <a:latin typeface="Times New Roman" pitchFamily="18" charset="0"/>
                <a:cs typeface="Times New Roman" pitchFamily="18" charset="0"/>
              </a:rPr>
              <a:t>х</a:t>
            </a:r>
            <a:r>
              <a:rPr lang="ru-RU" sz="1400" dirty="0" smtClean="0">
                <a:latin typeface="Times New Roman" pitchFamily="18" charset="0"/>
                <a:cs typeface="Times New Roman" pitchFamily="18" charset="0"/>
              </a:rPr>
              <a:t> 5 практикуется в 21 стране мира.</a:t>
            </a:r>
            <a:endParaRPr lang="ru-RU" sz="1400" dirty="0">
              <a:latin typeface="Times New Roman" pitchFamily="18" charset="0"/>
              <a:cs typeface="Times New Roman" pitchFamily="18" charset="0"/>
            </a:endParaRPr>
          </a:p>
        </p:txBody>
      </p:sp>
      <p:pic>
        <p:nvPicPr>
          <p:cNvPr id="7" name="Содержимое 6" descr="futbol030.jpg"/>
          <p:cNvPicPr>
            <a:picLocks noGrp="1" noChangeAspect="1"/>
          </p:cNvPicPr>
          <p:nvPr>
            <p:ph sz="half" idx="2"/>
          </p:nvPr>
        </p:nvPicPr>
        <p:blipFill>
          <a:blip r:embed="rId2" cstate="email"/>
          <a:stretch>
            <a:fillRect/>
          </a:stretch>
        </p:blipFill>
        <p:spPr>
          <a:xfrm>
            <a:off x="4747683" y="564636"/>
            <a:ext cx="3886200" cy="2589181"/>
          </a:xfrm>
        </p:spPr>
      </p:pic>
      <p:pic>
        <p:nvPicPr>
          <p:cNvPr id="8" name="Рисунок 7" descr="6943054_original.jpg"/>
          <p:cNvPicPr>
            <a:picLocks noChangeAspect="1"/>
          </p:cNvPicPr>
          <p:nvPr/>
        </p:nvPicPr>
        <p:blipFill>
          <a:blip r:embed="rId3" cstate="email"/>
          <a:stretch>
            <a:fillRect/>
          </a:stretch>
        </p:blipFill>
        <p:spPr>
          <a:xfrm>
            <a:off x="4715934" y="3505199"/>
            <a:ext cx="3979333" cy="272626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Голбол</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781049" y="1004358"/>
            <a:ext cx="4155017" cy="1747308"/>
          </a:xfrm>
        </p:spPr>
        <p:txBody>
          <a:bodyPr>
            <a:normAutofit/>
          </a:bodyPr>
          <a:lstStyle/>
          <a:p>
            <a:pPr marL="0">
              <a:lnSpc>
                <a:spcPct val="100000"/>
              </a:lnSpc>
              <a:spcBef>
                <a:spcPts val="0"/>
              </a:spcBef>
              <a:buNone/>
            </a:pPr>
            <a:r>
              <a:rPr lang="ru-RU" sz="1400" b="1" dirty="0" err="1" smtClean="0">
                <a:latin typeface="Times New Roman" pitchFamily="18" charset="0"/>
                <a:cs typeface="Times New Roman" pitchFamily="18" charset="0"/>
              </a:rPr>
              <a:t>Голбол</a:t>
            </a:r>
            <a:r>
              <a:rPr lang="ru-RU" sz="1400" dirty="0" smtClean="0">
                <a:latin typeface="Times New Roman" pitchFamily="18" charset="0"/>
                <a:cs typeface="Times New Roman" pitchFamily="18" charset="0"/>
              </a:rPr>
              <a:t> (англ. </a:t>
            </a:r>
            <a:r>
              <a:rPr lang="ru-RU" sz="1400" i="1" dirty="0" err="1" smtClean="0">
                <a:latin typeface="Times New Roman" pitchFamily="18" charset="0"/>
                <a:cs typeface="Times New Roman" pitchFamily="18" charset="0"/>
              </a:rPr>
              <a:t>goalball</a:t>
            </a:r>
            <a:r>
              <a:rPr lang="ru-RU" sz="1400" dirty="0" smtClean="0">
                <a:latin typeface="Times New Roman" pitchFamily="18" charset="0"/>
                <a:cs typeface="Times New Roman" pitchFamily="18" charset="0"/>
              </a:rPr>
              <a:t>) — спортивная игра, в которой команда из трех человек должна забросить мяч со встроенным колокольчиком в ворота соперника. </a:t>
            </a:r>
            <a:r>
              <a:rPr lang="ru-RU" sz="1400" dirty="0" err="1" smtClean="0">
                <a:latin typeface="Times New Roman" pitchFamily="18" charset="0"/>
                <a:cs typeface="Times New Roman" pitchFamily="18" charset="0"/>
              </a:rPr>
              <a:t>Голбол</a:t>
            </a:r>
            <a:r>
              <a:rPr lang="ru-RU" sz="1400" dirty="0" smtClean="0">
                <a:latin typeface="Times New Roman" pitchFamily="18" charset="0"/>
                <a:cs typeface="Times New Roman" pitchFamily="18" charset="0"/>
              </a:rPr>
              <a:t> был создан в 1946 году с целью помочь реабилитации ветеранов Второй мировой войны — инвалидов по зрению. Входит в программу </a:t>
            </a:r>
            <a:r>
              <a:rPr lang="ru-RU" sz="1400" dirty="0" err="1" smtClean="0">
                <a:latin typeface="Times New Roman" pitchFamily="18" charset="0"/>
                <a:cs typeface="Times New Roman" pitchFamily="18" charset="0"/>
              </a:rPr>
              <a:t>Паралимпийских</a:t>
            </a:r>
            <a:r>
              <a:rPr lang="ru-RU" sz="1400" dirty="0" smtClean="0">
                <a:latin typeface="Times New Roman" pitchFamily="18" charset="0"/>
                <a:cs typeface="Times New Roman" pitchFamily="18" charset="0"/>
              </a:rPr>
              <a:t> игр.</a:t>
            </a:r>
            <a:endParaRPr lang="ru-RU" sz="1400" dirty="0">
              <a:latin typeface="Times New Roman" pitchFamily="18" charset="0"/>
              <a:cs typeface="Times New Roman" pitchFamily="18" charset="0"/>
            </a:endParaRPr>
          </a:p>
        </p:txBody>
      </p:sp>
      <p:pic>
        <p:nvPicPr>
          <p:cNvPr id="5" name="Содержимое 4" descr="180518111913215_China+goalball.jpg"/>
          <p:cNvPicPr>
            <a:picLocks noGrp="1" noChangeAspect="1"/>
          </p:cNvPicPr>
          <p:nvPr>
            <p:ph sz="half" idx="2"/>
          </p:nvPr>
        </p:nvPicPr>
        <p:blipFill>
          <a:blip r:embed="rId2" cstate="email"/>
          <a:stretch>
            <a:fillRect/>
          </a:stretch>
        </p:blipFill>
        <p:spPr>
          <a:xfrm>
            <a:off x="5012267" y="271736"/>
            <a:ext cx="3886200" cy="2934081"/>
          </a:xfrm>
        </p:spPr>
      </p:pic>
      <p:pic>
        <p:nvPicPr>
          <p:cNvPr id="6" name="Рисунок 5" descr="D-Goalball-3.jpg"/>
          <p:cNvPicPr>
            <a:picLocks noChangeAspect="1"/>
          </p:cNvPicPr>
          <p:nvPr/>
        </p:nvPicPr>
        <p:blipFill>
          <a:blip r:embed="rId3" cstate="email"/>
          <a:stretch>
            <a:fillRect/>
          </a:stretch>
        </p:blipFill>
        <p:spPr>
          <a:xfrm>
            <a:off x="901461" y="3270127"/>
            <a:ext cx="5304606" cy="336246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История игры </a:t>
            </a:r>
            <a:r>
              <a:rPr lang="ru-RU" b="1" dirty="0" err="1" smtClean="0">
                <a:latin typeface="Times New Roman" pitchFamily="18" charset="0"/>
                <a:cs typeface="Times New Roman" pitchFamily="18" charset="0"/>
              </a:rPr>
              <a:t>голбол</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764117" y="1131359"/>
            <a:ext cx="3858683" cy="1755775"/>
          </a:xfrm>
        </p:spPr>
        <p:txBody>
          <a:bodyPr>
            <a:normAutofit/>
          </a:bodyPr>
          <a:lstStyle/>
          <a:p>
            <a:pPr marL="0">
              <a:lnSpc>
                <a:spcPct val="120000"/>
              </a:lnSpc>
              <a:spcBef>
                <a:spcPts val="0"/>
              </a:spcBef>
              <a:buNone/>
            </a:pPr>
            <a:r>
              <a:rPr lang="ru-RU" sz="1400" dirty="0" smtClean="0">
                <a:latin typeface="Times New Roman" pitchFamily="18" charset="0"/>
                <a:cs typeface="Times New Roman" pitchFamily="18" charset="0"/>
              </a:rPr>
              <a:t>Игра с мячом </a:t>
            </a:r>
            <a:r>
              <a:rPr lang="ru-RU" sz="1400" dirty="0" err="1" smtClean="0">
                <a:latin typeface="Times New Roman" pitchFamily="18" charset="0"/>
                <a:cs typeface="Times New Roman" pitchFamily="18" charset="0"/>
              </a:rPr>
              <a:t>голбол</a:t>
            </a:r>
            <a:r>
              <a:rPr lang="ru-RU" sz="1400" dirty="0" smtClean="0">
                <a:latin typeface="Times New Roman" pitchFamily="18" charset="0"/>
                <a:cs typeface="Times New Roman" pitchFamily="18" charset="0"/>
              </a:rPr>
              <a:t>  была изобретена в 1946 году австрийцем  Ганцем  </a:t>
            </a:r>
            <a:r>
              <a:rPr lang="ru-RU" sz="1400" dirty="0" err="1" smtClean="0">
                <a:latin typeface="Times New Roman" pitchFamily="18" charset="0"/>
                <a:cs typeface="Times New Roman" pitchFamily="18" charset="0"/>
              </a:rPr>
              <a:t>Lorenzen</a:t>
            </a:r>
            <a:r>
              <a:rPr lang="ru-RU" sz="1400" dirty="0" smtClean="0">
                <a:latin typeface="Times New Roman" pitchFamily="18" charset="0"/>
                <a:cs typeface="Times New Roman" pitchFamily="18" charset="0"/>
              </a:rPr>
              <a:t>.  Идея этой спортивной игры – реабилитация деятельности для слепых ветеранов Второй мировой войны. Игра была представлена ​​миру в 1976 году на </a:t>
            </a:r>
            <a:r>
              <a:rPr lang="ru-RU" sz="1400" dirty="0" err="1" smtClean="0">
                <a:latin typeface="Times New Roman" pitchFamily="18" charset="0"/>
                <a:cs typeface="Times New Roman" pitchFamily="18" charset="0"/>
              </a:rPr>
              <a:t>Паралимпийских</a:t>
            </a:r>
            <a:r>
              <a:rPr lang="ru-RU" sz="1400" dirty="0" smtClean="0">
                <a:latin typeface="Times New Roman" pitchFamily="18" charset="0"/>
                <a:cs typeface="Times New Roman" pitchFamily="18" charset="0"/>
              </a:rPr>
              <a:t> играх в Торонто.</a:t>
            </a:r>
            <a:endParaRPr lang="ru-RU" sz="1400" dirty="0">
              <a:latin typeface="Times New Roman" pitchFamily="18" charset="0"/>
              <a:cs typeface="Times New Roman" pitchFamily="18" charset="0"/>
            </a:endParaRPr>
          </a:p>
        </p:txBody>
      </p:sp>
      <p:pic>
        <p:nvPicPr>
          <p:cNvPr id="5" name="Содержимое 4" descr="голбол.jpg"/>
          <p:cNvPicPr>
            <a:picLocks noGrp="1" noChangeAspect="1"/>
          </p:cNvPicPr>
          <p:nvPr>
            <p:ph sz="half" idx="2"/>
          </p:nvPr>
        </p:nvPicPr>
        <p:blipFill>
          <a:blip r:embed="rId2" cstate="email"/>
          <a:stretch>
            <a:fillRect/>
          </a:stretch>
        </p:blipFill>
        <p:spPr>
          <a:xfrm>
            <a:off x="1302279" y="2898547"/>
            <a:ext cx="6808787" cy="3587836"/>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b="1" dirty="0" smtClean="0">
                <a:latin typeface="Times New Roman" pitchFamily="18" charset="0"/>
                <a:cs typeface="Times New Roman" pitchFamily="18" charset="0"/>
              </a:rPr>
              <a:t>Правила</a:t>
            </a:r>
            <a:r>
              <a:rPr lang="ru-RU" b="1" dirty="0" smtClean="0"/>
              <a:t/>
            </a:r>
            <a:br>
              <a:rPr lang="ru-RU" b="1" dirty="0" smtClean="0"/>
            </a:br>
            <a:endParaRPr lang="ru-RU" dirty="0"/>
          </a:p>
        </p:txBody>
      </p:sp>
      <p:sp>
        <p:nvSpPr>
          <p:cNvPr id="3" name="Содержимое 2"/>
          <p:cNvSpPr>
            <a:spLocks noGrp="1"/>
          </p:cNvSpPr>
          <p:nvPr>
            <p:ph sz="half" idx="1"/>
          </p:nvPr>
        </p:nvSpPr>
        <p:spPr>
          <a:xfrm>
            <a:off x="670982" y="1004358"/>
            <a:ext cx="8151285" cy="1417109"/>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В игре принимают участие две команды по три игрока. Каждая команда может иметь максимум три запасных игрока. Игра происходит в спортивном зале, на полу которого нанесена разметка в виде прямоугольной площадки, разделенной на две половины центральной линией. В обоих концах площадки находятся ворота. Игра осуществляется озвученным мячом (внутри находится колокольчик). Цель игры – закатить мяч за линию ворот защищающейся команды, в то время как она пытается помешать.</a:t>
            </a:r>
            <a:endParaRPr lang="ru-RU" sz="1400" dirty="0">
              <a:latin typeface="Times New Roman" pitchFamily="18" charset="0"/>
              <a:cs typeface="Times New Roman" pitchFamily="18" charset="0"/>
            </a:endParaRPr>
          </a:p>
        </p:txBody>
      </p:sp>
      <p:pic>
        <p:nvPicPr>
          <p:cNvPr id="5" name="Содержимое 4" descr="DLYkIzqW4AABCGo.jpg"/>
          <p:cNvPicPr>
            <a:picLocks noGrp="1" noChangeAspect="1"/>
          </p:cNvPicPr>
          <p:nvPr>
            <p:ph sz="half" idx="2"/>
          </p:nvPr>
        </p:nvPicPr>
        <p:blipFill>
          <a:blip r:embed="rId2" cstate="email"/>
          <a:stretch>
            <a:fillRect/>
          </a:stretch>
        </p:blipFill>
        <p:spPr>
          <a:xfrm>
            <a:off x="255746" y="2946928"/>
            <a:ext cx="4105210" cy="2734203"/>
          </a:xfrm>
        </p:spPr>
      </p:pic>
      <p:pic>
        <p:nvPicPr>
          <p:cNvPr id="6" name="Рисунок 5" descr="180518111913215_China+goalball.jpg"/>
          <p:cNvPicPr>
            <a:picLocks noChangeAspect="1"/>
          </p:cNvPicPr>
          <p:nvPr/>
        </p:nvPicPr>
        <p:blipFill>
          <a:blip r:embed="rId3" cstate="email"/>
          <a:stretch>
            <a:fillRect/>
          </a:stretch>
        </p:blipFill>
        <p:spPr>
          <a:xfrm>
            <a:off x="4648199" y="2980266"/>
            <a:ext cx="4343399" cy="269569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63208"/>
            <a:ext cx="7886698" cy="590325"/>
          </a:xfrm>
        </p:spPr>
        <p:txBody>
          <a:bodyPr>
            <a:normAutofit fontScale="90000"/>
          </a:bodyPr>
          <a:lstStyle/>
          <a:p>
            <a:r>
              <a:rPr lang="ru-RU" dirty="0" smtClean="0"/>
              <a:t>Баскетбол на колясках</a:t>
            </a:r>
            <a:endParaRPr lang="ru-RU" dirty="0"/>
          </a:p>
        </p:txBody>
      </p:sp>
      <p:sp>
        <p:nvSpPr>
          <p:cNvPr id="3" name="Содержимое 2"/>
          <p:cNvSpPr>
            <a:spLocks noGrp="1"/>
          </p:cNvSpPr>
          <p:nvPr>
            <p:ph sz="half" idx="1"/>
          </p:nvPr>
        </p:nvSpPr>
        <p:spPr>
          <a:xfrm>
            <a:off x="103717" y="648759"/>
            <a:ext cx="8879416" cy="3533774"/>
          </a:xfrm>
        </p:spPr>
        <p:txBody>
          <a:bodyPr>
            <a:normAutofit fontScale="25000" lnSpcReduction="20000"/>
          </a:bodyPr>
          <a:lstStyle/>
          <a:p>
            <a:pPr marL="0">
              <a:lnSpc>
                <a:spcPct val="120000"/>
              </a:lnSpc>
              <a:spcBef>
                <a:spcPts val="0"/>
              </a:spcBef>
              <a:buNone/>
            </a:pPr>
            <a:r>
              <a:rPr lang="ru-RU" sz="5600" dirty="0" smtClean="0">
                <a:latin typeface="Times New Roman" pitchFamily="18" charset="0"/>
                <a:cs typeface="Times New Roman" pitchFamily="18" charset="0"/>
              </a:rPr>
              <a:t>Для человека, получившего травму спинного мозга, или перенесшего ампутацию ног (ноги, пальца), очень важно пройти не только физическую реабилитацию, но и психологическую. Баскетбол на колясках дает и физическую реабилитацию, включающую в себя восстановление в той или иной мере утраченных функций органов или же выработку компенсаторных механизмов со стороны других органов и систем, и психологическую реабилитацию, предполагающую волевую мобилизацию на готовность к работе и деятельности вообще. Баскетбол на колясках появился в 1946 в США. Бывшие баскетболисты (и не только баскетболисты), во время второй мировой войны, получившие серьезные ранения и увечья на полях сражений, не захотели расставаться с любимой игрой и придумали "свой" баскетбол. Сейчас в него играют более чем в 80 странах. Число только официально зарегистрированных игроков — около 25 тысяч человек. Международная федерация баскетбола на колясках (IWBF) проводит различные спортивные мероприятия: чемпионат мира — раз в 4 года; ежегодные турниры клубных команд, зональные соревнования (один-два раза в год) и пр.. Баскетбол на  колясках входит в программу </a:t>
            </a:r>
            <a:r>
              <a:rPr lang="ru-RU" sz="5600" dirty="0" err="1" smtClean="0">
                <a:latin typeface="Times New Roman" pitchFamily="18" charset="0"/>
                <a:cs typeface="Times New Roman" pitchFamily="18" charset="0"/>
              </a:rPr>
              <a:t>Паралимпийских</a:t>
            </a:r>
            <a:r>
              <a:rPr lang="ru-RU" sz="5600" dirty="0" smtClean="0">
                <a:latin typeface="Times New Roman" pitchFamily="18" charset="0"/>
                <a:cs typeface="Times New Roman" pitchFamily="18" charset="0"/>
              </a:rPr>
              <a:t> Игр с момента проведения первых таких соревнований среди инвалидов в Риме в 1960. В нашей стране в баскетбол на колясках впервые стали играть в Москве и Санкт-Петербурге с 1990 года. Играли на комнатных колясках в зале без необходимых разметок и практически без правил, что больше напоминало детскую подвижную игру с мячом. Замечательные изменения произошли после визита в Москву в октябре 1990 года баскетболистов на колясках из Бонна. </a:t>
            </a:r>
          </a:p>
          <a:p>
            <a:endParaRPr lang="ru-RU" dirty="0"/>
          </a:p>
        </p:txBody>
      </p:sp>
      <p:pic>
        <p:nvPicPr>
          <p:cNvPr id="5" name="Содержимое 4" descr="crop.jpg"/>
          <p:cNvPicPr>
            <a:picLocks noGrp="1" noChangeAspect="1"/>
          </p:cNvPicPr>
          <p:nvPr>
            <p:ph sz="half" idx="2"/>
          </p:nvPr>
        </p:nvPicPr>
        <p:blipFill>
          <a:blip r:embed="rId2" cstate="email"/>
          <a:stretch>
            <a:fillRect/>
          </a:stretch>
        </p:blipFill>
        <p:spPr>
          <a:xfrm>
            <a:off x="2374462" y="4165600"/>
            <a:ext cx="4136405" cy="2481843"/>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63208"/>
            <a:ext cx="7886698" cy="734259"/>
          </a:xfrm>
        </p:spPr>
        <p:txBody>
          <a:bodyPr/>
          <a:lstStyle/>
          <a:p>
            <a:r>
              <a:rPr lang="ru-RU" b="1" dirty="0" smtClean="0">
                <a:latin typeface="Times New Roman" pitchFamily="18" charset="0"/>
                <a:cs typeface="Times New Roman" pitchFamily="18" charset="0"/>
              </a:rPr>
              <a:t>Правила</a:t>
            </a:r>
            <a:endParaRPr lang="ru-RU" b="1" dirty="0">
              <a:latin typeface="Times New Roman" pitchFamily="18" charset="0"/>
              <a:cs typeface="Times New Roman" pitchFamily="18" charset="0"/>
            </a:endParaRPr>
          </a:p>
        </p:txBody>
      </p:sp>
      <p:sp>
        <p:nvSpPr>
          <p:cNvPr id="3" name="Содержимое 2"/>
          <p:cNvSpPr>
            <a:spLocks noGrp="1"/>
          </p:cNvSpPr>
          <p:nvPr>
            <p:ph sz="half" idx="1"/>
          </p:nvPr>
        </p:nvSpPr>
        <p:spPr>
          <a:xfrm>
            <a:off x="101601" y="880534"/>
            <a:ext cx="8847666" cy="3479800"/>
          </a:xfrm>
        </p:spPr>
        <p:txBody>
          <a:bodyPr>
            <a:normAutofit fontScale="77500" lnSpcReduction="20000"/>
          </a:bodyPr>
          <a:lstStyle/>
          <a:p>
            <a:pPr marL="0">
              <a:lnSpc>
                <a:spcPct val="100000"/>
              </a:lnSpc>
              <a:spcBef>
                <a:spcPts val="0"/>
              </a:spcBef>
              <a:buNone/>
            </a:pPr>
            <a:r>
              <a:rPr lang="ru-RU" sz="1400" dirty="0" smtClean="0">
                <a:latin typeface="Times New Roman" pitchFamily="18" charset="0"/>
                <a:cs typeface="Times New Roman" pitchFamily="18" charset="0"/>
              </a:rPr>
              <a:t>Баскетбол на колясках проводится под эгидой IWBF (англ.) и базируется на Правилах, утверждённых Международной Федерацией баскетбола (ФИБА).</a:t>
            </a:r>
          </a:p>
          <a:p>
            <a:pPr marL="0">
              <a:lnSpc>
                <a:spcPct val="120000"/>
              </a:lnSpc>
              <a:spcBef>
                <a:spcPts val="0"/>
              </a:spcBef>
            </a:pPr>
            <a:r>
              <a:rPr lang="ru-RU" sz="1500" b="1" dirty="0" smtClean="0">
                <a:latin typeface="Times New Roman" pitchFamily="18" charset="0"/>
                <a:cs typeface="Times New Roman" pitchFamily="18" charset="0"/>
              </a:rPr>
              <a:t>1. Коляска.</a:t>
            </a:r>
            <a:endParaRPr lang="ru-RU" sz="1500" dirty="0" smtClean="0">
              <a:latin typeface="Times New Roman" pitchFamily="18" charset="0"/>
              <a:cs typeface="Times New Roman" pitchFamily="18" charset="0"/>
            </a:endParaRPr>
          </a:p>
          <a:p>
            <a:pPr marL="0">
              <a:lnSpc>
                <a:spcPct val="120000"/>
              </a:lnSpc>
              <a:spcBef>
                <a:spcPts val="0"/>
              </a:spcBef>
            </a:pPr>
            <a:r>
              <a:rPr lang="ru-RU" sz="1500" dirty="0" smtClean="0">
                <a:latin typeface="Times New Roman" pitchFamily="18" charset="0"/>
                <a:cs typeface="Times New Roman" pitchFamily="18" charset="0"/>
              </a:rPr>
              <a:t>Обязанность судей — контролировать, чтобы коляска соответствовала определенным допустимым размерам, поскольку она считается частью игрока. Несоблюдение данного правила приводит к </a:t>
            </a:r>
            <a:r>
              <a:rPr lang="ru-RU" sz="1500" dirty="0" err="1" smtClean="0">
                <a:latin typeface="Times New Roman" pitchFamily="18" charset="0"/>
                <a:cs typeface="Times New Roman" pitchFamily="18" charset="0"/>
              </a:rPr>
              <a:t>недопуску</a:t>
            </a:r>
            <a:r>
              <a:rPr lang="ru-RU" sz="1500" dirty="0" smtClean="0">
                <a:latin typeface="Times New Roman" pitchFamily="18" charset="0"/>
                <a:cs typeface="Times New Roman" pitchFamily="18" charset="0"/>
              </a:rPr>
              <a:t> коляски к игре. Установленные требования относятся к: бортам, подножкам, максимальной высоте коляски, размерам больших колес, нижнего (-их) ролика (-</a:t>
            </a:r>
            <a:r>
              <a:rPr lang="ru-RU" sz="1500" dirty="0" err="1" smtClean="0">
                <a:latin typeface="Times New Roman" pitchFamily="18" charset="0"/>
                <a:cs typeface="Times New Roman" pitchFamily="18" charset="0"/>
              </a:rPr>
              <a:t>ов</a:t>
            </a:r>
            <a:r>
              <a:rPr lang="ru-RU" sz="1500" dirty="0" smtClean="0">
                <a:latin typeface="Times New Roman" pitchFamily="18" charset="0"/>
                <a:cs typeface="Times New Roman" pitchFamily="18" charset="0"/>
              </a:rPr>
              <a:t>), подлокотникам, отсутствию управляющих устройств (допускаются тормоза и механизмы, но не разрешаются шины, которые могут оставлять следы на полу).</a:t>
            </a:r>
          </a:p>
          <a:p>
            <a:pPr marL="0">
              <a:lnSpc>
                <a:spcPct val="120000"/>
              </a:lnSpc>
              <a:spcBef>
                <a:spcPts val="0"/>
              </a:spcBef>
            </a:pPr>
            <a:r>
              <a:rPr lang="ru-RU" sz="1500" b="1" dirty="0" smtClean="0">
                <a:latin typeface="Times New Roman" pitchFamily="18" charset="0"/>
                <a:cs typeface="Times New Roman" pitchFamily="18" charset="0"/>
              </a:rPr>
              <a:t>2. Классификация игроков.</a:t>
            </a:r>
            <a:endParaRPr lang="ru-RU" sz="1500" dirty="0" smtClean="0">
              <a:latin typeface="Times New Roman" pitchFamily="18" charset="0"/>
              <a:cs typeface="Times New Roman" pitchFamily="18" charset="0"/>
            </a:endParaRPr>
          </a:p>
          <a:p>
            <a:pPr marL="0">
              <a:lnSpc>
                <a:spcPct val="120000"/>
              </a:lnSpc>
              <a:spcBef>
                <a:spcPts val="0"/>
              </a:spcBef>
            </a:pPr>
            <a:r>
              <a:rPr lang="ru-RU" sz="1500" dirty="0" smtClean="0">
                <a:latin typeface="Times New Roman" pitchFamily="18" charset="0"/>
                <a:cs typeface="Times New Roman" pitchFamily="18" charset="0"/>
              </a:rPr>
              <a:t>Классификации игроков определяются Комиссией по классификации игроков IWBF (англ.) и должны соответствовать следующим значениям (баллам): 1.0, 1.5, 2.0, 2.5, 3.0, 3.5, 4.0 и 4.5. Нижнее значение (баллы) относится к игрокам с наивысшей степенью инвалидности, а верхнее значение (баллы) — к игрокам с наименьшей степенью инвалидности. Остальные баллы определяют варьирующиеся степени инвалидности и устанавливаются Комиссией.</a:t>
            </a:r>
          </a:p>
          <a:p>
            <a:pPr marL="0">
              <a:lnSpc>
                <a:spcPct val="120000"/>
              </a:lnSpc>
              <a:spcBef>
                <a:spcPts val="0"/>
              </a:spcBef>
            </a:pPr>
            <a:r>
              <a:rPr lang="ru-RU" sz="1500" b="1" dirty="0" smtClean="0">
                <a:latin typeface="Times New Roman" pitchFamily="18" charset="0"/>
                <a:cs typeface="Times New Roman" pitchFamily="18" charset="0"/>
              </a:rPr>
              <a:t>3. Баллы участвующих игроков.</a:t>
            </a:r>
            <a:endParaRPr lang="ru-RU" sz="1500" dirty="0" smtClean="0">
              <a:latin typeface="Times New Roman" pitchFamily="18" charset="0"/>
              <a:cs typeface="Times New Roman" pitchFamily="18" charset="0"/>
            </a:endParaRPr>
          </a:p>
          <a:p>
            <a:pPr marL="0">
              <a:lnSpc>
                <a:spcPct val="120000"/>
              </a:lnSpc>
              <a:spcBef>
                <a:spcPts val="0"/>
              </a:spcBef>
            </a:pPr>
            <a:r>
              <a:rPr lang="ru-RU" sz="1500" dirty="0" smtClean="0">
                <a:latin typeface="Times New Roman" pitchFamily="18" charset="0"/>
                <a:cs typeface="Times New Roman" pitchFamily="18" charset="0"/>
              </a:rPr>
              <a:t>Во время игры у команды на площадке одновременно не могут находиться игроки, суммарное значение которых превышает 14-балльный предел. Если в какое-либо время в игре команда превышает 14-балльный предел, то фиксируется технический фол тренеру с немедленным внесением исправления в состав. Карточки игроков находятся у судей за столиком для проверки классификации игроков и общего количества баллов.</a:t>
            </a:r>
          </a:p>
          <a:p>
            <a:pPr marL="0">
              <a:lnSpc>
                <a:spcPct val="100000"/>
              </a:lnSpc>
              <a:spcBef>
                <a:spcPts val="0"/>
              </a:spcBef>
              <a:buNone/>
            </a:pPr>
            <a:endParaRPr lang="ru-RU" sz="1400" dirty="0">
              <a:latin typeface="Times New Roman" pitchFamily="18" charset="0"/>
              <a:cs typeface="Times New Roman" pitchFamily="18" charset="0"/>
            </a:endParaRPr>
          </a:p>
        </p:txBody>
      </p:sp>
      <p:pic>
        <p:nvPicPr>
          <p:cNvPr id="5" name="Содержимое 4" descr="20190822-01-01.jpeg"/>
          <p:cNvPicPr>
            <a:picLocks noGrp="1" noChangeAspect="1"/>
          </p:cNvPicPr>
          <p:nvPr>
            <p:ph sz="half" idx="2"/>
          </p:nvPr>
        </p:nvPicPr>
        <p:blipFill>
          <a:blip r:embed="rId2" cstate="email"/>
          <a:stretch>
            <a:fillRect/>
          </a:stretch>
        </p:blipFill>
        <p:spPr>
          <a:xfrm>
            <a:off x="475610" y="4368800"/>
            <a:ext cx="2713261" cy="1808163"/>
          </a:xfrm>
        </p:spPr>
      </p:pic>
      <p:pic>
        <p:nvPicPr>
          <p:cNvPr id="6" name="Рисунок 5" descr="06.jpg"/>
          <p:cNvPicPr>
            <a:picLocks noChangeAspect="1"/>
          </p:cNvPicPr>
          <p:nvPr/>
        </p:nvPicPr>
        <p:blipFill>
          <a:blip r:embed="rId3" cstate="email"/>
          <a:stretch>
            <a:fillRect/>
          </a:stretch>
        </p:blipFill>
        <p:spPr>
          <a:xfrm>
            <a:off x="5723113" y="4325871"/>
            <a:ext cx="2768953" cy="184632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6899808.jpg"/>
          <p:cNvPicPr>
            <a:picLocks noGrp="1" noChangeAspect="1"/>
          </p:cNvPicPr>
          <p:nvPr>
            <p:ph sz="half" idx="2"/>
          </p:nvPr>
        </p:nvPicPr>
        <p:blipFill>
          <a:blip r:embed="rId2" cstate="email"/>
          <a:stretch>
            <a:fillRect/>
          </a:stretch>
        </p:blipFill>
        <p:spPr>
          <a:xfrm>
            <a:off x="291569" y="5165196"/>
            <a:ext cx="2157413" cy="1438275"/>
          </a:xfrm>
        </p:spPr>
      </p:pic>
      <p:sp>
        <p:nvSpPr>
          <p:cNvPr id="5" name="Заголовок 1"/>
          <p:cNvSpPr>
            <a:spLocks noGrp="1"/>
          </p:cNvSpPr>
          <p:nvPr>
            <p:ph sz="half" idx="1"/>
          </p:nvPr>
        </p:nvSpPr>
        <p:spPr>
          <a:xfrm>
            <a:off x="110068" y="1"/>
            <a:ext cx="9033932" cy="5190066"/>
          </a:xfrm>
        </p:spPr>
        <p:txBody>
          <a:bodyPr>
            <a:normAutofit fontScale="25000" lnSpcReduction="20000"/>
          </a:bodyPr>
          <a:lstStyle/>
          <a:p>
            <a:pPr marL="0">
              <a:lnSpc>
                <a:spcPct val="120000"/>
              </a:lnSpc>
              <a:spcBef>
                <a:spcPts val="0"/>
              </a:spcBef>
              <a:buNone/>
            </a:pPr>
            <a:r>
              <a:rPr lang="ru-RU" sz="4400" b="1" dirty="0" smtClean="0">
                <a:latin typeface="Times New Roman" pitchFamily="18" charset="0"/>
                <a:cs typeface="Times New Roman" pitchFamily="18" charset="0"/>
              </a:rPr>
              <a:t>4. Правило ведения мяча.</a:t>
            </a:r>
            <a:endParaRPr lang="ru-RU" sz="4400" dirty="0" smtClean="0">
              <a:latin typeface="Times New Roman" pitchFamily="18" charset="0"/>
              <a:cs typeface="Times New Roman" pitchFamily="18" charset="0"/>
            </a:endParaRPr>
          </a:p>
          <a:p>
            <a:pPr marL="0">
              <a:lnSpc>
                <a:spcPct val="120000"/>
              </a:lnSpc>
              <a:spcBef>
                <a:spcPts val="0"/>
              </a:spcBef>
              <a:buNone/>
            </a:pPr>
            <a:r>
              <a:rPr lang="ru-RU" sz="4400" dirty="0" smtClean="0">
                <a:latin typeface="Times New Roman" pitchFamily="18" charset="0"/>
                <a:cs typeface="Times New Roman" pitchFamily="18" charset="0"/>
              </a:rPr>
              <a:t>Ведение мяча происходит, когда игрок, установивший контроль над живым мячом на площадке, передвигает свою коляску и одновременно с этим ведёт мяч либо поочередно передвигает коляску и ведёт мяч. Мяч должен быть размещен на круге во время передвижения коляски, и один или два толчка коляски должны сопровождаться одним или несколькими ударами мяча в пол. Допускается также использование обоих вышеуказанных действий поочередно. Нельзя совершить нарушение двойного ведения. Если игрок толкает свою коляску более двух раз в то время, когда держит мяч на своем круге, не возвращая его на пол, не отдавая передачи, не выполняя броска или не начиная катить его, то это является нарушением в передвижении с мячом.</a:t>
            </a:r>
          </a:p>
          <a:p>
            <a:pPr marL="0">
              <a:lnSpc>
                <a:spcPct val="120000"/>
              </a:lnSpc>
              <a:spcBef>
                <a:spcPts val="0"/>
              </a:spcBef>
              <a:buNone/>
            </a:pPr>
            <a:r>
              <a:rPr lang="ru-RU" sz="4400" b="1" dirty="0" smtClean="0">
                <a:latin typeface="Times New Roman" pitchFamily="18" charset="0"/>
                <a:cs typeface="Times New Roman" pitchFamily="18" charset="0"/>
              </a:rPr>
              <a:t>5. Процесс поочередного владения.</a:t>
            </a:r>
            <a:endParaRPr lang="ru-RU" sz="4400" dirty="0" smtClean="0">
              <a:latin typeface="Times New Roman" pitchFamily="18" charset="0"/>
              <a:cs typeface="Times New Roman" pitchFamily="18" charset="0"/>
            </a:endParaRPr>
          </a:p>
          <a:p>
            <a:pPr marL="0">
              <a:lnSpc>
                <a:spcPct val="120000"/>
              </a:lnSpc>
              <a:spcBef>
                <a:spcPts val="0"/>
              </a:spcBef>
              <a:buNone/>
            </a:pPr>
            <a:r>
              <a:rPr lang="ru-RU" sz="4400" dirty="0" smtClean="0">
                <a:latin typeface="Times New Roman" pitchFamily="18" charset="0"/>
                <a:cs typeface="Times New Roman" pitchFamily="18" charset="0"/>
              </a:rPr>
              <a:t>Каждый период начинается подбрасыванием мяча (спорным броском). Команда, не установившая контроль над мячом после подбрасывания, начнет процесс поочередного владения. Все последующие вбрасывания выполняются из-за пределов площадки напротив продолжения ближайшей линии штрафного броска или на продолжении центральной линии напротив секретарского столика, в зависимости от того, где произошло нарушение.</a:t>
            </a:r>
          </a:p>
          <a:p>
            <a:pPr marL="0">
              <a:lnSpc>
                <a:spcPct val="120000"/>
              </a:lnSpc>
              <a:spcBef>
                <a:spcPts val="0"/>
              </a:spcBef>
              <a:buNone/>
            </a:pPr>
            <a:r>
              <a:rPr lang="ru-RU" sz="4400" b="1" dirty="0" smtClean="0">
                <a:latin typeface="Times New Roman" pitchFamily="18" charset="0"/>
                <a:cs typeface="Times New Roman" pitchFamily="18" charset="0"/>
              </a:rPr>
              <a:t>6. Технические фолы игрока.</a:t>
            </a:r>
            <a:endParaRPr lang="ru-RU" sz="4400" dirty="0" smtClean="0">
              <a:latin typeface="Times New Roman" pitchFamily="18" charset="0"/>
              <a:cs typeface="Times New Roman" pitchFamily="18" charset="0"/>
            </a:endParaRPr>
          </a:p>
          <a:p>
            <a:pPr marL="0">
              <a:lnSpc>
                <a:spcPct val="120000"/>
              </a:lnSpc>
              <a:spcBef>
                <a:spcPts val="0"/>
              </a:spcBef>
              <a:buNone/>
            </a:pPr>
            <a:r>
              <a:rPr lang="ru-RU" sz="4400" dirty="0" smtClean="0">
                <a:latin typeface="Times New Roman" pitchFamily="18" charset="0"/>
                <a:cs typeface="Times New Roman" pitchFamily="18" charset="0"/>
              </a:rPr>
              <a:t>Наиболее значительные несоблюдения Правил игроками на колясках, связанные с техническим фолом, включают в себя покидание площадки, выход из коляски, отрывание обоих задних колес от пола, поднятие стопы (стоп) с подножек, использование любой части нижней(-их) конечности(-ей) для того, чтобы помочь себе остановиться или изменить направление движения коляски и использование коляски с намерением, противоречащим самому определению коляски, а также все то, что преследует целью получить несправедливое преимущество.</a:t>
            </a:r>
          </a:p>
          <a:p>
            <a:pPr marL="0">
              <a:lnSpc>
                <a:spcPct val="120000"/>
              </a:lnSpc>
              <a:spcBef>
                <a:spcPts val="0"/>
              </a:spcBef>
              <a:buNone/>
            </a:pPr>
            <a:r>
              <a:rPr lang="ru-RU" sz="4400" b="1" dirty="0" smtClean="0">
                <a:latin typeface="Times New Roman" pitchFamily="18" charset="0"/>
                <a:cs typeface="Times New Roman" pitchFamily="18" charset="0"/>
              </a:rPr>
              <a:t>7. Замены.</a:t>
            </a:r>
            <a:endParaRPr lang="ru-RU" sz="4400" dirty="0" smtClean="0">
              <a:latin typeface="Times New Roman" pitchFamily="18" charset="0"/>
              <a:cs typeface="Times New Roman" pitchFamily="18" charset="0"/>
            </a:endParaRPr>
          </a:p>
          <a:p>
            <a:pPr marL="0">
              <a:lnSpc>
                <a:spcPct val="120000"/>
              </a:lnSpc>
              <a:spcBef>
                <a:spcPts val="0"/>
              </a:spcBef>
              <a:buNone/>
            </a:pPr>
            <a:r>
              <a:rPr lang="ru-RU" sz="4400" dirty="0" smtClean="0">
                <a:latin typeface="Times New Roman" pitchFamily="18" charset="0"/>
                <a:cs typeface="Times New Roman" pitchFamily="18" charset="0"/>
              </a:rPr>
              <a:t>Замены игрока, выполняющего штрафной бросок, либо во всех других случаях определяются согласно ограничению суммарного количества баллов. Применяются все положения ФИБА, но необходимо придерживаться и максимального 14-балльного классификационного правила. В случае если команда, игрок которой выполняет штрафные броски, производит несколько замен для того, чтобы сохранить 14-балльное ограничение, тогда команда соперников также может произвести несколько замен для того, чтобы противостоять вступившим в игру игрокам и не оказаться поставленной в невыгодное положение.</a:t>
            </a:r>
          </a:p>
          <a:p>
            <a:pPr marL="0">
              <a:lnSpc>
                <a:spcPct val="120000"/>
              </a:lnSpc>
              <a:spcBef>
                <a:spcPts val="0"/>
              </a:spcBef>
              <a:buNone/>
            </a:pPr>
            <a:r>
              <a:rPr lang="ru-RU" sz="4400" b="1" dirty="0" smtClean="0">
                <a:latin typeface="Times New Roman" pitchFamily="18" charset="0"/>
                <a:cs typeface="Times New Roman" pitchFamily="18" charset="0"/>
              </a:rPr>
              <a:t>8. Процесс броска.</a:t>
            </a:r>
            <a:endParaRPr lang="ru-RU" sz="4400" dirty="0" smtClean="0">
              <a:latin typeface="Times New Roman" pitchFamily="18" charset="0"/>
              <a:cs typeface="Times New Roman" pitchFamily="18" charset="0"/>
            </a:endParaRPr>
          </a:p>
          <a:p>
            <a:pPr marL="0">
              <a:lnSpc>
                <a:spcPct val="120000"/>
              </a:lnSpc>
              <a:spcBef>
                <a:spcPts val="0"/>
              </a:spcBef>
              <a:buNone/>
            </a:pPr>
            <a:r>
              <a:rPr lang="ru-RU" sz="4400" dirty="0" smtClean="0">
                <a:latin typeface="Times New Roman" pitchFamily="18" charset="0"/>
                <a:cs typeface="Times New Roman" pitchFamily="18" charset="0"/>
              </a:rPr>
              <a:t>Правила IWBF (англ.) определяют, что процесс броска включает в себя процесс показа или сам показ. Согласно определению, это означает «расположение руки(рук) игрока, выполняющего бросок, таким образом, что ладонь практически полностью или частично разворачивается вверх при подготовке броска или выпускании мяча из рук по направлению к корзине». При этом важно понимать, что игроки с различными способностями бросают или выпускают мяч из рук различными способами. В качестве примера приведем следующее: игрок, обладающий самыми низкими баллами, может бросать мяч «совковым» способом (скрыто), в отличие от более высококвалифицированных игроков, которые бросают мяч традиционным способом.</a:t>
            </a:r>
          </a:p>
          <a:p>
            <a:endParaRPr lang="ru-RU" dirty="0"/>
          </a:p>
        </p:txBody>
      </p:sp>
      <p:pic>
        <p:nvPicPr>
          <p:cNvPr id="7" name="Рисунок 6" descr="1398656750_img_3211.jpg"/>
          <p:cNvPicPr>
            <a:picLocks noChangeAspect="1"/>
          </p:cNvPicPr>
          <p:nvPr/>
        </p:nvPicPr>
        <p:blipFill>
          <a:blip r:embed="rId3" cstate="email"/>
          <a:stretch>
            <a:fillRect/>
          </a:stretch>
        </p:blipFill>
        <p:spPr>
          <a:xfrm>
            <a:off x="6738409" y="5172428"/>
            <a:ext cx="2253191" cy="1502127"/>
          </a:xfrm>
          <a:prstGeom prst="rect">
            <a:avLst/>
          </a:prstGeom>
        </p:spPr>
      </p:pic>
      <p:pic>
        <p:nvPicPr>
          <p:cNvPr id="9" name="Рисунок 8" descr="SteveSerio1-e1444755152926.jpg"/>
          <p:cNvPicPr>
            <a:picLocks noChangeAspect="1"/>
          </p:cNvPicPr>
          <p:nvPr/>
        </p:nvPicPr>
        <p:blipFill>
          <a:blip r:embed="rId4" cstate="email"/>
          <a:stretch>
            <a:fillRect/>
          </a:stretch>
        </p:blipFill>
        <p:spPr>
          <a:xfrm>
            <a:off x="3403600" y="5156200"/>
            <a:ext cx="2159000" cy="143933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7051" y="186267"/>
            <a:ext cx="7812616" cy="601133"/>
          </a:xfrm>
        </p:spPr>
        <p:txBody>
          <a:bodyPr>
            <a:normAutofit fontScale="90000"/>
          </a:bodyPr>
          <a:lstStyle/>
          <a:p>
            <a:r>
              <a:rPr lang="ru-RU" dirty="0" smtClean="0">
                <a:latin typeface="Times New Roman" pitchFamily="18" charset="0"/>
                <a:cs typeface="Times New Roman" pitchFamily="18" charset="0"/>
              </a:rPr>
              <a:t>Волейбол сидя</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211667" y="719668"/>
            <a:ext cx="8813800" cy="3539065"/>
          </a:xfrm>
        </p:spPr>
        <p:txBody>
          <a:bodyPr>
            <a:normAutofit fontScale="47500" lnSpcReduction="20000"/>
          </a:bodyPr>
          <a:lstStyle/>
          <a:p>
            <a:pPr marL="0">
              <a:lnSpc>
                <a:spcPct val="120000"/>
              </a:lnSpc>
              <a:spcBef>
                <a:spcPts val="0"/>
              </a:spcBef>
              <a:buNone/>
            </a:pPr>
            <a:r>
              <a:rPr lang="ru-RU" sz="2500" b="1" dirty="0" smtClean="0">
                <a:latin typeface="Times New Roman" pitchFamily="18" charset="0"/>
                <a:cs typeface="Times New Roman" pitchFamily="18" charset="0"/>
              </a:rPr>
              <a:t>Волейбол сидя</a:t>
            </a:r>
            <a:r>
              <a:rPr lang="ru-RU" sz="2500" dirty="0" smtClean="0">
                <a:latin typeface="Times New Roman" pitchFamily="18" charset="0"/>
                <a:cs typeface="Times New Roman" pitchFamily="18" charset="0"/>
              </a:rPr>
              <a:t> – разновидность волейбола для спортсменов с поражениями опорно-двигательного аппарата, </a:t>
            </a:r>
            <a:r>
              <a:rPr lang="ru-RU" sz="2500" dirty="0" err="1" smtClean="0">
                <a:latin typeface="Times New Roman" pitchFamily="18" charset="0"/>
                <a:cs typeface="Times New Roman" pitchFamily="18" charset="0"/>
              </a:rPr>
              <a:t>параолимпийский</a:t>
            </a:r>
            <a:r>
              <a:rPr lang="ru-RU" sz="2500" dirty="0" smtClean="0">
                <a:latin typeface="Times New Roman" pitchFamily="18" charset="0"/>
                <a:cs typeface="Times New Roman" pitchFamily="18" charset="0"/>
              </a:rPr>
              <a:t> вид спорта.</a:t>
            </a:r>
          </a:p>
          <a:p>
            <a:pPr marL="0">
              <a:lnSpc>
                <a:spcPct val="120000"/>
              </a:lnSpc>
              <a:spcBef>
                <a:spcPts val="0"/>
              </a:spcBef>
              <a:buNone/>
            </a:pPr>
            <a:r>
              <a:rPr lang="ru-RU" sz="2500" dirty="0" smtClean="0">
                <a:latin typeface="Times New Roman" pitchFamily="18" charset="0"/>
                <a:cs typeface="Times New Roman" pitchFamily="18" charset="0"/>
              </a:rPr>
              <a:t>С каждым годом во всем мире увеличивается количество инвалидов, которые зачастую оказываются оторванными от жизни. В настоящее время все больше внимания уделяется людям с ограниченными возможностями здоровья (ОВЗ), чтобы добиться их максимальной социализации и интеграции в общество: реализуются программы инклюзивного образования, при благоустройстве города учитываются потребности всех жителей, включая инвалидов.</a:t>
            </a:r>
          </a:p>
          <a:p>
            <a:pPr marL="0">
              <a:lnSpc>
                <a:spcPct val="120000"/>
              </a:lnSpc>
              <a:spcBef>
                <a:spcPts val="0"/>
              </a:spcBef>
              <a:buNone/>
            </a:pPr>
            <a:r>
              <a:rPr lang="ru-RU" sz="2500" dirty="0" smtClean="0">
                <a:latin typeface="Times New Roman" pitchFamily="18" charset="0"/>
                <a:cs typeface="Times New Roman" pitchFamily="18" charset="0"/>
              </a:rPr>
              <a:t>Волейбол сидя впервые был представлен в 1956 году в Амстердаме. Игра, разработанная </a:t>
            </a:r>
            <a:r>
              <a:rPr lang="ru-RU" sz="2500" dirty="0" err="1" smtClean="0">
                <a:latin typeface="Times New Roman" pitchFamily="18" charset="0"/>
                <a:cs typeface="Times New Roman" pitchFamily="18" charset="0"/>
              </a:rPr>
              <a:t>Таммо</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ван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дер</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Схером</a:t>
            </a:r>
            <a:r>
              <a:rPr lang="ru-RU" sz="2500" dirty="0" smtClean="0">
                <a:latin typeface="Times New Roman" pitchFamily="18" charset="0"/>
                <a:cs typeface="Times New Roman" pitchFamily="18" charset="0"/>
              </a:rPr>
              <a:t> и Антоном </a:t>
            </a:r>
            <a:r>
              <a:rPr lang="ru-RU" sz="2500" dirty="0" err="1" smtClean="0">
                <a:latin typeface="Times New Roman" pitchFamily="18" charset="0"/>
                <a:cs typeface="Times New Roman" pitchFamily="18" charset="0"/>
              </a:rPr>
              <a:t>Алберсом</a:t>
            </a:r>
            <a:r>
              <a:rPr lang="ru-RU" sz="2500" dirty="0" smtClean="0">
                <a:latin typeface="Times New Roman" pitchFamily="18" charset="0"/>
                <a:cs typeface="Times New Roman" pitchFamily="18" charset="0"/>
              </a:rPr>
              <a:t>, сочетала в себе правила волейбола и распространённых в Германии, Нидерландах и скандинавских странах </a:t>
            </a:r>
            <a:r>
              <a:rPr lang="ru-RU" sz="2500" dirty="0" err="1" smtClean="0">
                <a:latin typeface="Times New Roman" pitchFamily="18" charset="0"/>
                <a:cs typeface="Times New Roman" pitchFamily="18" charset="0"/>
              </a:rPr>
              <a:t>ситбола</a:t>
            </a:r>
            <a:r>
              <a:rPr lang="ru-RU" sz="2500" dirty="0" smtClean="0">
                <a:latin typeface="Times New Roman" pitchFamily="18" charset="0"/>
                <a:cs typeface="Times New Roman" pitchFamily="18" charset="0"/>
              </a:rPr>
              <a:t> и </a:t>
            </a:r>
            <a:r>
              <a:rPr lang="ru-RU" sz="2500" dirty="0" err="1" smtClean="0">
                <a:latin typeface="Times New Roman" pitchFamily="18" charset="0"/>
                <a:cs typeface="Times New Roman" pitchFamily="18" charset="0"/>
              </a:rPr>
              <a:t>фистбола</a:t>
            </a:r>
            <a:r>
              <a:rPr lang="ru-RU" sz="2500" dirty="0" smtClean="0">
                <a:latin typeface="Times New Roman" pitchFamily="18" charset="0"/>
                <a:cs typeface="Times New Roman" pitchFamily="18" charset="0"/>
              </a:rPr>
              <a:t>.</a:t>
            </a:r>
          </a:p>
          <a:p>
            <a:pPr marL="0">
              <a:lnSpc>
                <a:spcPct val="120000"/>
              </a:lnSpc>
              <a:spcBef>
                <a:spcPts val="0"/>
              </a:spcBef>
              <a:buNone/>
            </a:pPr>
            <a:r>
              <a:rPr lang="ru-RU" sz="2500" dirty="0" smtClean="0">
                <a:latin typeface="Times New Roman" pitchFamily="18" charset="0"/>
                <a:cs typeface="Times New Roman" pitchFamily="18" charset="0"/>
              </a:rPr>
              <a:t>Популярность </a:t>
            </a:r>
            <a:r>
              <a:rPr lang="ru-RU" sz="2500" dirty="0" err="1" smtClean="0">
                <a:latin typeface="Times New Roman" pitchFamily="18" charset="0"/>
                <a:cs typeface="Times New Roman" pitchFamily="18" charset="0"/>
              </a:rPr>
              <a:t>ситбола</a:t>
            </a:r>
            <a:r>
              <a:rPr lang="ru-RU" sz="2500" dirty="0" smtClean="0">
                <a:latin typeface="Times New Roman" pitchFamily="18" charset="0"/>
                <a:cs typeface="Times New Roman" pitchFamily="18" charset="0"/>
              </a:rPr>
              <a:t> и </a:t>
            </a:r>
            <a:r>
              <a:rPr lang="ru-RU" sz="2500" dirty="0" err="1" smtClean="0">
                <a:latin typeface="Times New Roman" pitchFamily="18" charset="0"/>
                <a:cs typeface="Times New Roman" pitchFamily="18" charset="0"/>
              </a:rPr>
              <a:t>фистбола</a:t>
            </a:r>
            <a:r>
              <a:rPr lang="ru-RU" sz="2500" dirty="0" smtClean="0">
                <a:latin typeface="Times New Roman" pitchFamily="18" charset="0"/>
                <a:cs typeface="Times New Roman" pitchFamily="18" charset="0"/>
              </a:rPr>
              <a:t> среди спортсменов с ограниченными возможностями на протяжении долгого времени являлась сдерживающим фактором на пути международного признания сидячего волейбола.</a:t>
            </a:r>
          </a:p>
          <a:p>
            <a:pPr marL="0">
              <a:lnSpc>
                <a:spcPct val="120000"/>
              </a:lnSpc>
              <a:spcBef>
                <a:spcPts val="0"/>
              </a:spcBef>
              <a:buNone/>
            </a:pPr>
            <a:r>
              <a:rPr lang="ru-RU" sz="2500" dirty="0" smtClean="0">
                <a:latin typeface="Times New Roman" pitchFamily="18" charset="0"/>
                <a:cs typeface="Times New Roman" pitchFamily="18" charset="0"/>
              </a:rPr>
              <a:t>Новый этап в развитии игры начался после объявления </a:t>
            </a:r>
            <a:r>
              <a:rPr lang="ru-RU" sz="2500" dirty="0" err="1" smtClean="0">
                <a:latin typeface="Times New Roman" pitchFamily="18" charset="0"/>
                <a:cs typeface="Times New Roman" pitchFamily="18" charset="0"/>
              </a:rPr>
              <a:t>Арнема</a:t>
            </a:r>
            <a:r>
              <a:rPr lang="ru-RU" sz="2500" dirty="0" smtClean="0">
                <a:latin typeface="Times New Roman" pitchFamily="18" charset="0"/>
                <a:cs typeface="Times New Roman" pitchFamily="18" charset="0"/>
              </a:rPr>
              <a:t> столицей VI </a:t>
            </a:r>
            <a:r>
              <a:rPr lang="ru-RU" sz="2500" dirty="0" err="1" smtClean="0">
                <a:latin typeface="Times New Roman" pitchFamily="18" charset="0"/>
                <a:cs typeface="Times New Roman" pitchFamily="18" charset="0"/>
              </a:rPr>
              <a:t>Параолимпийских</a:t>
            </a:r>
            <a:r>
              <a:rPr lang="ru-RU" sz="2500" dirty="0" smtClean="0">
                <a:latin typeface="Times New Roman" pitchFamily="18" charset="0"/>
                <a:cs typeface="Times New Roman" pitchFamily="18" charset="0"/>
              </a:rPr>
              <a:t> игр и включения волейбола сидя в программу соревнований. В 1979 году в Харлеме был проведён международный турнир по единым, разработанным в Нидерландах, правилам игры. Голландец Питер </a:t>
            </a:r>
            <a:r>
              <a:rPr lang="ru-RU" sz="2500" dirty="0" err="1" smtClean="0">
                <a:latin typeface="Times New Roman" pitchFamily="18" charset="0"/>
                <a:cs typeface="Times New Roman" pitchFamily="18" charset="0"/>
              </a:rPr>
              <a:t>Йон</a:t>
            </a:r>
            <a:r>
              <a:rPr lang="ru-RU" sz="2500" dirty="0" smtClean="0">
                <a:latin typeface="Times New Roman" pitchFamily="18" charset="0"/>
                <a:cs typeface="Times New Roman" pitchFamily="18" charset="0"/>
              </a:rPr>
              <a:t> стал первым президентом созданной в 1980 году Всемирной организации волейбола для инвалидов (англ. </a:t>
            </a:r>
            <a:r>
              <a:rPr lang="ru-RU" sz="2500" i="1" dirty="0" err="1" smtClean="0">
                <a:latin typeface="Times New Roman" pitchFamily="18" charset="0"/>
                <a:cs typeface="Times New Roman" pitchFamily="18" charset="0"/>
              </a:rPr>
              <a:t>World</a:t>
            </a:r>
            <a:r>
              <a:rPr lang="ru-RU" sz="2500" i="1"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Organization</a:t>
            </a:r>
            <a:r>
              <a:rPr lang="ru-RU" sz="2500" i="1"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Volleyball</a:t>
            </a:r>
            <a:r>
              <a:rPr lang="ru-RU" sz="2500" i="1"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for</a:t>
            </a:r>
            <a:r>
              <a:rPr lang="ru-RU" sz="2500" i="1"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Disabled</a:t>
            </a:r>
            <a:r>
              <a:rPr lang="ru-RU" sz="2500" i="1" dirty="0" smtClean="0">
                <a:latin typeface="Times New Roman" pitchFamily="18" charset="0"/>
                <a:cs typeface="Times New Roman" pitchFamily="18" charset="0"/>
              </a:rPr>
              <a:t> — WOVD</a:t>
            </a:r>
            <a:r>
              <a:rPr lang="ru-RU" sz="2500" dirty="0" smtClean="0">
                <a:latin typeface="Times New Roman" pitchFamily="18" charset="0"/>
                <a:cs typeface="Times New Roman" pitchFamily="18" charset="0"/>
              </a:rPr>
              <a:t>).</a:t>
            </a:r>
          </a:p>
          <a:p>
            <a:pPr marL="0">
              <a:lnSpc>
                <a:spcPct val="120000"/>
              </a:lnSpc>
              <a:spcBef>
                <a:spcPts val="0"/>
              </a:spcBef>
              <a:buNone/>
            </a:pPr>
            <a:r>
              <a:rPr lang="ru-RU" sz="2500" dirty="0" smtClean="0">
                <a:latin typeface="Times New Roman" pitchFamily="18" charset="0"/>
                <a:cs typeface="Times New Roman" pitchFamily="18" charset="0"/>
              </a:rPr>
              <a:t>В 1981 году в Бонне состоялся первый официальный чемпионат Европы по волейболу сидя с участием десяти команд. С 1983 года разыгрываются чемпионаты мира для мужских команд и с 1993 года — для женских. В 2004 году женский волейбол сидя дебютировал на </a:t>
            </a:r>
            <a:r>
              <a:rPr lang="ru-RU" sz="2500" dirty="0" err="1" smtClean="0">
                <a:latin typeface="Times New Roman" pitchFamily="18" charset="0"/>
                <a:cs typeface="Times New Roman" pitchFamily="18" charset="0"/>
              </a:rPr>
              <a:t>Параолимпийских</a:t>
            </a:r>
            <a:r>
              <a:rPr lang="ru-RU" sz="2500" dirty="0" smtClean="0">
                <a:latin typeface="Times New Roman" pitchFamily="18" charset="0"/>
                <a:cs typeface="Times New Roman" pitchFamily="18" charset="0"/>
              </a:rPr>
              <a:t> играх.</a:t>
            </a:r>
          </a:p>
          <a:p>
            <a:pPr>
              <a:buNone/>
            </a:pPr>
            <a:endParaRPr lang="ru-RU" dirty="0"/>
          </a:p>
        </p:txBody>
      </p:sp>
      <p:pic>
        <p:nvPicPr>
          <p:cNvPr id="5" name="Содержимое 4" descr="inklyuziv-sport.jpg"/>
          <p:cNvPicPr>
            <a:picLocks noGrp="1" noChangeAspect="1"/>
          </p:cNvPicPr>
          <p:nvPr>
            <p:ph sz="half" idx="2"/>
          </p:nvPr>
        </p:nvPicPr>
        <p:blipFill>
          <a:blip r:embed="rId2" cstate="email"/>
          <a:stretch>
            <a:fillRect/>
          </a:stretch>
        </p:blipFill>
        <p:spPr>
          <a:xfrm>
            <a:off x="905148" y="4394201"/>
            <a:ext cx="3074186" cy="2303832"/>
          </a:xfrm>
        </p:spPr>
      </p:pic>
      <p:pic>
        <p:nvPicPr>
          <p:cNvPr id="6" name="Рисунок 5" descr="martinewright.jpeg"/>
          <p:cNvPicPr>
            <a:picLocks noChangeAspect="1"/>
          </p:cNvPicPr>
          <p:nvPr/>
        </p:nvPicPr>
        <p:blipFill>
          <a:blip r:embed="rId3" cstate="email"/>
          <a:stretch>
            <a:fillRect/>
          </a:stretch>
        </p:blipFill>
        <p:spPr>
          <a:xfrm>
            <a:off x="5291667" y="4394200"/>
            <a:ext cx="3394155" cy="235328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voleybol_01.jpg"/>
          <p:cNvPicPr>
            <a:picLocks noGrp="1" noChangeAspect="1"/>
          </p:cNvPicPr>
          <p:nvPr>
            <p:ph sz="half" idx="2"/>
          </p:nvPr>
        </p:nvPicPr>
        <p:blipFill>
          <a:blip r:embed="rId2" cstate="email"/>
          <a:stretch>
            <a:fillRect/>
          </a:stretch>
        </p:blipFill>
        <p:spPr>
          <a:xfrm>
            <a:off x="1583995" y="3327400"/>
            <a:ext cx="5863298" cy="2849563"/>
          </a:xfrm>
        </p:spPr>
      </p:pic>
      <p:sp>
        <p:nvSpPr>
          <p:cNvPr id="5" name="Заголовок 1"/>
          <p:cNvSpPr>
            <a:spLocks noGrp="1"/>
          </p:cNvSpPr>
          <p:nvPr>
            <p:ph sz="half" idx="1"/>
          </p:nvPr>
        </p:nvSpPr>
        <p:spPr>
          <a:xfrm>
            <a:off x="144463" y="144464"/>
            <a:ext cx="8999537" cy="3149070"/>
          </a:xfrm>
        </p:spPr>
        <p:txBody>
          <a:bodyPr>
            <a:normAutofit/>
          </a:bodyPr>
          <a:lstStyle/>
          <a:p>
            <a:pPr marL="0">
              <a:lnSpc>
                <a:spcPct val="110000"/>
              </a:lnSpc>
              <a:spcBef>
                <a:spcPts val="0"/>
              </a:spcBef>
              <a:buNone/>
            </a:pPr>
            <a:r>
              <a:rPr lang="ru-RU" sz="1500" dirty="0" smtClean="0">
                <a:latin typeface="Times New Roman" pitchFamily="18" charset="0"/>
                <a:cs typeface="Times New Roman" pitchFamily="18" charset="0"/>
              </a:rPr>
              <a:t>Волейбол впервые был представлен на летних </a:t>
            </a:r>
            <a:r>
              <a:rPr lang="ru-RU" sz="1500" dirty="0" err="1" smtClean="0">
                <a:latin typeface="Times New Roman" pitchFamily="18" charset="0"/>
                <a:cs typeface="Times New Roman" pitchFamily="18" charset="0"/>
              </a:rPr>
              <a:t>Параолимпийских</a:t>
            </a:r>
            <a:r>
              <a:rPr lang="ru-RU" sz="1500" dirty="0" smtClean="0">
                <a:latin typeface="Times New Roman" pitchFamily="18" charset="0"/>
                <a:cs typeface="Times New Roman" pitchFamily="18" charset="0"/>
              </a:rPr>
              <a:t> играх 1976 года в Торонто. В дебютном турнире приняли участие команды Израиля, Великобритании, Финляндии и Канады, составленные из </a:t>
            </a:r>
            <a:r>
              <a:rPr lang="ru-RU" sz="1500" dirty="0" err="1" smtClean="0">
                <a:latin typeface="Times New Roman" pitchFamily="18" charset="0"/>
                <a:cs typeface="Times New Roman" pitchFamily="18" charset="0"/>
              </a:rPr>
              <a:t>спортсменов-ампутантов</a:t>
            </a:r>
            <a:r>
              <a:rPr lang="ru-RU" sz="1500" dirty="0" smtClean="0">
                <a:latin typeface="Times New Roman" pitchFamily="18" charset="0"/>
                <a:cs typeface="Times New Roman" pitchFamily="18" charset="0"/>
              </a:rPr>
              <a:t>.</a:t>
            </a:r>
          </a:p>
          <a:p>
            <a:pPr marL="0">
              <a:lnSpc>
                <a:spcPct val="110000"/>
              </a:lnSpc>
              <a:spcBef>
                <a:spcPts val="0"/>
              </a:spcBef>
              <a:buNone/>
            </a:pPr>
            <a:r>
              <a:rPr lang="ru-RU" sz="1500" dirty="0" smtClean="0">
                <a:latin typeface="Times New Roman" pitchFamily="18" charset="0"/>
                <a:cs typeface="Times New Roman" pitchFamily="18" charset="0"/>
              </a:rPr>
              <a:t>С 1980 по 2000 год проводились турниры мужских команд в двух дисциплинах </a:t>
            </a:r>
            <a:r>
              <a:rPr lang="ru-RU" sz="1500" dirty="0" err="1" smtClean="0">
                <a:latin typeface="Times New Roman" pitchFamily="18" charset="0"/>
                <a:cs typeface="Times New Roman" pitchFamily="18" charset="0"/>
              </a:rPr>
              <a:t>инва-волейбола</a:t>
            </a:r>
            <a:r>
              <a:rPr lang="ru-RU" sz="1500" dirty="0" smtClean="0">
                <a:latin typeface="Times New Roman" pitchFamily="18" charset="0"/>
                <a:cs typeface="Times New Roman" pitchFamily="18" charset="0"/>
              </a:rPr>
              <a:t> — волейболе стоя и в волейболе сидя. С 2004 года проводятся соревнования только по волейболу сидя с участием мужских и женских команд.</a:t>
            </a:r>
          </a:p>
          <a:p>
            <a:pPr marL="0">
              <a:lnSpc>
                <a:spcPct val="110000"/>
              </a:lnSpc>
              <a:spcBef>
                <a:spcPts val="0"/>
              </a:spcBef>
              <a:buNone/>
            </a:pPr>
            <a:r>
              <a:rPr lang="ru-RU" sz="1500" dirty="0" smtClean="0">
                <a:latin typeface="Times New Roman" pitchFamily="18" charset="0"/>
                <a:cs typeface="Times New Roman" pitchFamily="18" charset="0"/>
              </a:rPr>
              <a:t>Наибольшее количество медалей на </a:t>
            </a:r>
            <a:r>
              <a:rPr lang="ru-RU" sz="1500" dirty="0" err="1" smtClean="0">
                <a:latin typeface="Times New Roman" pitchFamily="18" charset="0"/>
                <a:cs typeface="Times New Roman" pitchFamily="18" charset="0"/>
              </a:rPr>
              <a:t>Параолимпийских</a:t>
            </a:r>
            <a:r>
              <a:rPr lang="ru-RU" sz="1500" dirty="0" smtClean="0">
                <a:latin typeface="Times New Roman" pitchFamily="18" charset="0"/>
                <a:cs typeface="Times New Roman" pitchFamily="18" charset="0"/>
              </a:rPr>
              <a:t> играх завоевали немецкий волейболист Манфред Коль, являющийся 4-кратным </a:t>
            </a:r>
            <a:r>
              <a:rPr lang="ru-RU" sz="1500" dirty="0" err="1" smtClean="0">
                <a:latin typeface="Times New Roman" pitchFamily="18" charset="0"/>
                <a:cs typeface="Times New Roman" pitchFamily="18" charset="0"/>
              </a:rPr>
              <a:t>параолимпийским</a:t>
            </a:r>
            <a:r>
              <a:rPr lang="ru-RU" sz="1500" dirty="0" smtClean="0">
                <a:latin typeface="Times New Roman" pitchFamily="18" charset="0"/>
                <a:cs typeface="Times New Roman" pitchFamily="18" charset="0"/>
              </a:rPr>
              <a:t> чемпионом по волейболу стоя (1988—2000), и иранец Али </a:t>
            </a:r>
            <a:r>
              <a:rPr lang="ru-RU" sz="1500" dirty="0" err="1" smtClean="0">
                <a:latin typeface="Times New Roman" pitchFamily="18" charset="0"/>
                <a:cs typeface="Times New Roman" pitchFamily="18" charset="0"/>
              </a:rPr>
              <a:t>Гулкар</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Азханди</a:t>
            </a:r>
            <a:r>
              <a:rPr lang="ru-RU" sz="1500" dirty="0" smtClean="0">
                <a:latin typeface="Times New Roman" pitchFamily="18" charset="0"/>
                <a:cs typeface="Times New Roman" pitchFamily="18" charset="0"/>
              </a:rPr>
              <a:t>, выигравший в составе своей сборной на соревнованиях по волейболу сидя три «золота» (1992—2000) и одно «серебро» (2004).</a:t>
            </a:r>
          </a:p>
          <a:p>
            <a:pPr marL="0">
              <a:lnSpc>
                <a:spcPct val="110000"/>
              </a:lnSpc>
              <a:spcBef>
                <a:spcPts val="0"/>
              </a:spcBef>
              <a:buNone/>
            </a:pPr>
            <a:r>
              <a:rPr lang="ru-RU" sz="1500" dirty="0" smtClean="0">
                <a:latin typeface="Times New Roman" pitchFamily="18" charset="0"/>
                <a:cs typeface="Times New Roman" pitchFamily="18" charset="0"/>
              </a:rPr>
              <a:t>Победителями </a:t>
            </a:r>
            <a:r>
              <a:rPr lang="ru-RU" sz="1500" dirty="0" err="1" smtClean="0">
                <a:latin typeface="Times New Roman" pitchFamily="18" charset="0"/>
                <a:cs typeface="Times New Roman" pitchFamily="18" charset="0"/>
              </a:rPr>
              <a:t>Параолимпийских</a:t>
            </a:r>
            <a:r>
              <a:rPr lang="ru-RU" sz="1500" dirty="0" smtClean="0">
                <a:latin typeface="Times New Roman" pitchFamily="18" charset="0"/>
                <a:cs typeface="Times New Roman" pitchFamily="18" charset="0"/>
              </a:rPr>
              <a:t> игр и чемпионатов мира среди мужчин становились сборные Ирана, Боснии и Герцеговины и Нидерландов, у женщин три победы на </a:t>
            </a:r>
            <a:r>
              <a:rPr lang="ru-RU" sz="1500" dirty="0" err="1" smtClean="0">
                <a:latin typeface="Times New Roman" pitchFamily="18" charset="0"/>
                <a:cs typeface="Times New Roman" pitchFamily="18" charset="0"/>
              </a:rPr>
              <a:t>Параолимпиадах</a:t>
            </a:r>
            <a:r>
              <a:rPr lang="ru-RU" sz="1500" dirty="0" smtClean="0">
                <a:latin typeface="Times New Roman" pitchFamily="18" charset="0"/>
                <a:cs typeface="Times New Roman" pitchFamily="18" charset="0"/>
              </a:rPr>
              <a:t> одержала сборная Китая.</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63208"/>
            <a:ext cx="7886698" cy="734260"/>
          </a:xfrm>
        </p:spPr>
        <p:txBody>
          <a:bodyPr>
            <a:normAutofit/>
          </a:bodyPr>
          <a:lstStyle/>
          <a:p>
            <a:pPr algn="ctr"/>
            <a:r>
              <a:rPr lang="ru-RU" sz="3200" b="1" dirty="0" smtClean="0">
                <a:solidFill>
                  <a:srgbClr val="FF0000"/>
                </a:solidFill>
                <a:latin typeface="Times New Roman" pitchFamily="18" charset="0"/>
                <a:cs typeface="Times New Roman" pitchFamily="18" charset="0"/>
              </a:rPr>
              <a:t>Этапы развития</a:t>
            </a:r>
            <a:r>
              <a:rPr lang="ru-RU" sz="1400" b="1" dirty="0" smtClean="0"/>
              <a:t/>
            </a:r>
            <a:br>
              <a:rPr lang="ru-RU" sz="1400" b="1" dirty="0" smtClean="0"/>
            </a:br>
            <a:endParaRPr lang="ru-RU" sz="1400" dirty="0">
              <a:latin typeface="Times New Roman" pitchFamily="18" charset="0"/>
              <a:cs typeface="Times New Roman" pitchFamily="18" charset="0"/>
            </a:endParaRPr>
          </a:p>
        </p:txBody>
      </p:sp>
      <p:sp>
        <p:nvSpPr>
          <p:cNvPr id="3" name="Содержимое 2"/>
          <p:cNvSpPr>
            <a:spLocks noGrp="1"/>
          </p:cNvSpPr>
          <p:nvPr>
            <p:ph sz="half" idx="1"/>
          </p:nvPr>
        </p:nvSpPr>
        <p:spPr>
          <a:xfrm>
            <a:off x="186266" y="3166533"/>
            <a:ext cx="8754534" cy="2387601"/>
          </a:xfrm>
        </p:spPr>
        <p:txBody>
          <a:bodyPr>
            <a:normAutofit/>
          </a:bodyPr>
          <a:lstStyle/>
          <a:p>
            <a:pPr marL="0" indent="228600">
              <a:lnSpc>
                <a:spcPct val="100000"/>
              </a:lnSpc>
              <a:spcBef>
                <a:spcPts val="0"/>
              </a:spcBef>
              <a:buNone/>
            </a:pPr>
            <a:r>
              <a:rPr lang="ru-RU" sz="1200" dirty="0" smtClean="0">
                <a:latin typeface="Times New Roman" pitchFamily="18" charset="0"/>
                <a:cs typeface="Times New Roman" pitchFamily="18" charset="0"/>
              </a:rPr>
              <a:t>В 1948 году сэр Людвиг </a:t>
            </a:r>
            <a:r>
              <a:rPr lang="ru-RU" sz="1200" dirty="0" err="1" smtClean="0">
                <a:latin typeface="Times New Roman" pitchFamily="18" charset="0"/>
                <a:cs typeface="Times New Roman" pitchFamily="18" charset="0"/>
              </a:rPr>
              <a:t>Гуттман</a:t>
            </a:r>
            <a:r>
              <a:rPr lang="ru-RU" sz="1200" dirty="0" smtClean="0">
                <a:latin typeface="Times New Roman" pitchFamily="18" charset="0"/>
                <a:cs typeface="Times New Roman" pitchFamily="18" charset="0"/>
              </a:rPr>
              <a:t> основал </a:t>
            </a:r>
            <a:r>
              <a:rPr lang="ru-RU" sz="1200" dirty="0" err="1" smtClean="0">
                <a:latin typeface="Times New Roman" pitchFamily="18" charset="0"/>
                <a:cs typeface="Times New Roman" pitchFamily="18" charset="0"/>
              </a:rPr>
              <a:t>Сток-Мандевильские</a:t>
            </a:r>
            <a:r>
              <a:rPr lang="ru-RU" sz="1200" dirty="0" smtClean="0">
                <a:latin typeface="Times New Roman" pitchFamily="18" charset="0"/>
                <a:cs typeface="Times New Roman" pitchFamily="18" charset="0"/>
              </a:rPr>
              <a:t> игры (СМИ), которые прошли одновременно с проведением Олимпийских игр в Великобритании. В соревнованиях по стрельбе из лука участвовали бывшие военнослужащие - 16 парализованных мужчин и женщин.</a:t>
            </a:r>
          </a:p>
          <a:p>
            <a:pPr marL="0" indent="228600">
              <a:lnSpc>
                <a:spcPct val="100000"/>
              </a:lnSpc>
              <a:spcBef>
                <a:spcPts val="0"/>
              </a:spcBef>
              <a:buNone/>
            </a:pPr>
            <a:r>
              <a:rPr lang="ru-RU" sz="1200" dirty="0" smtClean="0">
                <a:latin typeface="Times New Roman" pitchFamily="18" charset="0"/>
                <a:cs typeface="Times New Roman" pitchFamily="18" charset="0"/>
              </a:rPr>
              <a:t>Первое многонациональное участие в </a:t>
            </a:r>
            <a:r>
              <a:rPr lang="ru-RU" sz="1200" dirty="0" err="1" smtClean="0">
                <a:latin typeface="Times New Roman" pitchFamily="18" charset="0"/>
                <a:cs typeface="Times New Roman" pitchFamily="18" charset="0"/>
              </a:rPr>
              <a:t>Сток-Мандевильских</a:t>
            </a:r>
            <a:r>
              <a:rPr lang="ru-RU" sz="1200" dirty="0" smtClean="0">
                <a:latin typeface="Times New Roman" pitchFamily="18" charset="0"/>
                <a:cs typeface="Times New Roman" pitchFamily="18" charset="0"/>
              </a:rPr>
              <a:t> играх (голландских и английских ветеранов войны) привело к проведению первых Международных </a:t>
            </a:r>
            <a:r>
              <a:rPr lang="ru-RU" sz="1200" dirty="0" err="1" smtClean="0">
                <a:latin typeface="Times New Roman" pitchFamily="18" charset="0"/>
                <a:cs typeface="Times New Roman" pitchFamily="18" charset="0"/>
              </a:rPr>
              <a:t>Сток-Мандевильских</a:t>
            </a:r>
            <a:r>
              <a:rPr lang="ru-RU" sz="1200" dirty="0" smtClean="0">
                <a:latin typeface="Times New Roman" pitchFamily="18" charset="0"/>
                <a:cs typeface="Times New Roman" pitchFamily="18" charset="0"/>
              </a:rPr>
              <a:t> игр (МСМИ) 1952 года, предшественников современных </a:t>
            </a:r>
            <a:r>
              <a:rPr lang="ru-RU" sz="1200" dirty="0" err="1" smtClean="0">
                <a:latin typeface="Times New Roman" pitchFamily="18" charset="0"/>
                <a:cs typeface="Times New Roman" pitchFamily="18" charset="0"/>
              </a:rPr>
              <a:t>Паралимпийских</a:t>
            </a:r>
            <a:r>
              <a:rPr lang="ru-RU" sz="1200" dirty="0" smtClean="0">
                <a:latin typeface="Times New Roman" pitchFamily="18" charset="0"/>
                <a:cs typeface="Times New Roman" pitchFamily="18" charset="0"/>
              </a:rPr>
              <a:t> игр. Последующие годы происходило увеличение, как числа участников, так и видов спорта. Игры стали проводиться ежегодно как международный спортивный праздник.</a:t>
            </a:r>
          </a:p>
          <a:p>
            <a:pPr marL="0" indent="228600">
              <a:lnSpc>
                <a:spcPct val="100000"/>
              </a:lnSpc>
              <a:spcBef>
                <a:spcPts val="0"/>
              </a:spcBef>
              <a:buNone/>
            </a:pPr>
            <a:r>
              <a:rPr lang="ru-RU" sz="1200" dirty="0" smtClean="0">
                <a:latin typeface="Times New Roman" pitchFamily="18" charset="0"/>
                <a:cs typeface="Times New Roman" pitchFamily="18" charset="0"/>
              </a:rPr>
              <a:t>Была создана Международная </a:t>
            </a:r>
            <a:r>
              <a:rPr lang="ru-RU" sz="1200" dirty="0" err="1" smtClean="0">
                <a:latin typeface="Times New Roman" pitchFamily="18" charset="0"/>
                <a:cs typeface="Times New Roman" pitchFamily="18" charset="0"/>
              </a:rPr>
              <a:t>Сток-Мандевильская</a:t>
            </a:r>
            <a:r>
              <a:rPr lang="ru-RU" sz="1200" dirty="0" smtClean="0">
                <a:latin typeface="Times New Roman" pitchFamily="18" charset="0"/>
                <a:cs typeface="Times New Roman" pitchFamily="18" charset="0"/>
              </a:rPr>
              <a:t> федерация, задачами которой стали развитие </a:t>
            </a:r>
            <a:r>
              <a:rPr lang="ru-RU" sz="1200" dirty="0" err="1" smtClean="0">
                <a:latin typeface="Times New Roman" pitchFamily="18" charset="0"/>
                <a:cs typeface="Times New Roman" pitchFamily="18" charset="0"/>
              </a:rPr>
              <a:t>паралимпийского</a:t>
            </a:r>
            <a:r>
              <a:rPr lang="ru-RU" sz="1200" dirty="0" smtClean="0">
                <a:latin typeface="Times New Roman" pitchFamily="18" charset="0"/>
                <a:cs typeface="Times New Roman" pitchFamily="18" charset="0"/>
              </a:rPr>
              <a:t> спорта, координация соревнований, поддержание тесных взаимоотношений с Международным олимпийским комитетом (МОК). Во время проведения Олимпийских игр в Мельбурне в 1956 г. МОК наградил Международную </a:t>
            </a:r>
            <a:r>
              <a:rPr lang="ru-RU" sz="1200" dirty="0" err="1" smtClean="0">
                <a:latin typeface="Times New Roman" pitchFamily="18" charset="0"/>
                <a:cs typeface="Times New Roman" pitchFamily="18" charset="0"/>
              </a:rPr>
              <a:t>Сток-Мандевильскую</a:t>
            </a:r>
            <a:r>
              <a:rPr lang="ru-RU" sz="1200" dirty="0" smtClean="0">
                <a:latin typeface="Times New Roman" pitchFamily="18" charset="0"/>
                <a:cs typeface="Times New Roman" pitchFamily="18" charset="0"/>
              </a:rPr>
              <a:t> федерацию специальным кубком за воплощение в жизнь олимпийских идеалов гуманизма. В </a:t>
            </a:r>
            <a:r>
              <a:rPr lang="ru-RU" sz="1200" dirty="0" err="1" smtClean="0">
                <a:latin typeface="Times New Roman" pitchFamily="18" charset="0"/>
                <a:cs typeface="Times New Roman" pitchFamily="18" charset="0"/>
              </a:rPr>
              <a:t>Сток-Мандевиле</a:t>
            </a:r>
            <a:r>
              <a:rPr lang="ru-RU" sz="1200" dirty="0" smtClean="0">
                <a:latin typeface="Times New Roman" pitchFamily="18" charset="0"/>
                <a:cs typeface="Times New Roman" pitchFamily="18" charset="0"/>
              </a:rPr>
              <a:t> на средства инвалидов, пенсионеров и благотворительных пожертвований был построен первый стадион для спортсменов-инвалидов.</a:t>
            </a:r>
            <a:endParaRPr lang="ru-RU" sz="1200" dirty="0">
              <a:latin typeface="Times New Roman" pitchFamily="18" charset="0"/>
              <a:cs typeface="Times New Roman" pitchFamily="18" charset="0"/>
            </a:endParaRPr>
          </a:p>
        </p:txBody>
      </p:sp>
      <p:pic>
        <p:nvPicPr>
          <p:cNvPr id="5" name="Содержимое 4" descr="26628476_17056429.jpg"/>
          <p:cNvPicPr>
            <a:picLocks noGrp="1" noChangeAspect="1"/>
          </p:cNvPicPr>
          <p:nvPr>
            <p:ph sz="half" idx="2"/>
          </p:nvPr>
        </p:nvPicPr>
        <p:blipFill>
          <a:blip r:embed="rId2" cstate="email"/>
          <a:stretch>
            <a:fillRect/>
          </a:stretch>
        </p:blipFill>
        <p:spPr>
          <a:xfrm>
            <a:off x="328082" y="729852"/>
            <a:ext cx="3075517" cy="2291853"/>
          </a:xfrm>
        </p:spPr>
      </p:pic>
      <p:pic>
        <p:nvPicPr>
          <p:cNvPr id="6" name="Рисунок 5" descr="8e7c072c18386ad52bbc928b1fbfb7da.jpg"/>
          <p:cNvPicPr>
            <a:picLocks noChangeAspect="1"/>
          </p:cNvPicPr>
          <p:nvPr/>
        </p:nvPicPr>
        <p:blipFill>
          <a:blip r:embed="rId3" cstate="email"/>
          <a:stretch>
            <a:fillRect/>
          </a:stretch>
        </p:blipFill>
        <p:spPr>
          <a:xfrm>
            <a:off x="5524501" y="660400"/>
            <a:ext cx="3221566" cy="236050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Основные показания для занятий волейболом сидя</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160867" y="1210733"/>
            <a:ext cx="5630333" cy="5537200"/>
          </a:xfrm>
        </p:spPr>
        <p:txBody>
          <a:bodyPr>
            <a:normAutofit fontScale="25000" lnSpcReduction="20000"/>
          </a:bodyPr>
          <a:lstStyle/>
          <a:p>
            <a:pPr marL="0">
              <a:lnSpc>
                <a:spcPct val="120000"/>
              </a:lnSpc>
              <a:spcBef>
                <a:spcPts val="0"/>
              </a:spcBef>
              <a:buNone/>
            </a:pPr>
            <a:r>
              <a:rPr lang="ru-RU" sz="5600" dirty="0" smtClean="0">
                <a:latin typeface="Times New Roman" pitchFamily="18" charset="0"/>
                <a:cs typeface="Times New Roman" pitchFamily="18" charset="0"/>
              </a:rPr>
              <a:t>Так как рассматриваемый вид спорта является </a:t>
            </a:r>
            <a:r>
              <a:rPr lang="ru-RU" sz="5600" dirty="0" err="1" smtClean="0">
                <a:latin typeface="Times New Roman" pitchFamily="18" charset="0"/>
                <a:cs typeface="Times New Roman" pitchFamily="18" charset="0"/>
              </a:rPr>
              <a:t>параолимпийским</a:t>
            </a:r>
            <a:r>
              <a:rPr lang="ru-RU" sz="5600" dirty="0" smtClean="0">
                <a:latin typeface="Times New Roman" pitchFamily="18" charset="0"/>
                <a:cs typeface="Times New Roman" pitchFamily="18" charset="0"/>
              </a:rPr>
              <a:t>, показаниями для занятий им являются следующие заболевания:</a:t>
            </a:r>
          </a:p>
          <a:p>
            <a:pPr marL="0">
              <a:lnSpc>
                <a:spcPct val="120000"/>
              </a:lnSpc>
              <a:spcBef>
                <a:spcPts val="0"/>
              </a:spcBef>
              <a:buNone/>
            </a:pPr>
            <a:r>
              <a:rPr lang="ru-RU" sz="5600" dirty="0" smtClean="0">
                <a:latin typeface="Times New Roman" pitchFamily="18" charset="0"/>
                <a:cs typeface="Times New Roman" pitchFamily="18" charset="0"/>
              </a:rPr>
              <a:t>1) Ампутация стопы, голени, бедра, нижней конечности (конечностей), кисти верхней конечности.</a:t>
            </a:r>
          </a:p>
          <a:p>
            <a:pPr marL="0">
              <a:lnSpc>
                <a:spcPct val="120000"/>
              </a:lnSpc>
              <a:spcBef>
                <a:spcPts val="0"/>
              </a:spcBef>
              <a:buNone/>
            </a:pPr>
            <a:r>
              <a:rPr lang="ru-RU" sz="5600" dirty="0" smtClean="0">
                <a:latin typeface="Times New Roman" pitchFamily="18" charset="0"/>
                <a:cs typeface="Times New Roman" pitchFamily="18" charset="0"/>
              </a:rPr>
              <a:t>2) Дисплазия тазобедренного сустава, то есть врождённый вывих бедра – это врождённая неполноценность сустава, обусловленная его неправильным развитием, которая может привести (или привела) к подвывиху или вывиху бедренной кости.</a:t>
            </a:r>
          </a:p>
          <a:p>
            <a:pPr marL="0">
              <a:lnSpc>
                <a:spcPct val="120000"/>
              </a:lnSpc>
              <a:spcBef>
                <a:spcPts val="0"/>
              </a:spcBef>
              <a:buNone/>
            </a:pPr>
            <a:r>
              <a:rPr lang="ru-RU" sz="5600" dirty="0" smtClean="0">
                <a:latin typeface="Times New Roman" pitchFamily="18" charset="0"/>
                <a:cs typeface="Times New Roman" pitchFamily="18" charset="0"/>
              </a:rPr>
              <a:t>3) Укорочение нижней конечности на пять и более сантиметров.</a:t>
            </a:r>
          </a:p>
          <a:p>
            <a:pPr marL="0">
              <a:lnSpc>
                <a:spcPct val="120000"/>
              </a:lnSpc>
              <a:spcBef>
                <a:spcPts val="0"/>
              </a:spcBef>
              <a:buNone/>
            </a:pPr>
            <a:r>
              <a:rPr lang="ru-RU" sz="5600" dirty="0" smtClean="0">
                <a:latin typeface="Times New Roman" pitchFamily="18" charset="0"/>
                <a:cs typeface="Times New Roman" pitchFamily="18" charset="0"/>
              </a:rPr>
              <a:t>4) Гипоплазия нижней конечности – врождённое недоразвитие конечности.</a:t>
            </a:r>
          </a:p>
          <a:p>
            <a:pPr marL="0">
              <a:lnSpc>
                <a:spcPct val="120000"/>
              </a:lnSpc>
              <a:spcBef>
                <a:spcPts val="0"/>
              </a:spcBef>
              <a:buNone/>
            </a:pPr>
            <a:r>
              <a:rPr lang="ru-RU" sz="5600" dirty="0" smtClean="0">
                <a:latin typeface="Times New Roman" pitchFamily="18" charset="0"/>
                <a:cs typeface="Times New Roman" pitchFamily="18" charset="0"/>
              </a:rPr>
              <a:t>5) Полиомиелит – острая вирусная инфекция, поражающая нервную систему, что приводит к отказу конечности, в основном нижней.</a:t>
            </a:r>
          </a:p>
          <a:p>
            <a:pPr marL="0">
              <a:lnSpc>
                <a:spcPct val="120000"/>
              </a:lnSpc>
              <a:spcBef>
                <a:spcPts val="0"/>
              </a:spcBef>
              <a:buNone/>
            </a:pPr>
            <a:r>
              <a:rPr lang="ru-RU" sz="5600" dirty="0" smtClean="0">
                <a:latin typeface="Times New Roman" pitchFamily="18" charset="0"/>
                <a:cs typeface="Times New Roman" pitchFamily="18" charset="0"/>
              </a:rPr>
              <a:t>6) Парез нижней конечности – это состояние слабости какой-либо мышцы или групп мышц. Причиной может быть страдание головного, спинного мозга. Степень пореза определяется в баллах:</a:t>
            </a:r>
          </a:p>
          <a:p>
            <a:pPr marL="0">
              <a:lnSpc>
                <a:spcPct val="120000"/>
              </a:lnSpc>
              <a:spcBef>
                <a:spcPts val="0"/>
              </a:spcBef>
              <a:buNone/>
            </a:pPr>
            <a:r>
              <a:rPr lang="ru-RU" sz="5600" dirty="0" smtClean="0">
                <a:latin typeface="Times New Roman" pitchFamily="18" charset="0"/>
                <a:cs typeface="Times New Roman" pitchFamily="18" charset="0"/>
              </a:rPr>
              <a:t>0 баллов – произвольные движения отсутствуют. Полный паралич.</a:t>
            </a:r>
          </a:p>
          <a:p>
            <a:pPr marL="0">
              <a:lnSpc>
                <a:spcPct val="120000"/>
              </a:lnSpc>
              <a:spcBef>
                <a:spcPts val="0"/>
              </a:spcBef>
              <a:buNone/>
            </a:pPr>
            <a:r>
              <a:rPr lang="ru-RU" sz="5600" dirty="0" smtClean="0">
                <a:latin typeface="Times New Roman" pitchFamily="18" charset="0"/>
                <a:cs typeface="Times New Roman" pitchFamily="18" charset="0"/>
              </a:rPr>
              <a:t>1 балл – сокращения мышц присутствуют, но практически незаметны, движения в суставах нет.</a:t>
            </a:r>
          </a:p>
          <a:p>
            <a:pPr marL="0">
              <a:lnSpc>
                <a:spcPct val="120000"/>
              </a:lnSpc>
              <a:spcBef>
                <a:spcPts val="0"/>
              </a:spcBef>
              <a:buNone/>
            </a:pPr>
            <a:r>
              <a:rPr lang="ru-RU" sz="5600" dirty="0" smtClean="0">
                <a:latin typeface="Times New Roman" pitchFamily="18" charset="0"/>
                <a:cs typeface="Times New Roman" pitchFamily="18" charset="0"/>
              </a:rPr>
              <a:t>2 балла – движения возможны в горизонтальной плоскости, движения в суставе стеснены.</a:t>
            </a:r>
          </a:p>
          <a:p>
            <a:pPr marL="0">
              <a:lnSpc>
                <a:spcPct val="120000"/>
              </a:lnSpc>
              <a:spcBef>
                <a:spcPts val="0"/>
              </a:spcBef>
              <a:buNone/>
            </a:pPr>
            <a:r>
              <a:rPr lang="ru-RU" sz="5600" dirty="0" smtClean="0">
                <a:latin typeface="Times New Roman" pitchFamily="18" charset="0"/>
                <a:cs typeface="Times New Roman" pitchFamily="18" charset="0"/>
              </a:rPr>
              <a:t>3 балла – мышцы противодействуют силе тяжести (то есть конечность можно поднять), движение в суставе значительно стеснено.</a:t>
            </a:r>
          </a:p>
          <a:p>
            <a:pPr marL="0">
              <a:lnSpc>
                <a:spcPct val="120000"/>
              </a:lnSpc>
              <a:spcBef>
                <a:spcPts val="0"/>
              </a:spcBef>
              <a:buNone/>
            </a:pPr>
            <a:r>
              <a:rPr lang="ru-RU" sz="5600" dirty="0" smtClean="0">
                <a:latin typeface="Times New Roman" pitchFamily="18" charset="0"/>
                <a:cs typeface="Times New Roman" pitchFamily="18" charset="0"/>
              </a:rPr>
              <a:t>4 балла – объёмы движения полные, но сила мышц заметно снижена.</a:t>
            </a:r>
          </a:p>
          <a:p>
            <a:pPr>
              <a:buNone/>
            </a:pPr>
            <a:r>
              <a:rPr lang="ru-RU" dirty="0" smtClean="0"/>
              <a:t/>
            </a:r>
            <a:br>
              <a:rPr lang="ru-RU" dirty="0" smtClean="0"/>
            </a:br>
            <a:endParaRPr lang="ru-RU" dirty="0" smtClean="0"/>
          </a:p>
          <a:p>
            <a:endParaRPr lang="ru-RU" dirty="0"/>
          </a:p>
        </p:txBody>
      </p:sp>
      <p:pic>
        <p:nvPicPr>
          <p:cNvPr id="5" name="Содержимое 4" descr="supercoolpics_08_06092012200548.jpg"/>
          <p:cNvPicPr>
            <a:picLocks noGrp="1" noChangeAspect="1"/>
          </p:cNvPicPr>
          <p:nvPr>
            <p:ph sz="half" idx="2"/>
          </p:nvPr>
        </p:nvPicPr>
        <p:blipFill>
          <a:blip r:embed="rId2" cstate="email"/>
          <a:stretch>
            <a:fillRect/>
          </a:stretch>
        </p:blipFill>
        <p:spPr>
          <a:xfrm>
            <a:off x="5849937" y="1136664"/>
            <a:ext cx="2794529" cy="1908183"/>
          </a:xfrm>
        </p:spPr>
      </p:pic>
      <p:pic>
        <p:nvPicPr>
          <p:cNvPr id="6" name="Рисунок 5" descr="phoca_thumb_l_vall-cr-2016-26-12-17-30.jpg"/>
          <p:cNvPicPr>
            <a:picLocks noChangeAspect="1"/>
          </p:cNvPicPr>
          <p:nvPr/>
        </p:nvPicPr>
        <p:blipFill>
          <a:blip r:embed="rId3" cstate="email"/>
          <a:stretch>
            <a:fillRect/>
          </a:stretch>
        </p:blipFill>
        <p:spPr>
          <a:xfrm>
            <a:off x="6011333" y="3661410"/>
            <a:ext cx="2829923" cy="1884257"/>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Регби колясочников</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391583" y="1080559"/>
            <a:ext cx="3886200" cy="4351338"/>
          </a:xfrm>
        </p:spPr>
        <p:txBody>
          <a:bodyPr>
            <a:noAutofit/>
          </a:bodyPr>
          <a:lstStyle/>
          <a:p>
            <a:pPr marL="0">
              <a:lnSpc>
                <a:spcPct val="120000"/>
              </a:lnSpc>
              <a:spcBef>
                <a:spcPts val="0"/>
              </a:spcBef>
              <a:buNone/>
            </a:pPr>
            <a:r>
              <a:rPr lang="ru-RU" sz="1400" dirty="0" smtClean="0">
                <a:latin typeface="Times New Roman" pitchFamily="18" charset="0"/>
                <a:cs typeface="Times New Roman" pitchFamily="18" charset="0"/>
              </a:rPr>
              <a:t>Регби колясочников объединяет элементы баскетбола, футбола и хоккея с шайбой, и играется на баскетбольной площадке. Команды состоят из 4 игроков, плюс допускается количество запасных вплоть до восьми человек. Классификация игроков основывается на их физических возможностях, исходя из которых, каждому присваивается определенное количество баллов от 0.5 до 3.5. Суммарное количество баллов в команде не должно превышать 8.0. В игре используется волейбольный мяч, который можно нести, передавать руками. Мяч нельзя задерживать более чем на 10 секунд. Очки набираются после попадания за голевую линию противника. Игра состоит из четырех периодов, длительностью по 8 минут.</a:t>
            </a:r>
            <a:endParaRPr lang="ru-RU" sz="1400" dirty="0">
              <a:latin typeface="Times New Roman" pitchFamily="18" charset="0"/>
              <a:cs typeface="Times New Roman" pitchFamily="18" charset="0"/>
            </a:endParaRPr>
          </a:p>
        </p:txBody>
      </p:sp>
      <p:pic>
        <p:nvPicPr>
          <p:cNvPr id="5" name="Содержимое 4" descr="120906234419435_Wheelchair+rugby_0.jpg"/>
          <p:cNvPicPr>
            <a:picLocks noGrp="1" noChangeAspect="1"/>
          </p:cNvPicPr>
          <p:nvPr>
            <p:ph sz="half" idx="2"/>
          </p:nvPr>
        </p:nvPicPr>
        <p:blipFill>
          <a:blip r:embed="rId2" cstate="email"/>
          <a:stretch>
            <a:fillRect/>
          </a:stretch>
        </p:blipFill>
        <p:spPr>
          <a:xfrm>
            <a:off x="4620682" y="1101302"/>
            <a:ext cx="3886200" cy="2768918"/>
          </a:xfrm>
        </p:spPr>
      </p:pic>
      <p:pic>
        <p:nvPicPr>
          <p:cNvPr id="6" name="Рисунок 5" descr="20190822-01-01.jpeg"/>
          <p:cNvPicPr>
            <a:picLocks noChangeAspect="1"/>
          </p:cNvPicPr>
          <p:nvPr/>
        </p:nvPicPr>
        <p:blipFill>
          <a:blip r:embed="rId3" cstate="email"/>
          <a:stretch>
            <a:fillRect/>
          </a:stretch>
        </p:blipFill>
        <p:spPr>
          <a:xfrm>
            <a:off x="4621784" y="3928364"/>
            <a:ext cx="3938016" cy="2709672"/>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Теннис колясочников</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442384" y="1097491"/>
            <a:ext cx="8007350" cy="2847976"/>
          </a:xfrm>
        </p:spPr>
        <p:txBody>
          <a:bodyPr>
            <a:noAutofit/>
          </a:bodyPr>
          <a:lstStyle/>
          <a:p>
            <a:pPr marL="0">
              <a:lnSpc>
                <a:spcPct val="120000"/>
              </a:lnSpc>
              <a:spcBef>
                <a:spcPts val="0"/>
              </a:spcBef>
              <a:buNone/>
            </a:pPr>
            <a:r>
              <a:rPr lang="ru-RU" sz="1400" dirty="0" smtClean="0">
                <a:latin typeface="Times New Roman" pitchFamily="18" charset="0"/>
                <a:cs typeface="Times New Roman" pitchFamily="18" charset="0"/>
              </a:rPr>
              <a:t>Теннис колясочников впервые появился в </a:t>
            </a:r>
            <a:r>
              <a:rPr lang="ru-RU" sz="1400" dirty="0" err="1" smtClean="0">
                <a:latin typeface="Times New Roman" pitchFamily="18" charset="0"/>
                <a:cs typeface="Times New Roman" pitchFamily="18" charset="0"/>
              </a:rPr>
              <a:t>параолимпийской</a:t>
            </a:r>
            <a:r>
              <a:rPr lang="ru-RU" sz="1400" dirty="0" smtClean="0">
                <a:latin typeface="Times New Roman" pitchFamily="18" charset="0"/>
                <a:cs typeface="Times New Roman" pitchFamily="18" charset="0"/>
              </a:rPr>
              <a:t> программе в 1992 году. Сам вид спорта зародился в США в начале 1970-ых и в сегодняшние дни продолжает совершенствоваться. Правила игры фактически повторяют правила традиционного тенниса и, естественно, требуют от спортсменов аналогичных навыков Единственная разница заключается в том, что игрокам позволено два аута, причем первый - в пределах границ корта. Чтобы получить доступ к игре, спортсмен должен быть </a:t>
            </a:r>
            <a:r>
              <a:rPr lang="ru-RU" sz="1400" dirty="0" err="1" smtClean="0">
                <a:latin typeface="Times New Roman" pitchFamily="18" charset="0"/>
                <a:cs typeface="Times New Roman" pitchFamily="18" charset="0"/>
              </a:rPr>
              <a:t>продиагностирован</a:t>
            </a:r>
            <a:r>
              <a:rPr lang="ru-RU" sz="1400" dirty="0" smtClean="0">
                <a:latin typeface="Times New Roman" pitchFamily="18" charset="0"/>
                <a:cs typeface="Times New Roman" pitchFamily="18" charset="0"/>
              </a:rPr>
              <a:t> на наличие ограничений по подвижности. В программу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 включены одиночные и парные состязания. В дополнение к </a:t>
            </a:r>
            <a:r>
              <a:rPr lang="ru-RU" sz="1400" dirty="0" err="1" smtClean="0">
                <a:latin typeface="Times New Roman" pitchFamily="18" charset="0"/>
                <a:cs typeface="Times New Roman" pitchFamily="18" charset="0"/>
              </a:rPr>
              <a:t>Параолимпийским</a:t>
            </a:r>
            <a:r>
              <a:rPr lang="ru-RU" sz="1400" dirty="0" smtClean="0">
                <a:latin typeface="Times New Roman" pitchFamily="18" charset="0"/>
                <a:cs typeface="Times New Roman" pitchFamily="18" charset="0"/>
              </a:rPr>
              <a:t> играм, теннисисты соревнуются во многочисленных национальных турнирах. В конце каждого календарного года, Международная теннисная федерация рассматривает котировки, предоставляемые фирмой NEC, национальные котировки и другую уместную информацию, чтобы выявить претендентов на чемпионский титул.</a:t>
            </a:r>
            <a:endParaRPr lang="ru-RU" sz="1400" dirty="0">
              <a:latin typeface="Times New Roman" pitchFamily="18" charset="0"/>
              <a:cs typeface="Times New Roman" pitchFamily="18" charset="0"/>
            </a:endParaRPr>
          </a:p>
        </p:txBody>
      </p:sp>
      <p:pic>
        <p:nvPicPr>
          <p:cNvPr id="5" name="Содержимое 4" descr="130625172141929_Roland_Garros_2013_03003Shingo+Kunieda+credit+Luc+Percival_0.jpg"/>
          <p:cNvPicPr>
            <a:picLocks noGrp="1" noChangeAspect="1"/>
          </p:cNvPicPr>
          <p:nvPr>
            <p:ph sz="half" idx="2"/>
          </p:nvPr>
        </p:nvPicPr>
        <p:blipFill>
          <a:blip r:embed="rId2" cstate="email"/>
          <a:stretch>
            <a:fillRect/>
          </a:stretch>
        </p:blipFill>
        <p:spPr>
          <a:xfrm>
            <a:off x="497156" y="4030663"/>
            <a:ext cx="3593034" cy="2392362"/>
          </a:xfrm>
        </p:spPr>
      </p:pic>
      <p:pic>
        <p:nvPicPr>
          <p:cNvPr id="6" name="Рисунок 5" descr="bronze.jpg"/>
          <p:cNvPicPr>
            <a:picLocks noChangeAspect="1"/>
          </p:cNvPicPr>
          <p:nvPr/>
        </p:nvPicPr>
        <p:blipFill>
          <a:blip r:embed="rId3" cstate="email"/>
          <a:stretch>
            <a:fillRect/>
          </a:stretch>
        </p:blipFill>
        <p:spPr>
          <a:xfrm>
            <a:off x="4699001" y="3989731"/>
            <a:ext cx="3369732" cy="2432273"/>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Зимние виды спорта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256116" y="919691"/>
            <a:ext cx="8405284" cy="1527176"/>
          </a:xfrm>
        </p:spPr>
        <p:txBody>
          <a:bodyPr>
            <a:normAutofit/>
          </a:bodyPr>
          <a:lstStyle/>
          <a:p>
            <a:pPr marL="36000">
              <a:lnSpc>
                <a:spcPct val="100000"/>
              </a:lnSpc>
              <a:spcBef>
                <a:spcPts val="0"/>
              </a:spcBef>
            </a:pPr>
            <a:r>
              <a:rPr lang="ru-RU" sz="1200" dirty="0" smtClean="0">
                <a:latin typeface="Times New Roman" pitchFamily="18" charset="0"/>
                <a:cs typeface="Times New Roman" pitchFamily="18" charset="0"/>
              </a:rPr>
              <a:t>Горные лыжи (включает слалом, гигантский слалом, </a:t>
            </a:r>
            <a:r>
              <a:rPr lang="ru-RU" sz="1200" dirty="0" err="1" smtClean="0">
                <a:latin typeface="Times New Roman" pitchFamily="18" charset="0"/>
                <a:cs typeface="Times New Roman" pitchFamily="18" charset="0"/>
              </a:rPr>
              <a:t>суперкомбинацию</a:t>
            </a:r>
            <a:r>
              <a:rPr lang="ru-RU" sz="1200" dirty="0" smtClean="0">
                <a:latin typeface="Times New Roman" pitchFamily="18" charset="0"/>
                <a:cs typeface="Times New Roman" pitchFamily="18" charset="0"/>
              </a:rPr>
              <a:t>, скоростной спуск, пара-сноуборд)</a:t>
            </a:r>
          </a:p>
          <a:p>
            <a:pPr marL="36000">
              <a:lnSpc>
                <a:spcPct val="100000"/>
              </a:lnSpc>
              <a:spcBef>
                <a:spcPts val="0"/>
              </a:spcBef>
            </a:pPr>
            <a:r>
              <a:rPr lang="ru-RU" sz="1200" dirty="0" smtClean="0">
                <a:latin typeface="Times New Roman" pitchFamily="18" charset="0"/>
                <a:cs typeface="Times New Roman" pitchFamily="18" charset="0"/>
              </a:rPr>
              <a:t>Кёрлинг на колясках</a:t>
            </a:r>
          </a:p>
          <a:p>
            <a:pPr marL="36000">
              <a:lnSpc>
                <a:spcPct val="100000"/>
              </a:lnSpc>
              <a:spcBef>
                <a:spcPts val="0"/>
              </a:spcBef>
            </a:pPr>
            <a:r>
              <a:rPr lang="ru-RU" sz="1200" dirty="0" smtClean="0">
                <a:latin typeface="Times New Roman" pitchFamily="18" charset="0"/>
                <a:cs typeface="Times New Roman" pitchFamily="18" charset="0"/>
              </a:rPr>
              <a:t>Лыжные гонки</a:t>
            </a:r>
          </a:p>
          <a:p>
            <a:pPr marL="36000">
              <a:lnSpc>
                <a:spcPct val="100000"/>
              </a:lnSpc>
              <a:spcBef>
                <a:spcPts val="0"/>
              </a:spcBef>
            </a:pPr>
            <a:r>
              <a:rPr lang="ru-RU" sz="1200" dirty="0" smtClean="0">
                <a:latin typeface="Times New Roman" pitchFamily="18" charset="0"/>
                <a:cs typeface="Times New Roman" pitchFamily="18" charset="0"/>
              </a:rPr>
              <a:t>Биатлон</a:t>
            </a:r>
          </a:p>
          <a:p>
            <a:pPr marL="36000">
              <a:lnSpc>
                <a:spcPct val="100000"/>
              </a:lnSpc>
              <a:spcBef>
                <a:spcPts val="0"/>
              </a:spcBef>
            </a:pPr>
            <a:r>
              <a:rPr lang="ru-RU" sz="1200" dirty="0" err="1" smtClean="0">
                <a:latin typeface="Times New Roman" pitchFamily="18" charset="0"/>
                <a:cs typeface="Times New Roman" pitchFamily="18" charset="0"/>
              </a:rPr>
              <a:t>Следж-хоккей</a:t>
            </a:r>
            <a:endParaRPr lang="ru-RU" sz="1200" dirty="0" smtClean="0">
              <a:latin typeface="Times New Roman" pitchFamily="18" charset="0"/>
              <a:cs typeface="Times New Roman" pitchFamily="18" charset="0"/>
            </a:endParaRPr>
          </a:p>
          <a:p>
            <a:endParaRPr lang="ru-RU" sz="1200" dirty="0">
              <a:latin typeface="Times New Roman" pitchFamily="18" charset="0"/>
              <a:cs typeface="Times New Roman" pitchFamily="18" charset="0"/>
            </a:endParaRPr>
          </a:p>
        </p:txBody>
      </p:sp>
      <p:pic>
        <p:nvPicPr>
          <p:cNvPr id="6" name="Содержимое 5" descr="1520596600-9573.jpg"/>
          <p:cNvPicPr>
            <a:picLocks noGrp="1" noChangeAspect="1"/>
          </p:cNvPicPr>
          <p:nvPr>
            <p:ph sz="half" idx="2"/>
          </p:nvPr>
        </p:nvPicPr>
        <p:blipFill>
          <a:blip r:embed="rId2" cstate="email"/>
          <a:stretch>
            <a:fillRect/>
          </a:stretch>
        </p:blipFill>
        <p:spPr>
          <a:xfrm>
            <a:off x="523305" y="4525963"/>
            <a:ext cx="3190136" cy="2230437"/>
          </a:xfrm>
        </p:spPr>
      </p:pic>
      <p:pic>
        <p:nvPicPr>
          <p:cNvPr id="8" name="Рисунок 7" descr="960099112.jpg"/>
          <p:cNvPicPr>
            <a:picLocks noChangeAspect="1"/>
          </p:cNvPicPr>
          <p:nvPr/>
        </p:nvPicPr>
        <p:blipFill>
          <a:blip r:embed="rId3" cstate="email"/>
          <a:stretch>
            <a:fillRect/>
          </a:stretch>
        </p:blipFill>
        <p:spPr>
          <a:xfrm>
            <a:off x="5029200" y="4563353"/>
            <a:ext cx="3480435" cy="2294647"/>
          </a:xfrm>
          <a:prstGeom prst="rect">
            <a:avLst/>
          </a:prstGeom>
        </p:spPr>
      </p:pic>
      <p:pic>
        <p:nvPicPr>
          <p:cNvPr id="9" name="Рисунок 8" descr="img3.jpg"/>
          <p:cNvPicPr>
            <a:picLocks noChangeAspect="1"/>
          </p:cNvPicPr>
          <p:nvPr/>
        </p:nvPicPr>
        <p:blipFill>
          <a:blip r:embed="rId4" cstate="email"/>
          <a:stretch>
            <a:fillRect/>
          </a:stretch>
        </p:blipFill>
        <p:spPr>
          <a:xfrm>
            <a:off x="2802467" y="1998134"/>
            <a:ext cx="3293533" cy="247015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63208"/>
            <a:ext cx="7886698" cy="742725"/>
          </a:xfrm>
        </p:spPr>
        <p:txBody>
          <a:bodyPr/>
          <a:lstStyle/>
          <a:p>
            <a:r>
              <a:rPr lang="ru-RU" dirty="0" err="1" smtClean="0"/>
              <a:t>Следж-хоккей</a:t>
            </a:r>
            <a:endParaRPr lang="ru-RU" dirty="0"/>
          </a:p>
        </p:txBody>
      </p:sp>
      <p:sp>
        <p:nvSpPr>
          <p:cNvPr id="3" name="Содержимое 2"/>
          <p:cNvSpPr>
            <a:spLocks noGrp="1"/>
          </p:cNvSpPr>
          <p:nvPr>
            <p:ph sz="half" idx="1"/>
          </p:nvPr>
        </p:nvSpPr>
        <p:spPr>
          <a:xfrm>
            <a:off x="118533" y="872067"/>
            <a:ext cx="8864600" cy="3378200"/>
          </a:xfrm>
        </p:spPr>
        <p:txBody>
          <a:bodyPr>
            <a:normAutofit fontScale="77500" lnSpcReduction="20000"/>
          </a:bodyPr>
          <a:lstStyle/>
          <a:p>
            <a:pPr marL="0">
              <a:lnSpc>
                <a:spcPct val="120000"/>
              </a:lnSpc>
              <a:spcBef>
                <a:spcPts val="0"/>
              </a:spcBef>
              <a:buNone/>
            </a:pPr>
            <a:r>
              <a:rPr lang="ru-RU" sz="2200" dirty="0" err="1" smtClean="0">
                <a:latin typeface="Times New Roman" pitchFamily="18" charset="0"/>
                <a:cs typeface="Times New Roman" pitchFamily="18" charset="0"/>
              </a:rPr>
              <a:t>Следж</a:t>
            </a:r>
            <a:r>
              <a:rPr lang="ru-RU" sz="2200" i="1" dirty="0" err="1" smtClean="0">
                <a:latin typeface="Times New Roman" pitchFamily="18" charset="0"/>
                <a:cs typeface="Times New Roman" pitchFamily="18" charset="0"/>
              </a:rPr>
              <a:t>-</a:t>
            </a:r>
            <a:r>
              <a:rPr lang="ru-RU" sz="2200" dirty="0" err="1" smtClean="0">
                <a:latin typeface="Times New Roman" pitchFamily="18" charset="0"/>
                <a:cs typeface="Times New Roman" pitchFamily="18" charset="0"/>
              </a:rPr>
              <a:t>хоккей</a:t>
            </a:r>
            <a:r>
              <a:rPr lang="ru-RU" sz="2200" dirty="0" smtClean="0">
                <a:latin typeface="Times New Roman" pitchFamily="18" charset="0"/>
                <a:cs typeface="Times New Roman" pitchFamily="18" charset="0"/>
              </a:rPr>
              <a:t> является прямым потомком хоккея с шайбой. Он был изобретен в реабилитационном центре в Стокгольме в начале 1960х годов группой шведов, лишенных возможности передвигаться на ногах, но желавших продолжать играть в любимую игру. Шведы модифицировали металлические санки, прикрепив к ним два обычных коньковых полоза, так чтобы шайба могла на ребре свободно проходить под санями. Используя в качестве клюшек круглые палки с велосипедными ручками, спортсмены играли без вратаря, на озере к югу от Стокгольма. Игра получила широкое признание в Швеции, и к 1969 году в Стокгольме насчитывалось 5 команд, В том же году в Стокгольме прошли первые международные соревнования по хоккею на санях между местной клубной командой и норвежской командой из Осло. Далее, этот вид спорта начал распространяться по всему миру. Первые официальные правила были приняты в 1990 году и основывались на Канадских правилах.</a:t>
            </a:r>
          </a:p>
          <a:p>
            <a:endParaRPr lang="ru-RU" dirty="0"/>
          </a:p>
        </p:txBody>
      </p:sp>
      <p:pic>
        <p:nvPicPr>
          <p:cNvPr id="5" name="Содержимое 4" descr="510bfd1d9041a1fc2cc23ae914f9d17b.jpg"/>
          <p:cNvPicPr>
            <a:picLocks noGrp="1" noChangeAspect="1"/>
          </p:cNvPicPr>
          <p:nvPr>
            <p:ph sz="half" idx="2"/>
          </p:nvPr>
        </p:nvPicPr>
        <p:blipFill>
          <a:blip r:embed="rId2" cstate="email"/>
          <a:stretch>
            <a:fillRect/>
          </a:stretch>
        </p:blipFill>
        <p:spPr>
          <a:xfrm>
            <a:off x="426276" y="4190472"/>
            <a:ext cx="2853732" cy="2028825"/>
          </a:xfrm>
        </p:spPr>
      </p:pic>
      <p:pic>
        <p:nvPicPr>
          <p:cNvPr id="6" name="Рисунок 5" descr="140311184706572_477827223_0.jpg"/>
          <p:cNvPicPr>
            <a:picLocks noChangeAspect="1"/>
          </p:cNvPicPr>
          <p:nvPr/>
        </p:nvPicPr>
        <p:blipFill>
          <a:blip r:embed="rId3" cstate="email"/>
          <a:stretch>
            <a:fillRect/>
          </a:stretch>
        </p:blipFill>
        <p:spPr>
          <a:xfrm>
            <a:off x="4546600" y="3933481"/>
            <a:ext cx="3567068" cy="237418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628650" y="228600"/>
            <a:ext cx="3886200" cy="5948363"/>
          </a:xfrm>
        </p:spPr>
        <p:txBody>
          <a:bodyPr>
            <a:normAutofit fontScale="47500" lnSpcReduction="20000"/>
          </a:bodyPr>
          <a:lstStyle/>
          <a:p>
            <a:pPr marL="0">
              <a:lnSpc>
                <a:spcPct val="120000"/>
              </a:lnSpc>
              <a:spcBef>
                <a:spcPts val="0"/>
              </a:spcBef>
              <a:buNone/>
            </a:pPr>
            <a:r>
              <a:rPr lang="ru-RU" sz="2900" dirty="0" err="1" smtClean="0">
                <a:latin typeface="Times New Roman" pitchFamily="18" charset="0"/>
                <a:cs typeface="Times New Roman" pitchFamily="18" charset="0"/>
              </a:rPr>
              <a:t>Следж</a:t>
            </a:r>
            <a:r>
              <a:rPr lang="ru-RU" sz="2900" dirty="0" smtClean="0">
                <a:latin typeface="Times New Roman" pitchFamily="18" charset="0"/>
                <a:cs typeface="Times New Roman" pitchFamily="18" charset="0"/>
              </a:rPr>
              <a:t> хоккей является </a:t>
            </a:r>
            <a:r>
              <a:rPr lang="ru-RU" sz="2900" dirty="0" err="1" smtClean="0">
                <a:latin typeface="Times New Roman" pitchFamily="18" charset="0"/>
                <a:cs typeface="Times New Roman" pitchFamily="18" charset="0"/>
              </a:rPr>
              <a:t>паралимпийской</a:t>
            </a:r>
            <a:r>
              <a:rPr lang="ru-RU" sz="2900" dirty="0" smtClean="0">
                <a:latin typeface="Times New Roman" pitchFamily="18" charset="0"/>
                <a:cs typeface="Times New Roman" pitchFamily="18" charset="0"/>
              </a:rPr>
              <a:t> версией хоккея на льду. Этот вид спорта был впервые включен в программу Зимних </a:t>
            </a:r>
            <a:r>
              <a:rPr lang="ru-RU" sz="2900" dirty="0" err="1" smtClean="0">
                <a:latin typeface="Times New Roman" pitchFamily="18" charset="0"/>
                <a:cs typeface="Times New Roman" pitchFamily="18" charset="0"/>
              </a:rPr>
              <a:t>Паралимпийских</a:t>
            </a:r>
            <a:r>
              <a:rPr lang="ru-RU" sz="2900" dirty="0" smtClean="0">
                <a:latin typeface="Times New Roman" pitchFamily="18" charset="0"/>
                <a:cs typeface="Times New Roman" pitchFamily="18" charset="0"/>
              </a:rPr>
              <a:t> игр в 1994 году в </a:t>
            </a:r>
            <a:r>
              <a:rPr lang="ru-RU" sz="2900" dirty="0" err="1" smtClean="0">
                <a:latin typeface="Times New Roman" pitchFamily="18" charset="0"/>
                <a:cs typeface="Times New Roman" pitchFamily="18" charset="0"/>
              </a:rPr>
              <a:t>Лиллихамере</a:t>
            </a:r>
            <a:r>
              <a:rPr lang="ru-RU" sz="2900" dirty="0" smtClean="0">
                <a:latin typeface="Times New Roman" pitchFamily="18" charset="0"/>
                <a:cs typeface="Times New Roman" pitchFamily="18" charset="0"/>
              </a:rPr>
              <a:t>, и с этого момента быстро стал одним из наиболее притягательных зрелищ зимних олимпиад. Это скоростная, требующая большого физического напряжения, игра для мужчин с нарушенной двигательной функцией нижней части тела. В 2006 году в соревнованиях по </a:t>
            </a:r>
            <a:r>
              <a:rPr lang="ru-RU" sz="2900" dirty="0" err="1" smtClean="0">
                <a:latin typeface="Times New Roman" pitchFamily="18" charset="0"/>
                <a:cs typeface="Times New Roman" pitchFamily="18" charset="0"/>
              </a:rPr>
              <a:t>следж</a:t>
            </a:r>
            <a:r>
              <a:rPr lang="ru-RU" sz="2900" dirty="0" smtClean="0">
                <a:latin typeface="Times New Roman" pitchFamily="18" charset="0"/>
                <a:cs typeface="Times New Roman" pitchFamily="18" charset="0"/>
              </a:rPr>
              <a:t> хоккею принимали участие спортсмены из 12 стран. Управление осуществляется Международным </a:t>
            </a:r>
            <a:r>
              <a:rPr lang="ru-RU" sz="2900" dirty="0" err="1" smtClean="0">
                <a:latin typeface="Times New Roman" pitchFamily="18" charset="0"/>
                <a:cs typeface="Times New Roman" pitchFamily="18" charset="0"/>
              </a:rPr>
              <a:t>Паралимпийским</a:t>
            </a:r>
            <a:r>
              <a:rPr lang="ru-RU" sz="2900" dirty="0" smtClean="0">
                <a:latin typeface="Times New Roman" pitchFamily="18" charset="0"/>
                <a:cs typeface="Times New Roman" pitchFamily="18" charset="0"/>
              </a:rPr>
              <a:t> Комитетом при согласовании с Техническим Комитетом по хоккею с шайбой МПК. Игра проводится по правилам Международной Федерации по Хоккею с шайбой с некоторыми изменениями. Вместо коньков хоккеисты катаются на санях с полозьями. В снаряжение входят две клюшки, у которых на одном конце находится металлическая насадка с зубьями для отталкивания ото льда и маневрирования, а другая часть клюшки изогнута, как у обычной хоккейной клюшки, и используется для удара по шайбе.</a:t>
            </a:r>
          </a:p>
          <a:p>
            <a:endParaRPr lang="ru-RU" dirty="0"/>
          </a:p>
        </p:txBody>
      </p:sp>
      <p:pic>
        <p:nvPicPr>
          <p:cNvPr id="5" name="Содержимое 4" descr="следж-хоккей.jpg"/>
          <p:cNvPicPr>
            <a:picLocks noGrp="1" noChangeAspect="1"/>
          </p:cNvPicPr>
          <p:nvPr>
            <p:ph sz="half" idx="2"/>
          </p:nvPr>
        </p:nvPicPr>
        <p:blipFill>
          <a:blip r:embed="rId2" cstate="email"/>
          <a:stretch>
            <a:fillRect/>
          </a:stretch>
        </p:blipFill>
        <p:spPr>
          <a:xfrm>
            <a:off x="5172541" y="337259"/>
            <a:ext cx="3121152" cy="2078736"/>
          </a:xfrm>
        </p:spPr>
      </p:pic>
      <p:pic>
        <p:nvPicPr>
          <p:cNvPr id="6" name="Рисунок 5" descr="Следж_хоккей.jpg"/>
          <p:cNvPicPr>
            <a:picLocks noChangeAspect="1"/>
          </p:cNvPicPr>
          <p:nvPr/>
        </p:nvPicPr>
        <p:blipFill>
          <a:blip r:embed="rId3" cstate="email"/>
          <a:stretch>
            <a:fillRect/>
          </a:stretch>
        </p:blipFill>
        <p:spPr>
          <a:xfrm>
            <a:off x="5198533" y="2878087"/>
            <a:ext cx="3395133" cy="297238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03201" y="233891"/>
            <a:ext cx="8610600" cy="4736042"/>
          </a:xfrm>
        </p:spPr>
        <p:txBody>
          <a:bodyPr>
            <a:normAutofit fontScale="47500" lnSpcReduction="20000"/>
          </a:bodyPr>
          <a:lstStyle/>
          <a:p>
            <a:pPr marL="0">
              <a:lnSpc>
                <a:spcPct val="120000"/>
              </a:lnSpc>
              <a:spcBef>
                <a:spcPts val="0"/>
              </a:spcBef>
              <a:buNone/>
            </a:pPr>
            <a:r>
              <a:rPr lang="ru-RU" sz="2500" dirty="0" smtClean="0">
                <a:latin typeface="Times New Roman" pitchFamily="18" charset="0"/>
                <a:cs typeface="Times New Roman" pitchFamily="18" charset="0"/>
              </a:rPr>
              <a:t>Оборудование игры состоит из </a:t>
            </a:r>
            <a:r>
              <a:rPr lang="ru-RU" sz="2500" dirty="0" err="1" smtClean="0">
                <a:latin typeface="Times New Roman" pitchFamily="18" charset="0"/>
                <a:cs typeface="Times New Roman" pitchFamily="18" charset="0"/>
              </a:rPr>
              <a:t>полозных</a:t>
            </a:r>
            <a:r>
              <a:rPr lang="ru-RU" sz="2500" dirty="0" smtClean="0">
                <a:latin typeface="Times New Roman" pitchFamily="18" charset="0"/>
                <a:cs typeface="Times New Roman" pitchFamily="18" charset="0"/>
              </a:rPr>
              <a:t> саней вместо коньков и двух клюшек, зубчатых с одного конца и изогнутых с другого. Быстрым движением кисти игроки могут разворачиваться, отталкиваясь ото льда с помощью металлических зубьев клюшки, а изогнутым концом клюшки они передают пас и бьют по воротам. Игрок может использовать обе клюшки одновременно для проводки шайбы с последующим ударом по воротам. Игра состоит из трех 15-минутных периодов.</a:t>
            </a:r>
          </a:p>
          <a:p>
            <a:pPr marL="0">
              <a:lnSpc>
                <a:spcPct val="120000"/>
              </a:lnSpc>
              <a:spcBef>
                <a:spcPts val="0"/>
              </a:spcBef>
              <a:buNone/>
            </a:pPr>
            <a:r>
              <a:rPr lang="ru-RU" sz="2500" dirty="0" smtClean="0">
                <a:latin typeface="Times New Roman" pitchFamily="18" charset="0"/>
                <a:cs typeface="Times New Roman" pitchFamily="18" charset="0"/>
              </a:rPr>
              <a:t>Защитная экипировка: Спортсмены заботятся о том, чтобы максимально обезопасить себя от болезненных ударов шайбы и клюшки, от ударов при столкновении с другим игроком и т.д. Хоккеисты должны иметь шлем с решеткой или маской и ошейником для защиты горла. Кроме того, игроки надевают наплечники, налокотники, наколенники, а также краги (перчатки). Вратарь имеет дополнительные защитные приспособления - нагрудник и щитки для ног, а также перчатку-ловушку, которая дает возможность поймать шайбу, скорость которой иногда достигает 100 км/час.</a:t>
            </a:r>
          </a:p>
          <a:p>
            <a:pPr marL="0">
              <a:lnSpc>
                <a:spcPct val="120000"/>
              </a:lnSpc>
              <a:spcBef>
                <a:spcPts val="0"/>
              </a:spcBef>
              <a:buNone/>
            </a:pPr>
            <a:r>
              <a:rPr lang="ru-RU" sz="2500" dirty="0" smtClean="0">
                <a:latin typeface="Times New Roman" pitchFamily="18" charset="0"/>
                <a:cs typeface="Times New Roman" pitchFamily="18" charset="0"/>
              </a:rPr>
              <a:t>Шайба: изготовлена из вулканизированной резины или другого материала, одобренного </a:t>
            </a:r>
            <a:r>
              <a:rPr lang="ru-RU" sz="2500" dirty="0" err="1" smtClean="0">
                <a:latin typeface="Times New Roman" pitchFamily="18" charset="0"/>
                <a:cs typeface="Times New Roman" pitchFamily="18" charset="0"/>
              </a:rPr>
              <a:t>Междунароной</a:t>
            </a:r>
            <a:r>
              <a:rPr lang="ru-RU" sz="2500" dirty="0" smtClean="0">
                <a:latin typeface="Times New Roman" pitchFamily="18" charset="0"/>
                <a:cs typeface="Times New Roman" pitchFamily="18" charset="0"/>
              </a:rPr>
              <a:t> Федерацией Хоккея. Толщина шайбы 2.54 см, диаметр - 7.62 см, вес 156-170 г.</a:t>
            </a:r>
          </a:p>
          <a:p>
            <a:pPr marL="0">
              <a:lnSpc>
                <a:spcPct val="120000"/>
              </a:lnSpc>
              <a:spcBef>
                <a:spcPts val="0"/>
              </a:spcBef>
              <a:buNone/>
            </a:pPr>
            <a:r>
              <a:rPr lang="ru-RU" sz="2500" dirty="0" smtClean="0">
                <a:latin typeface="Times New Roman" pitchFamily="18" charset="0"/>
                <a:cs typeface="Times New Roman" pitchFamily="18" charset="0"/>
              </a:rPr>
              <a:t>Сани: Сделаны из алюминия или стали, имеют размеры 0.6 м х1.2 м. Перед саней изогнут дугой, для сидения используется одно из двух возможных приспособлений. Сани снабжены полозьями толщиной 3 мм, которые изготовлены из закаленной стали. Предполагается, что шайба, поставленная на ребро, должна свободно проходить под санями, поэтому высота саней надо льдом должна быть в пределах 8.5 - 9.5 см. Длина полозьев не должна превышать трети от общей длины саней. Сани могут быть дополнительно снабжены спинкой, которая не должна быть выше подмышек, когда спортсмен сидит в санях. Ступни, икры, колени и бедра игрока ремнями крепятся к саням. Клюшка: слово хоккей происходит из французского </a:t>
            </a:r>
            <a:r>
              <a:rPr lang="ru-RU" sz="2500" dirty="0" err="1" smtClean="0">
                <a:latin typeface="Times New Roman" pitchFamily="18" charset="0"/>
                <a:cs typeface="Times New Roman" pitchFamily="18" charset="0"/>
              </a:rPr>
              <a:t>hocquet</a:t>
            </a:r>
            <a:r>
              <a:rPr lang="ru-RU" sz="2500" dirty="0" smtClean="0">
                <a:latin typeface="Times New Roman" pitchFamily="18" charset="0"/>
                <a:cs typeface="Times New Roman" pitchFamily="18" charset="0"/>
              </a:rPr>
              <a:t>, что означает «кривая палка». В </a:t>
            </a:r>
            <a:r>
              <a:rPr lang="ru-RU" sz="2500" dirty="0" err="1" smtClean="0">
                <a:latin typeface="Times New Roman" pitchFamily="18" charset="0"/>
                <a:cs typeface="Times New Roman" pitchFamily="18" charset="0"/>
              </a:rPr>
              <a:t>следж</a:t>
            </a:r>
            <a:r>
              <a:rPr lang="ru-RU" sz="2500" dirty="0" smtClean="0">
                <a:latin typeface="Times New Roman" pitchFamily="18" charset="0"/>
                <a:cs typeface="Times New Roman" pitchFamily="18" charset="0"/>
              </a:rPr>
              <a:t> хоккее игроки пользуются двумя клюшками с деревянным крюком на одном конце (для работы с шайбой) и с зубьями - на другом (для передвижения по льду). Максимальная длина клюшки 1 м, используемый материал - дерево, пластик или сплав алюминия с титаном. Максимальная длина крюка - 25 см для полевых игроков и 35 см для вратаря. Для того, чтобы зубчатый конец клюшки не разрушал поверхность льда или нечаянно не вредил другим игрокам, вводятся следующие ограничения: Зубцы клюшки не должны иметь острый конец. Металлическая насадка с зубцами не должна выдаваться более, чем на 1 см. Количество зубцов должно быть не менее шести, причем максимальная длина каждого - не более 4 мм. Одна из клюшек голкипера может иметь металлическую насадку с зубцами у основания крюка, которая должна удовлетворять вышеописанным правилам. Он также может пользоваться перчаткой-ловушкой с зубцами менее 4 мм.</a:t>
            </a:r>
          </a:p>
          <a:p>
            <a:pPr marL="0">
              <a:lnSpc>
                <a:spcPct val="120000"/>
              </a:lnSpc>
              <a:spcBef>
                <a:spcPts val="0"/>
              </a:spcBef>
              <a:buNone/>
            </a:pPr>
            <a:endParaRPr lang="ru-RU" sz="2200" dirty="0" smtClean="0">
              <a:latin typeface="Times New Roman" pitchFamily="18" charset="0"/>
              <a:cs typeface="Times New Roman" pitchFamily="18" charset="0"/>
            </a:endParaRPr>
          </a:p>
          <a:p>
            <a:endParaRPr lang="ru-RU" dirty="0"/>
          </a:p>
        </p:txBody>
      </p:sp>
      <p:pic>
        <p:nvPicPr>
          <p:cNvPr id="5" name="Содержимое 4" descr="AASH6549.jpg"/>
          <p:cNvPicPr>
            <a:picLocks noGrp="1" noChangeAspect="1"/>
          </p:cNvPicPr>
          <p:nvPr>
            <p:ph sz="half" idx="2"/>
          </p:nvPr>
        </p:nvPicPr>
        <p:blipFill>
          <a:blip r:embed="rId2" cstate="email"/>
          <a:stretch>
            <a:fillRect/>
          </a:stretch>
        </p:blipFill>
        <p:spPr>
          <a:xfrm>
            <a:off x="2700867" y="4936597"/>
            <a:ext cx="2997199" cy="1752070"/>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atin typeface="Times New Roman" pitchFamily="18" charset="0"/>
                <a:cs typeface="Times New Roman" pitchFamily="18" charset="0"/>
              </a:rPr>
              <a:t>Лыжный кросс</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273049" y="995892"/>
            <a:ext cx="3985683" cy="2348442"/>
          </a:xfrm>
        </p:spPr>
        <p:txBody>
          <a:bodyPr>
            <a:normAutofit/>
          </a:bodyPr>
          <a:lstStyle/>
          <a:p>
            <a:pPr marL="0">
              <a:lnSpc>
                <a:spcPct val="120000"/>
              </a:lnSpc>
              <a:spcBef>
                <a:spcPts val="0"/>
              </a:spcBef>
              <a:buNone/>
            </a:pPr>
            <a:r>
              <a:rPr lang="ru-RU" sz="1400" dirty="0" smtClean="0">
                <a:latin typeface="Times New Roman" pitchFamily="18" charset="0"/>
                <a:cs typeface="Times New Roman" pitchFamily="18" charset="0"/>
              </a:rPr>
              <a:t>Лыжники состязаются в классической или вольной езде и также в индивидуальном и командном зачетах на расстояния от 2,5 до 20 км. В зависимости от своих функциональных ограничений, соперники используют либо традиционные лыжи, либо кресло, оборудованное парой лыж. Слепые спортсмены едут в связке со зрячим направляющим.</a:t>
            </a:r>
            <a:endParaRPr lang="ru-RU" sz="1400" dirty="0">
              <a:latin typeface="Times New Roman" pitchFamily="18" charset="0"/>
              <a:cs typeface="Times New Roman" pitchFamily="18" charset="0"/>
            </a:endParaRPr>
          </a:p>
        </p:txBody>
      </p:sp>
      <p:pic>
        <p:nvPicPr>
          <p:cNvPr id="5" name="Содержимое 4" descr="GS69-6747_1.jpg"/>
          <p:cNvPicPr>
            <a:picLocks noGrp="1" noChangeAspect="1"/>
          </p:cNvPicPr>
          <p:nvPr>
            <p:ph sz="half" idx="2"/>
          </p:nvPr>
        </p:nvPicPr>
        <p:blipFill>
          <a:blip r:embed="rId2" cstate="email"/>
          <a:stretch>
            <a:fillRect/>
          </a:stretch>
        </p:blipFill>
        <p:spPr>
          <a:xfrm>
            <a:off x="4773084" y="775818"/>
            <a:ext cx="3886200" cy="2365315"/>
          </a:xfrm>
        </p:spPr>
      </p:pic>
      <p:pic>
        <p:nvPicPr>
          <p:cNvPr id="6" name="Рисунок 5" descr="img23.jpg"/>
          <p:cNvPicPr>
            <a:picLocks noChangeAspect="1"/>
          </p:cNvPicPr>
          <p:nvPr/>
        </p:nvPicPr>
        <p:blipFill>
          <a:blip r:embed="rId3" cstate="email"/>
          <a:stretch>
            <a:fillRect/>
          </a:stretch>
        </p:blipFill>
        <p:spPr>
          <a:xfrm>
            <a:off x="135467" y="3488266"/>
            <a:ext cx="3801533" cy="2851150"/>
          </a:xfrm>
          <a:prstGeom prst="rect">
            <a:avLst/>
          </a:prstGeom>
        </p:spPr>
      </p:pic>
      <p:pic>
        <p:nvPicPr>
          <p:cNvPr id="7" name="Рисунок 6" descr="960099112.jpg"/>
          <p:cNvPicPr>
            <a:picLocks noChangeAspect="1"/>
          </p:cNvPicPr>
          <p:nvPr/>
        </p:nvPicPr>
        <p:blipFill>
          <a:blip r:embed="rId4" cstate="email"/>
          <a:stretch>
            <a:fillRect/>
          </a:stretch>
        </p:blipFill>
        <p:spPr>
          <a:xfrm>
            <a:off x="4529667" y="3471152"/>
            <a:ext cx="4072467" cy="278571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Кёрлинг на колясках</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628650" y="1159933"/>
            <a:ext cx="3886200" cy="4927600"/>
          </a:xfrm>
        </p:spPr>
        <p:txBody>
          <a:bodyPr>
            <a:normAutofit fontScale="55000" lnSpcReduction="20000"/>
          </a:bodyPr>
          <a:lstStyle/>
          <a:p>
            <a:pPr marL="0">
              <a:lnSpc>
                <a:spcPct val="120000"/>
              </a:lnSpc>
              <a:spcBef>
                <a:spcPts val="0"/>
              </a:spcBef>
              <a:buNone/>
            </a:pPr>
            <a:r>
              <a:rPr lang="ru-RU" sz="2500" dirty="0" smtClean="0">
                <a:latin typeface="Times New Roman" pitchFamily="18" charset="0"/>
                <a:cs typeface="Times New Roman" pitchFamily="18" charset="0"/>
              </a:rPr>
              <a:t>Керлинг на колясках – это игра большого мастерства и стратегии. Первый Кубок Мира по керлингу для спортсменов – колясочников состоялся в январе 2000 года в городе </a:t>
            </a:r>
            <a:r>
              <a:rPr lang="ru-RU" sz="2500" dirty="0" err="1" smtClean="0">
                <a:latin typeface="Times New Roman" pitchFamily="18" charset="0"/>
                <a:cs typeface="Times New Roman" pitchFamily="18" charset="0"/>
              </a:rPr>
              <a:t>Кранс-Монтана</a:t>
            </a:r>
            <a:r>
              <a:rPr lang="ru-RU" sz="2500" dirty="0" smtClean="0">
                <a:latin typeface="Times New Roman" pitchFamily="18" charset="0"/>
                <a:cs typeface="Times New Roman" pitchFamily="18" charset="0"/>
              </a:rPr>
              <a:t> в Швейцарии. Впервые этот вид спорта был включен в программу Зимних </a:t>
            </a:r>
            <a:r>
              <a:rPr lang="ru-RU" sz="2500" dirty="0" err="1" smtClean="0">
                <a:latin typeface="Times New Roman" pitchFamily="18" charset="0"/>
                <a:cs typeface="Times New Roman" pitchFamily="18" charset="0"/>
              </a:rPr>
              <a:t>Паралимпийских</a:t>
            </a:r>
            <a:r>
              <a:rPr lang="ru-RU" sz="2500" dirty="0" smtClean="0">
                <a:latin typeface="Times New Roman" pitchFamily="18" charset="0"/>
                <a:cs typeface="Times New Roman" pitchFamily="18" charset="0"/>
              </a:rPr>
              <a:t> игр в Турине в 2006 году. В игре принимают участие спортсмены обоего пола с нарушением опорно-двигательного аппарата, в том числе атлеты со значительным повреждением функции ног (перелом позвоночника, церебральный паралич, рассеянный склероз, отсутствие обеих ног и т. д.), которые передвигаются в коляске. Управление спортом осуществляется Международной Федерацией по Керлингу (WCF), игра проходит в соответствии с правилами, утвержденными этой организацией. Сегодня керлинг на колясках практикуется в более чем 20 странах. </a:t>
            </a:r>
          </a:p>
          <a:p>
            <a:pPr marL="0">
              <a:lnSpc>
                <a:spcPct val="120000"/>
              </a:lnSpc>
              <a:spcBef>
                <a:spcPts val="0"/>
              </a:spcBef>
            </a:pPr>
            <a:endParaRPr lang="ru-RU" dirty="0"/>
          </a:p>
        </p:txBody>
      </p:sp>
      <p:pic>
        <p:nvPicPr>
          <p:cNvPr id="5" name="Содержимое 4" descr="керлинг 1.jpg"/>
          <p:cNvPicPr>
            <a:picLocks noGrp="1" noChangeAspect="1"/>
          </p:cNvPicPr>
          <p:nvPr>
            <p:ph sz="half" idx="2"/>
          </p:nvPr>
        </p:nvPicPr>
        <p:blipFill>
          <a:blip r:embed="rId2" cstate="email"/>
          <a:stretch>
            <a:fillRect/>
          </a:stretch>
        </p:blipFill>
        <p:spPr>
          <a:xfrm>
            <a:off x="4790017" y="1163013"/>
            <a:ext cx="3886200" cy="2357628"/>
          </a:xfrm>
        </p:spPr>
      </p:pic>
      <p:pic>
        <p:nvPicPr>
          <p:cNvPr id="6" name="Рисунок 5" descr="kerling_paralimp_b(13)__mc8vw8d.jpg"/>
          <p:cNvPicPr>
            <a:picLocks noChangeAspect="1"/>
          </p:cNvPicPr>
          <p:nvPr/>
        </p:nvPicPr>
        <p:blipFill>
          <a:blip r:embed="rId3" cstate="email"/>
          <a:stretch>
            <a:fillRect/>
          </a:stretch>
        </p:blipFill>
        <p:spPr>
          <a:xfrm>
            <a:off x="4880466" y="3807800"/>
            <a:ext cx="3984133" cy="2649604"/>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1517513978_1058323837.jpg"/>
          <p:cNvPicPr>
            <a:picLocks noGrp="1" noChangeAspect="1"/>
          </p:cNvPicPr>
          <p:nvPr>
            <p:ph sz="half" idx="2"/>
          </p:nvPr>
        </p:nvPicPr>
        <p:blipFill>
          <a:blip r:embed="rId2" cstate="email"/>
          <a:stretch>
            <a:fillRect/>
          </a:stretch>
        </p:blipFill>
        <p:spPr>
          <a:xfrm>
            <a:off x="138760" y="4030133"/>
            <a:ext cx="4304653" cy="2599267"/>
          </a:xfrm>
        </p:spPr>
      </p:pic>
      <p:sp>
        <p:nvSpPr>
          <p:cNvPr id="5" name="Заголовок 1"/>
          <p:cNvSpPr>
            <a:spLocks noGrp="1"/>
          </p:cNvSpPr>
          <p:nvPr>
            <p:ph sz="half" idx="1"/>
          </p:nvPr>
        </p:nvSpPr>
        <p:spPr>
          <a:xfrm>
            <a:off x="203199" y="245532"/>
            <a:ext cx="8771467" cy="3716867"/>
          </a:xfrm>
        </p:spPr>
        <p:txBody>
          <a:bodyPr>
            <a:normAutofit fontScale="25000" lnSpcReduction="20000"/>
          </a:bodyPr>
          <a:lstStyle/>
          <a:p>
            <a:pPr marL="0">
              <a:lnSpc>
                <a:spcPct val="120000"/>
              </a:lnSpc>
              <a:spcBef>
                <a:spcPts val="0"/>
              </a:spcBef>
              <a:buNone/>
            </a:pPr>
            <a:r>
              <a:rPr lang="ru-RU" sz="5600" dirty="0" smtClean="0">
                <a:latin typeface="Times New Roman" pitchFamily="18" charset="0"/>
                <a:cs typeface="Times New Roman" pitchFamily="18" charset="0"/>
              </a:rPr>
              <a:t>Развитие  </a:t>
            </a:r>
            <a:r>
              <a:rPr lang="ru-RU" sz="5600" dirty="0" err="1" smtClean="0">
                <a:latin typeface="Times New Roman" pitchFamily="18" charset="0"/>
                <a:cs typeface="Times New Roman" pitchFamily="18" charset="0"/>
              </a:rPr>
              <a:t>паралимпийского</a:t>
            </a:r>
            <a:r>
              <a:rPr lang="ru-RU" sz="5600" dirty="0" smtClean="0">
                <a:latin typeface="Times New Roman" pitchFamily="18" charset="0"/>
                <a:cs typeface="Times New Roman" pitchFamily="18" charset="0"/>
              </a:rPr>
              <a:t> движения во всём мире и в нашей стране в частности – прекрасный пример торжества гуманизма и всечеловеческого равенства, олицетворяющий идею, что каждый человек, насколько бы не были ограничены его физические и психологические возможности, может добиться поставленных целей, несмотря ни на что жить полноценной жизнью и идти к успеху любой ценой.</a:t>
            </a:r>
          </a:p>
          <a:p>
            <a:pPr marL="0">
              <a:lnSpc>
                <a:spcPct val="120000"/>
              </a:lnSpc>
              <a:spcBef>
                <a:spcPts val="0"/>
              </a:spcBef>
              <a:buNone/>
            </a:pPr>
            <a:r>
              <a:rPr lang="ru-RU" sz="5600" dirty="0" smtClean="0">
                <a:latin typeface="Times New Roman" pitchFamily="18" charset="0"/>
                <a:cs typeface="Times New Roman" pitchFamily="18" charset="0"/>
              </a:rPr>
              <a:t>Такие люди как, </a:t>
            </a:r>
            <a:r>
              <a:rPr lang="ru-RU" sz="5600" dirty="0" err="1" smtClean="0">
                <a:latin typeface="Times New Roman" pitchFamily="18" charset="0"/>
                <a:cs typeface="Times New Roman" pitchFamily="18" charset="0"/>
              </a:rPr>
              <a:t>Бурмистрова</a:t>
            </a:r>
            <a:r>
              <a:rPr lang="ru-RU" sz="5600" dirty="0" smtClean="0">
                <a:latin typeface="Times New Roman" pitchFamily="18" charset="0"/>
                <a:cs typeface="Times New Roman" pitchFamily="18" charset="0"/>
              </a:rPr>
              <a:t> Анна Александровна (многократная чемпионка </a:t>
            </a:r>
            <a:r>
              <a:rPr lang="ru-RU" sz="5600" dirty="0" err="1" smtClean="0">
                <a:latin typeface="Times New Roman" pitchFamily="18" charset="0"/>
                <a:cs typeface="Times New Roman" pitchFamily="18" charset="0"/>
              </a:rPr>
              <a:t>Паралимпийских</a:t>
            </a:r>
            <a:r>
              <a:rPr lang="ru-RU" sz="5600" dirty="0" smtClean="0">
                <a:latin typeface="Times New Roman" pitchFamily="18" charset="0"/>
                <a:cs typeface="Times New Roman" pitchFamily="18" charset="0"/>
              </a:rPr>
              <a:t> зимних игр и заслуженный мастер спорта России), Петушков Роман Александрович (двукратный призёр </a:t>
            </a:r>
            <a:r>
              <a:rPr lang="ru-RU" sz="5600" dirty="0" err="1" smtClean="0">
                <a:latin typeface="Times New Roman" pitchFamily="18" charset="0"/>
                <a:cs typeface="Times New Roman" pitchFamily="18" charset="0"/>
              </a:rPr>
              <a:t>Паралимпийских</a:t>
            </a:r>
            <a:r>
              <a:rPr lang="ru-RU" sz="5600" dirty="0" smtClean="0">
                <a:latin typeface="Times New Roman" pitchFamily="18" charset="0"/>
                <a:cs typeface="Times New Roman" pitchFamily="18" charset="0"/>
              </a:rPr>
              <a:t> игр 2010 года в Ванкувере, заслуженный мастер спорта России), Васильева Любовь Юрьевна (</a:t>
            </a:r>
            <a:r>
              <a:rPr lang="ru-RU" sz="5600" dirty="0" err="1" smtClean="0">
                <a:latin typeface="Times New Roman" pitchFamily="18" charset="0"/>
                <a:cs typeface="Times New Roman" pitchFamily="18" charset="0"/>
              </a:rPr>
              <a:t>паралимпийская</a:t>
            </a:r>
            <a:r>
              <a:rPr lang="ru-RU" sz="5600" dirty="0" smtClean="0">
                <a:latin typeface="Times New Roman" pitchFamily="18" charset="0"/>
                <a:cs typeface="Times New Roman" pitchFamily="18" charset="0"/>
              </a:rPr>
              <a:t> чемпионка в эстафете по лыжным гонкам на Зимних </a:t>
            </a:r>
            <a:r>
              <a:rPr lang="ru-RU" sz="5600" dirty="0" err="1" smtClean="0">
                <a:latin typeface="Times New Roman" pitchFamily="18" charset="0"/>
                <a:cs typeface="Times New Roman" pitchFamily="18" charset="0"/>
              </a:rPr>
              <a:t>паралимпийских</a:t>
            </a:r>
            <a:r>
              <a:rPr lang="ru-RU" sz="5600" dirty="0" smtClean="0">
                <a:latin typeface="Times New Roman" pitchFamily="18" charset="0"/>
                <a:cs typeface="Times New Roman" pitchFamily="18" charset="0"/>
              </a:rPr>
              <a:t> играх 2010 года в Ванкувере, заслуженный мастер спорта России), доказали сами себе и всему миру, что человек способен на многое, достаточно лишь преодолеть свой недуг, а главное – самого себя, поверить в свои силы и неустанно трудиться для достижения своей мечты. Без сомнения, этих и сотню других </a:t>
            </a:r>
            <a:r>
              <a:rPr lang="ru-RU" sz="5600" dirty="0" err="1" smtClean="0">
                <a:latin typeface="Times New Roman" pitchFamily="18" charset="0"/>
                <a:cs typeface="Times New Roman" pitchFamily="18" charset="0"/>
              </a:rPr>
              <a:t>спортсменов-паралимпийцев</a:t>
            </a:r>
            <a:r>
              <a:rPr lang="ru-RU" sz="5600" dirty="0" smtClean="0">
                <a:latin typeface="Times New Roman" pitchFamily="18" charset="0"/>
                <a:cs typeface="Times New Roman" pitchFamily="18" charset="0"/>
              </a:rPr>
              <a:t> (не имеет значения являются они призёрами или нет) можно без зазрения совести окрестить героями, людьми с которых всем нам следует брать пример и задуматься о своём собственном развитии. Неужели, если даже физически ограниченные люди смогли найти в себе силы, преодолеть все преграды на пути к своему триумфу, то мы не сможем преодолеть свою лень и начать вести здоровый образ жизни, наполняющий наше существование лёгкостью и радостью от побед и достижений? На этот вопрос каждый сам должен дать свой, единственный верный ответ.</a:t>
            </a:r>
          </a:p>
          <a:p>
            <a:endParaRPr lang="ru-RU" dirty="0"/>
          </a:p>
        </p:txBody>
      </p:sp>
      <p:pic>
        <p:nvPicPr>
          <p:cNvPr id="7" name="Рисунок 6" descr="i.jpg"/>
          <p:cNvPicPr>
            <a:picLocks noChangeAspect="1"/>
          </p:cNvPicPr>
          <p:nvPr/>
        </p:nvPicPr>
        <p:blipFill>
          <a:blip r:embed="rId3" cstate="email"/>
          <a:stretch>
            <a:fillRect/>
          </a:stretch>
        </p:blipFill>
        <p:spPr>
          <a:xfrm>
            <a:off x="4571999" y="4030132"/>
            <a:ext cx="4334933" cy="254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89467" y="186265"/>
            <a:ext cx="8534400" cy="2123658"/>
          </a:xfrm>
          <a:prstGeom prst="rect">
            <a:avLst/>
          </a:prstGeom>
        </p:spPr>
        <p:txBody>
          <a:bodyPr wrap="square">
            <a:spAutoFit/>
          </a:bodyPr>
          <a:lstStyle/>
          <a:p>
            <a:r>
              <a:rPr lang="ru-RU" sz="1200" dirty="0" smtClean="0">
                <a:latin typeface="Times New Roman" pitchFamily="18" charset="0"/>
                <a:cs typeface="Times New Roman" pitchFamily="18" charset="0"/>
              </a:rPr>
              <a:t> В 1960 году в Риме (Италия) спустя несколько недель после Олимпийских игр, прошли 9-е Ежегодные международные </a:t>
            </a:r>
            <a:r>
              <a:rPr lang="ru-RU" sz="1200" dirty="0" err="1" smtClean="0">
                <a:latin typeface="Times New Roman" pitchFamily="18" charset="0"/>
                <a:cs typeface="Times New Roman" pitchFamily="18" charset="0"/>
              </a:rPr>
              <a:t>Сток-Мандевильские</a:t>
            </a:r>
            <a:r>
              <a:rPr lang="ru-RU" sz="1200" dirty="0" smtClean="0">
                <a:latin typeface="Times New Roman" pitchFamily="18" charset="0"/>
                <a:cs typeface="Times New Roman" pitchFamily="18" charset="0"/>
              </a:rPr>
              <a:t> игры. Как следствие этого символичного действия и участия в этих играх более 400 спортсменов из 23 стран они чтятся как первые </a:t>
            </a:r>
            <a:r>
              <a:rPr lang="ru-RU" sz="1200" dirty="0" err="1" smtClean="0">
                <a:latin typeface="Times New Roman" pitchFamily="18" charset="0"/>
                <a:cs typeface="Times New Roman" pitchFamily="18" charset="0"/>
              </a:rPr>
              <a:t>Паралимпийские</a:t>
            </a:r>
            <a:r>
              <a:rPr lang="ru-RU" sz="1200" dirty="0" smtClean="0">
                <a:latin typeface="Times New Roman" pitchFamily="18" charset="0"/>
                <a:cs typeface="Times New Roman" pitchFamily="18" charset="0"/>
              </a:rPr>
              <a:t> игры. Было решено, что каждый четвертый год эти игры будут проводиться в стране олимпиад и будут считаться Олимпийскими играми инвалидов. Вначале </a:t>
            </a:r>
            <a:r>
              <a:rPr lang="ru-RU" sz="1200" dirty="0" err="1" smtClean="0">
                <a:latin typeface="Times New Roman" pitchFamily="18" charset="0"/>
                <a:cs typeface="Times New Roman" pitchFamily="18" charset="0"/>
              </a:rPr>
              <a:t>Паралимпийское</a:t>
            </a:r>
            <a:r>
              <a:rPr lang="ru-RU" sz="1200" dirty="0" smtClean="0">
                <a:latin typeface="Times New Roman" pitchFamily="18" charset="0"/>
                <a:cs typeface="Times New Roman" pitchFamily="18" charset="0"/>
              </a:rPr>
              <a:t> движение развивалось путем создания различных спортивных организаций для людей с конкретными формами инвалидности, известных сегодня как Международные организации спорта для инвалидов (ИОСД). В 1960 году в Риме была учреждена первая из этих организаций - Комитет по Международным </a:t>
            </a:r>
            <a:r>
              <a:rPr lang="ru-RU" sz="1200" dirty="0" err="1" smtClean="0">
                <a:latin typeface="Times New Roman" pitchFamily="18" charset="0"/>
                <a:cs typeface="Times New Roman" pitchFamily="18" charset="0"/>
              </a:rPr>
              <a:t>Сток-Мандевильским</a:t>
            </a:r>
            <a:r>
              <a:rPr lang="ru-RU" sz="1200" dirty="0" smtClean="0">
                <a:latin typeface="Times New Roman" pitchFamily="18" charset="0"/>
                <a:cs typeface="Times New Roman" pitchFamily="18" charset="0"/>
              </a:rPr>
              <a:t> играм (КМСМИ). В 1972 году она была переименована в Международную федерацию </a:t>
            </a:r>
            <a:r>
              <a:rPr lang="ru-RU" sz="1200" dirty="0" err="1" smtClean="0">
                <a:latin typeface="Times New Roman" pitchFamily="18" charset="0"/>
                <a:cs typeface="Times New Roman" pitchFamily="18" charset="0"/>
              </a:rPr>
              <a:t>Сток-Мандевильских</a:t>
            </a:r>
            <a:r>
              <a:rPr lang="ru-RU" sz="1200" dirty="0" smtClean="0">
                <a:latin typeface="Times New Roman" pitchFamily="18" charset="0"/>
                <a:cs typeface="Times New Roman" pitchFamily="18" charset="0"/>
              </a:rPr>
              <a:t> игр (МФСМИ), а позже стала Международной федерацией спорта на колясках </a:t>
            </a:r>
            <a:r>
              <a:rPr lang="ru-RU" sz="1200" dirty="0" err="1" smtClean="0">
                <a:latin typeface="Times New Roman" pitchFamily="18" charset="0"/>
                <a:cs typeface="Times New Roman" pitchFamily="18" charset="0"/>
              </a:rPr>
              <a:t>Сток-Мандевиля</a:t>
            </a:r>
            <a:r>
              <a:rPr lang="ru-RU" sz="1200" dirty="0" smtClean="0">
                <a:latin typeface="Times New Roman" pitchFamily="18" charset="0"/>
                <a:cs typeface="Times New Roman" pitchFamily="18" charset="0"/>
              </a:rPr>
              <a:t> (МФСКСМ). В 1964 году была учреждена Международная спортивная организация инвалидов (ИСОД), включавшая в себя также спортсменов с ампутационным поражением. В 2004 году МФСКСМ и ИСОД объединились и стали называться Международной федерацией спорта на колясках и для лиц с ампутационным поражением (ИВАС).</a:t>
            </a:r>
            <a:endParaRPr lang="ru-RU" sz="1200" dirty="0">
              <a:latin typeface="Times New Roman" pitchFamily="18" charset="0"/>
              <a:cs typeface="Times New Roman" pitchFamily="18" charset="0"/>
            </a:endParaRPr>
          </a:p>
        </p:txBody>
      </p:sp>
      <p:pic>
        <p:nvPicPr>
          <p:cNvPr id="4" name="Рисунок 3" descr="51.jpg"/>
          <p:cNvPicPr>
            <a:picLocks noChangeAspect="1"/>
          </p:cNvPicPr>
          <p:nvPr/>
        </p:nvPicPr>
        <p:blipFill>
          <a:blip r:embed="rId2" cstate="email"/>
          <a:stretch>
            <a:fillRect/>
          </a:stretch>
        </p:blipFill>
        <p:spPr>
          <a:xfrm>
            <a:off x="558799" y="2433008"/>
            <a:ext cx="6021263" cy="40101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63208"/>
            <a:ext cx="7886698" cy="742725"/>
          </a:xfrm>
        </p:spPr>
        <p:txBody>
          <a:bodyPr/>
          <a:lstStyle/>
          <a:p>
            <a:r>
              <a:rPr lang="ru-RU" dirty="0" err="1" smtClean="0">
                <a:latin typeface="Times New Roman" pitchFamily="18" charset="0"/>
                <a:cs typeface="Times New Roman" pitchFamily="18" charset="0"/>
              </a:rPr>
              <a:t>Параолимпийская</a:t>
            </a:r>
            <a:r>
              <a:rPr lang="ru-RU" dirty="0" smtClean="0">
                <a:latin typeface="Times New Roman" pitchFamily="18" charset="0"/>
                <a:cs typeface="Times New Roman" pitchFamily="18" charset="0"/>
              </a:rPr>
              <a:t> эмблема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287867" y="804332"/>
            <a:ext cx="4614333" cy="5825067"/>
          </a:xfrm>
        </p:spPr>
        <p:txBody>
          <a:bodyPr>
            <a:noAutofit/>
          </a:bodyPr>
          <a:lstStyle/>
          <a:p>
            <a:pPr marL="0">
              <a:lnSpc>
                <a:spcPct val="120000"/>
              </a:lnSpc>
              <a:spcBef>
                <a:spcPts val="0"/>
              </a:spcBef>
              <a:buNone/>
            </a:pPr>
            <a:r>
              <a:rPr lang="ru-RU" sz="1200" dirty="0" smtClean="0">
                <a:latin typeface="Times New Roman" pitchFamily="18" charset="0"/>
                <a:cs typeface="Times New Roman" pitchFamily="18" charset="0"/>
              </a:rPr>
              <a:t>Впервые </a:t>
            </a:r>
            <a:r>
              <a:rPr lang="ru-RU" sz="1200" dirty="0" err="1" smtClean="0">
                <a:latin typeface="Times New Roman" pitchFamily="18" charset="0"/>
                <a:cs typeface="Times New Roman" pitchFamily="18" charset="0"/>
              </a:rPr>
              <a:t>Параолимпийская</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эмблемапоявилась</a:t>
            </a:r>
            <a:r>
              <a:rPr lang="ru-RU" sz="1200" dirty="0" smtClean="0">
                <a:latin typeface="Times New Roman" pitchFamily="18" charset="0"/>
                <a:cs typeface="Times New Roman" pitchFamily="18" charset="0"/>
              </a:rPr>
              <a:t> на </a:t>
            </a:r>
            <a:r>
              <a:rPr lang="ru-RU" sz="1200" dirty="0" err="1" smtClean="0">
                <a:latin typeface="Times New Roman" pitchFamily="18" charset="0"/>
                <a:cs typeface="Times New Roman" pitchFamily="18" charset="0"/>
              </a:rPr>
              <a:t>Параолимпийских</a:t>
            </a:r>
            <a:r>
              <a:rPr lang="ru-RU" sz="1200" dirty="0" smtClean="0">
                <a:latin typeface="Times New Roman" pitchFamily="18" charset="0"/>
                <a:cs typeface="Times New Roman" pitchFamily="18" charset="0"/>
              </a:rPr>
              <a:t> зимних играх в Турине в 2006 году. Логотип составляют расположенные вокруг центральной точки три полусферы красного, синего и зеленого цветов – три </a:t>
            </a:r>
            <a:r>
              <a:rPr lang="ru-RU" sz="1200" dirty="0" err="1" smtClean="0">
                <a:latin typeface="Times New Roman" pitchFamily="18" charset="0"/>
                <a:cs typeface="Times New Roman" pitchFamily="18" charset="0"/>
              </a:rPr>
              <a:t>агитоса</a:t>
            </a:r>
            <a:r>
              <a:rPr lang="ru-RU" sz="1200" dirty="0" smtClean="0">
                <a:latin typeface="Times New Roman" pitchFamily="18" charset="0"/>
                <a:cs typeface="Times New Roman" pitchFamily="18" charset="0"/>
              </a:rPr>
              <a:t> (от латинского </a:t>
            </a:r>
            <a:r>
              <a:rPr lang="ru-RU" sz="1200" dirty="0" err="1" smtClean="0">
                <a:latin typeface="Times New Roman" pitchFamily="18" charset="0"/>
                <a:cs typeface="Times New Roman" pitchFamily="18" charset="0"/>
              </a:rPr>
              <a:t>agito</a:t>
            </a:r>
            <a:r>
              <a:rPr lang="ru-RU" sz="1200" dirty="0" smtClean="0">
                <a:latin typeface="Times New Roman" pitchFamily="18" charset="0"/>
                <a:cs typeface="Times New Roman" pitchFamily="18" charset="0"/>
              </a:rPr>
              <a:t> – «приводить в движение, двигать»). Этот символ отражает роль МПК в объединении спортсменов с инвалидностью, которые своими достижениями вдохновляют и восхищают мир. Три полусферы, цвета которых – красный, зеленый и синий - широко представлены в национальных флагах стран мира, символизируют Разум, Тело и Дух.</a:t>
            </a:r>
          </a:p>
          <a:p>
            <a:pPr marL="0">
              <a:lnSpc>
                <a:spcPct val="120000"/>
              </a:lnSpc>
              <a:spcBef>
                <a:spcPts val="0"/>
              </a:spcBef>
              <a:buNone/>
            </a:pPr>
            <a:r>
              <a:rPr lang="ru-RU" sz="1200" dirty="0" smtClean="0">
                <a:latin typeface="Times New Roman" pitchFamily="18" charset="0"/>
                <a:cs typeface="Times New Roman" pitchFamily="18" charset="0"/>
              </a:rPr>
              <a:t>На </a:t>
            </a:r>
            <a:r>
              <a:rPr lang="ru-RU" sz="1200" dirty="0" err="1" smtClean="0">
                <a:latin typeface="Times New Roman" pitchFamily="18" charset="0"/>
                <a:cs typeface="Times New Roman" pitchFamily="18" charset="0"/>
              </a:rPr>
              <a:t>Параолимпийском</a:t>
            </a:r>
            <a:r>
              <a:rPr lang="ru-RU" sz="1200" dirty="0" smtClean="0">
                <a:latin typeface="Times New Roman" pitchFamily="18" charset="0"/>
                <a:cs typeface="Times New Roman" pitchFamily="18" charset="0"/>
              </a:rPr>
              <a:t> флаге изображен главный </a:t>
            </a:r>
            <a:r>
              <a:rPr lang="ru-RU" sz="1200" dirty="0" err="1" smtClean="0">
                <a:latin typeface="Times New Roman" pitchFamily="18" charset="0"/>
                <a:cs typeface="Times New Roman" pitchFamily="18" charset="0"/>
              </a:rPr>
              <a:t>Параолимпийский</a:t>
            </a:r>
            <a:r>
              <a:rPr lang="ru-RU" sz="1200" dirty="0" smtClean="0">
                <a:latin typeface="Times New Roman" pitchFamily="18" charset="0"/>
                <a:cs typeface="Times New Roman" pitchFamily="18" charset="0"/>
              </a:rPr>
              <a:t> символ – эмблема МПК, расположенная в центре на белом фоне. </a:t>
            </a:r>
            <a:r>
              <a:rPr lang="ru-RU" sz="1200" dirty="0" err="1" smtClean="0">
                <a:latin typeface="Times New Roman" pitchFamily="18" charset="0"/>
                <a:cs typeface="Times New Roman" pitchFamily="18" charset="0"/>
              </a:rPr>
              <a:t>Параолимпийский</a:t>
            </a:r>
            <a:r>
              <a:rPr lang="ru-RU" sz="1200" dirty="0" smtClean="0">
                <a:latin typeface="Times New Roman" pitchFamily="18" charset="0"/>
                <a:cs typeface="Times New Roman" pitchFamily="18" charset="0"/>
              </a:rPr>
              <a:t> флаг может использоваться только на официальных мероприятиях, санкционированных МПК.</a:t>
            </a:r>
          </a:p>
          <a:p>
            <a:pPr marL="0">
              <a:lnSpc>
                <a:spcPct val="120000"/>
              </a:lnSpc>
              <a:spcBef>
                <a:spcPts val="0"/>
              </a:spcBef>
              <a:buNone/>
            </a:pPr>
            <a:r>
              <a:rPr lang="ru-RU" sz="1200" dirty="0" err="1" smtClean="0">
                <a:latin typeface="Times New Roman" pitchFamily="18" charset="0"/>
                <a:cs typeface="Times New Roman" pitchFamily="18" charset="0"/>
              </a:rPr>
              <a:t>Параолимпийский</a:t>
            </a:r>
            <a:r>
              <a:rPr lang="ru-RU" sz="1200" dirty="0" smtClean="0">
                <a:latin typeface="Times New Roman" pitchFamily="18" charset="0"/>
                <a:cs typeface="Times New Roman" pitchFamily="18" charset="0"/>
              </a:rPr>
              <a:t> гимн – это музыкальное оркестровое произведение «</a:t>
            </a:r>
            <a:r>
              <a:rPr lang="ru-RU" sz="1200" dirty="0" err="1" smtClean="0">
                <a:latin typeface="Times New Roman" pitchFamily="18" charset="0"/>
                <a:cs typeface="Times New Roman" pitchFamily="18" charset="0"/>
              </a:rPr>
              <a:t>Hymn</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de</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l</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Avenir</a:t>
            </a:r>
            <a:r>
              <a:rPr lang="ru-RU" sz="1200" dirty="0" smtClean="0">
                <a:latin typeface="Times New Roman" pitchFamily="18" charset="0"/>
                <a:cs typeface="Times New Roman" pitchFamily="18" charset="0"/>
              </a:rPr>
              <a:t>» («гимн будущего») . Он был написан французским композитором </a:t>
            </a:r>
            <a:r>
              <a:rPr lang="ru-RU" sz="1200" dirty="0" err="1" smtClean="0">
                <a:latin typeface="Times New Roman" pitchFamily="18" charset="0"/>
                <a:cs typeface="Times New Roman" pitchFamily="18" charset="0"/>
              </a:rPr>
              <a:t>Тъерри</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Дарни</a:t>
            </a:r>
            <a:r>
              <a:rPr lang="ru-RU" sz="1200" dirty="0" smtClean="0">
                <a:latin typeface="Times New Roman" pitchFamily="18" charset="0"/>
                <a:cs typeface="Times New Roman" pitchFamily="18" charset="0"/>
              </a:rPr>
              <a:t> в 1996 году и утвержден Правлением МПК в марте 1996 года.</a:t>
            </a:r>
          </a:p>
          <a:p>
            <a:pPr marL="0">
              <a:lnSpc>
                <a:spcPct val="120000"/>
              </a:lnSpc>
              <a:spcBef>
                <a:spcPts val="0"/>
              </a:spcBef>
              <a:buNone/>
            </a:pPr>
            <a:r>
              <a:rPr lang="ru-RU" sz="1200" dirty="0" err="1" smtClean="0">
                <a:latin typeface="Times New Roman" pitchFamily="18" charset="0"/>
                <a:cs typeface="Times New Roman" pitchFamily="18" charset="0"/>
              </a:rPr>
              <a:t>Параолимпийский</a:t>
            </a:r>
            <a:r>
              <a:rPr lang="ru-RU" sz="1200" dirty="0" smtClean="0">
                <a:latin typeface="Times New Roman" pitchFamily="18" charset="0"/>
                <a:cs typeface="Times New Roman" pitchFamily="18" charset="0"/>
              </a:rPr>
              <a:t> девиз – «</a:t>
            </a:r>
            <a:r>
              <a:rPr lang="ru-RU" sz="1200" dirty="0" err="1" smtClean="0">
                <a:latin typeface="Times New Roman" pitchFamily="18" charset="0"/>
                <a:cs typeface="Times New Roman" pitchFamily="18" charset="0"/>
              </a:rPr>
              <a:t>Spirit</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in</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Motion</a:t>
            </a:r>
            <a:r>
              <a:rPr lang="ru-RU" sz="1200" dirty="0" smtClean="0">
                <a:latin typeface="Times New Roman" pitchFamily="18" charset="0"/>
                <a:cs typeface="Times New Roman" pitchFamily="18" charset="0"/>
              </a:rPr>
              <a:t>» («Дух в движении»). Девиз лаконично и ярко передаёт видения </a:t>
            </a:r>
            <a:r>
              <a:rPr lang="ru-RU" sz="1200" dirty="0" err="1" smtClean="0">
                <a:latin typeface="Times New Roman" pitchFamily="18" charset="0"/>
                <a:cs typeface="Times New Roman" pitchFamily="18" charset="0"/>
              </a:rPr>
              <a:t>Параолимпийского</a:t>
            </a:r>
            <a:r>
              <a:rPr lang="ru-RU" sz="1200" dirty="0" smtClean="0">
                <a:latin typeface="Times New Roman" pitchFamily="18" charset="0"/>
                <a:cs typeface="Times New Roman" pitchFamily="18" charset="0"/>
              </a:rPr>
              <a:t> движения - необходимость предоставлять </a:t>
            </a:r>
            <a:r>
              <a:rPr lang="ru-RU" sz="1200" dirty="0" err="1" smtClean="0">
                <a:latin typeface="Times New Roman" pitchFamily="18" charset="0"/>
                <a:cs typeface="Times New Roman" pitchFamily="18" charset="0"/>
              </a:rPr>
              <a:t>спортсменам-паралимпийцам</a:t>
            </a:r>
            <a:r>
              <a:rPr lang="ru-RU" sz="1200" dirty="0" smtClean="0">
                <a:latin typeface="Times New Roman" pitchFamily="18" charset="0"/>
                <a:cs typeface="Times New Roman" pitchFamily="18" charset="0"/>
              </a:rPr>
              <a:t> любого уровня и происхождения возможности для того, чтобы вдохновлять и восхищать мир благодаря спортивным достижениям</a:t>
            </a:r>
          </a:p>
          <a:p>
            <a:pPr>
              <a:buNone/>
            </a:pPr>
            <a:endParaRPr lang="ru-RU" sz="1000" dirty="0"/>
          </a:p>
        </p:txBody>
      </p:sp>
      <p:pic>
        <p:nvPicPr>
          <p:cNvPr id="5" name="Содержимое 4" descr="1119.jpg"/>
          <p:cNvPicPr>
            <a:picLocks noGrp="1" noChangeAspect="1"/>
          </p:cNvPicPr>
          <p:nvPr>
            <p:ph sz="half" idx="2"/>
          </p:nvPr>
        </p:nvPicPr>
        <p:blipFill>
          <a:blip r:embed="rId2" cstate="email"/>
          <a:stretch>
            <a:fillRect/>
          </a:stretch>
        </p:blipFill>
        <p:spPr>
          <a:xfrm>
            <a:off x="5080000" y="944222"/>
            <a:ext cx="2774950" cy="1689251"/>
          </a:xfrm>
        </p:spPr>
      </p:pic>
      <p:pic>
        <p:nvPicPr>
          <p:cNvPr id="6" name="Рисунок 5" descr="AxqjXO_QUuU.jpg"/>
          <p:cNvPicPr>
            <a:picLocks noChangeAspect="1"/>
          </p:cNvPicPr>
          <p:nvPr/>
        </p:nvPicPr>
        <p:blipFill>
          <a:blip r:embed="rId3" cstate="email"/>
          <a:stretch>
            <a:fillRect/>
          </a:stretch>
        </p:blipFill>
        <p:spPr>
          <a:xfrm>
            <a:off x="5052483" y="2997200"/>
            <a:ext cx="3651885" cy="2057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Летние виды спорта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628650" y="982133"/>
            <a:ext cx="3886200" cy="5554134"/>
          </a:xfrm>
        </p:spPr>
        <p:txBody>
          <a:bodyPr>
            <a:normAutofit fontScale="32500" lnSpcReduction="20000"/>
          </a:bodyPr>
          <a:lstStyle/>
          <a:p>
            <a:pPr marL="0">
              <a:lnSpc>
                <a:spcPct val="120000"/>
              </a:lnSpc>
              <a:spcBef>
                <a:spcPts val="0"/>
              </a:spcBef>
            </a:pPr>
            <a:r>
              <a:rPr lang="ru-RU" sz="4800" dirty="0" smtClean="0">
                <a:latin typeface="Times New Roman" pitchFamily="18" charset="0"/>
                <a:cs typeface="Times New Roman" pitchFamily="18" charset="0"/>
              </a:rPr>
              <a:t>Тяжёлая атлетика (пауэрлифтинг);</a:t>
            </a:r>
          </a:p>
          <a:p>
            <a:pPr marL="0">
              <a:lnSpc>
                <a:spcPct val="120000"/>
              </a:lnSpc>
              <a:spcBef>
                <a:spcPts val="0"/>
              </a:spcBef>
            </a:pPr>
            <a:r>
              <a:rPr lang="ru-RU" sz="4800" dirty="0" smtClean="0">
                <a:latin typeface="Times New Roman" pitchFamily="18" charset="0"/>
                <a:cs typeface="Times New Roman" pitchFamily="18" charset="0"/>
              </a:rPr>
              <a:t>Лёгкая атлетика;</a:t>
            </a:r>
          </a:p>
          <a:p>
            <a:pPr marL="0">
              <a:lnSpc>
                <a:spcPct val="120000"/>
              </a:lnSpc>
              <a:spcBef>
                <a:spcPts val="0"/>
              </a:spcBef>
            </a:pPr>
            <a:r>
              <a:rPr lang="ru-RU" sz="4800" dirty="0" smtClean="0">
                <a:latin typeface="Times New Roman" pitchFamily="18" charset="0"/>
                <a:cs typeface="Times New Roman" pitchFamily="18" charset="0"/>
              </a:rPr>
              <a:t>Стрельба из лука;</a:t>
            </a:r>
          </a:p>
          <a:p>
            <a:pPr marL="0">
              <a:lnSpc>
                <a:spcPct val="120000"/>
              </a:lnSpc>
              <a:spcBef>
                <a:spcPts val="0"/>
              </a:spcBef>
            </a:pPr>
            <a:r>
              <a:rPr lang="ru-RU" sz="4800" dirty="0" smtClean="0">
                <a:latin typeface="Times New Roman" pitchFamily="18" charset="0"/>
                <a:cs typeface="Times New Roman" pitchFamily="18" charset="0"/>
              </a:rPr>
              <a:t>Плавание;</a:t>
            </a:r>
          </a:p>
          <a:p>
            <a:pPr marL="0">
              <a:lnSpc>
                <a:spcPct val="120000"/>
              </a:lnSpc>
              <a:spcBef>
                <a:spcPts val="0"/>
              </a:spcBef>
            </a:pPr>
            <a:r>
              <a:rPr lang="ru-RU" sz="4800" dirty="0" smtClean="0">
                <a:latin typeface="Times New Roman" pitchFamily="18" charset="0"/>
                <a:cs typeface="Times New Roman" pitchFamily="18" charset="0"/>
              </a:rPr>
              <a:t>Дзюдо для слабовидящих;</a:t>
            </a:r>
          </a:p>
          <a:p>
            <a:pPr marL="0">
              <a:lnSpc>
                <a:spcPct val="120000"/>
              </a:lnSpc>
              <a:spcBef>
                <a:spcPts val="0"/>
              </a:spcBef>
            </a:pPr>
            <a:r>
              <a:rPr lang="ru-RU" sz="4800" dirty="0" smtClean="0">
                <a:latin typeface="Times New Roman" pitchFamily="18" charset="0"/>
                <a:cs typeface="Times New Roman" pitchFamily="18" charset="0"/>
              </a:rPr>
              <a:t>Велосипедный спорт;</a:t>
            </a:r>
          </a:p>
          <a:p>
            <a:pPr marL="0">
              <a:lnSpc>
                <a:spcPct val="120000"/>
              </a:lnSpc>
              <a:spcBef>
                <a:spcPts val="0"/>
              </a:spcBef>
            </a:pPr>
            <a:r>
              <a:rPr lang="ru-RU" sz="4800" dirty="0" smtClean="0">
                <a:latin typeface="Times New Roman" pitchFamily="18" charset="0"/>
                <a:cs typeface="Times New Roman" pitchFamily="18" charset="0"/>
              </a:rPr>
              <a:t>Теннис на колясках;</a:t>
            </a:r>
          </a:p>
          <a:p>
            <a:pPr marL="0">
              <a:lnSpc>
                <a:spcPct val="120000"/>
              </a:lnSpc>
              <a:spcBef>
                <a:spcPts val="0"/>
              </a:spcBef>
            </a:pPr>
            <a:r>
              <a:rPr lang="ru-RU" sz="4800" dirty="0" smtClean="0">
                <a:latin typeface="Times New Roman" pitchFamily="18" charset="0"/>
                <a:cs typeface="Times New Roman" pitchFamily="18" charset="0"/>
              </a:rPr>
              <a:t>Фехтование на колясках;</a:t>
            </a:r>
          </a:p>
          <a:p>
            <a:pPr marL="0">
              <a:lnSpc>
                <a:spcPct val="120000"/>
              </a:lnSpc>
              <a:spcBef>
                <a:spcPts val="0"/>
              </a:spcBef>
            </a:pPr>
            <a:r>
              <a:rPr lang="ru-RU" sz="4800" dirty="0" smtClean="0">
                <a:latin typeface="Times New Roman" pitchFamily="18" charset="0"/>
                <a:cs typeface="Times New Roman" pitchFamily="18" charset="0"/>
              </a:rPr>
              <a:t>Футбол 7х7;</a:t>
            </a:r>
          </a:p>
          <a:p>
            <a:pPr marL="0">
              <a:lnSpc>
                <a:spcPct val="120000"/>
              </a:lnSpc>
              <a:spcBef>
                <a:spcPts val="0"/>
              </a:spcBef>
            </a:pPr>
            <a:r>
              <a:rPr lang="ru-RU" sz="4800" dirty="0" smtClean="0">
                <a:latin typeface="Times New Roman" pitchFamily="18" charset="0"/>
                <a:cs typeface="Times New Roman" pitchFamily="18" charset="0"/>
              </a:rPr>
              <a:t>Футбол 5х5;</a:t>
            </a:r>
          </a:p>
          <a:p>
            <a:pPr marL="0">
              <a:lnSpc>
                <a:spcPct val="120000"/>
              </a:lnSpc>
              <a:spcBef>
                <a:spcPts val="0"/>
              </a:spcBef>
            </a:pPr>
            <a:r>
              <a:rPr lang="ru-RU" sz="4800" dirty="0" smtClean="0">
                <a:latin typeface="Times New Roman" pitchFamily="18" charset="0"/>
                <a:cs typeface="Times New Roman" pitchFamily="18" charset="0"/>
              </a:rPr>
              <a:t>Баскетбол на колясках;</a:t>
            </a:r>
          </a:p>
          <a:p>
            <a:pPr marL="0">
              <a:lnSpc>
                <a:spcPct val="120000"/>
              </a:lnSpc>
              <a:spcBef>
                <a:spcPts val="0"/>
              </a:spcBef>
            </a:pPr>
            <a:r>
              <a:rPr lang="ru-RU" sz="4800" dirty="0" smtClean="0">
                <a:latin typeface="Times New Roman" pitchFamily="18" charset="0"/>
                <a:cs typeface="Times New Roman" pitchFamily="18" charset="0"/>
              </a:rPr>
              <a:t>Выездка;</a:t>
            </a:r>
          </a:p>
          <a:p>
            <a:pPr marL="0">
              <a:lnSpc>
                <a:spcPct val="120000"/>
              </a:lnSpc>
              <a:spcBef>
                <a:spcPts val="0"/>
              </a:spcBef>
            </a:pPr>
            <a:r>
              <a:rPr lang="ru-RU" sz="4800" dirty="0" smtClean="0">
                <a:latin typeface="Times New Roman" pitchFamily="18" charset="0"/>
                <a:cs typeface="Times New Roman" pitchFamily="18" charset="0"/>
              </a:rPr>
              <a:t>Стрельба;</a:t>
            </a:r>
          </a:p>
          <a:p>
            <a:pPr marL="0">
              <a:lnSpc>
                <a:spcPct val="120000"/>
              </a:lnSpc>
              <a:spcBef>
                <a:spcPts val="0"/>
              </a:spcBef>
            </a:pPr>
            <a:r>
              <a:rPr lang="ru-RU" sz="4800" dirty="0" smtClean="0">
                <a:latin typeface="Times New Roman" pitchFamily="18" charset="0"/>
                <a:cs typeface="Times New Roman" pitchFamily="18" charset="0"/>
              </a:rPr>
              <a:t>Сидячий волейбол;</a:t>
            </a:r>
          </a:p>
          <a:p>
            <a:pPr marL="0">
              <a:lnSpc>
                <a:spcPct val="120000"/>
              </a:lnSpc>
              <a:spcBef>
                <a:spcPts val="0"/>
              </a:spcBef>
            </a:pPr>
            <a:r>
              <a:rPr lang="ru-RU" sz="4800" dirty="0" smtClean="0">
                <a:latin typeface="Times New Roman" pitchFamily="18" charset="0"/>
                <a:cs typeface="Times New Roman" pitchFamily="18" charset="0"/>
              </a:rPr>
              <a:t>Регби на колясках;</a:t>
            </a:r>
          </a:p>
          <a:p>
            <a:pPr marL="0">
              <a:lnSpc>
                <a:spcPct val="120000"/>
              </a:lnSpc>
              <a:spcBef>
                <a:spcPts val="0"/>
              </a:spcBef>
            </a:pPr>
            <a:r>
              <a:rPr lang="ru-RU" sz="4800" dirty="0" smtClean="0">
                <a:latin typeface="Times New Roman" pitchFamily="18" charset="0"/>
                <a:cs typeface="Times New Roman" pitchFamily="18" charset="0"/>
              </a:rPr>
              <a:t>Танцы на колясках;</a:t>
            </a:r>
          </a:p>
          <a:p>
            <a:pPr marL="0">
              <a:lnSpc>
                <a:spcPct val="120000"/>
              </a:lnSpc>
              <a:spcBef>
                <a:spcPts val="0"/>
              </a:spcBef>
            </a:pPr>
            <a:r>
              <a:rPr lang="ru-RU" sz="4800" dirty="0" err="1" smtClean="0">
                <a:latin typeface="Times New Roman" pitchFamily="18" charset="0"/>
                <a:cs typeface="Times New Roman" pitchFamily="18" charset="0"/>
              </a:rPr>
              <a:t>Голбол</a:t>
            </a:r>
            <a:r>
              <a:rPr lang="ru-RU" sz="4800" dirty="0" smtClean="0">
                <a:latin typeface="Times New Roman" pitchFamily="18" charset="0"/>
                <a:cs typeface="Times New Roman" pitchFamily="18" charset="0"/>
              </a:rPr>
              <a:t>;</a:t>
            </a:r>
          </a:p>
          <a:p>
            <a:pPr marL="0">
              <a:lnSpc>
                <a:spcPct val="120000"/>
              </a:lnSpc>
              <a:spcBef>
                <a:spcPts val="0"/>
              </a:spcBef>
            </a:pPr>
            <a:r>
              <a:rPr lang="ru-RU" sz="4800" dirty="0" smtClean="0">
                <a:latin typeface="Times New Roman" pitchFamily="18" charset="0"/>
                <a:cs typeface="Times New Roman" pitchFamily="18" charset="0"/>
              </a:rPr>
              <a:t>Настольный теннис;</a:t>
            </a:r>
          </a:p>
          <a:p>
            <a:pPr marL="0">
              <a:lnSpc>
                <a:spcPct val="120000"/>
              </a:lnSpc>
              <a:spcBef>
                <a:spcPts val="0"/>
              </a:spcBef>
            </a:pPr>
            <a:r>
              <a:rPr lang="ru-RU" sz="4800" dirty="0" smtClean="0">
                <a:latin typeface="Times New Roman" pitchFamily="18" charset="0"/>
                <a:cs typeface="Times New Roman" pitchFamily="18" charset="0"/>
              </a:rPr>
              <a:t>Адаптивная гребля;</a:t>
            </a:r>
          </a:p>
          <a:p>
            <a:pPr marL="0">
              <a:lnSpc>
                <a:spcPct val="120000"/>
              </a:lnSpc>
              <a:spcBef>
                <a:spcPts val="0"/>
              </a:spcBef>
            </a:pPr>
            <a:r>
              <a:rPr lang="ru-RU" sz="4800" dirty="0" smtClean="0">
                <a:latin typeface="Times New Roman" pitchFamily="18" charset="0"/>
                <a:cs typeface="Times New Roman" pitchFamily="18" charset="0"/>
              </a:rPr>
              <a:t>Парусный спорт.</a:t>
            </a:r>
          </a:p>
          <a:p>
            <a:endParaRPr lang="ru-RU" dirty="0"/>
          </a:p>
        </p:txBody>
      </p:sp>
      <p:pic>
        <p:nvPicPr>
          <p:cNvPr id="7" name="Содержимое 6" descr="13367.jpg"/>
          <p:cNvPicPr>
            <a:picLocks noGrp="1" noChangeAspect="1"/>
          </p:cNvPicPr>
          <p:nvPr>
            <p:ph sz="half" idx="2"/>
          </p:nvPr>
        </p:nvPicPr>
        <p:blipFill>
          <a:blip r:embed="rId2" cstate="email"/>
          <a:stretch>
            <a:fillRect/>
          </a:stretch>
        </p:blipFill>
        <p:spPr>
          <a:xfrm>
            <a:off x="4130923" y="1021291"/>
            <a:ext cx="2701677" cy="1919851"/>
          </a:xfrm>
        </p:spPr>
      </p:pic>
      <p:pic>
        <p:nvPicPr>
          <p:cNvPr id="8" name="Рисунок 7" descr="06.jpg"/>
          <p:cNvPicPr>
            <a:picLocks noChangeAspect="1"/>
          </p:cNvPicPr>
          <p:nvPr/>
        </p:nvPicPr>
        <p:blipFill>
          <a:blip r:embed="rId3" cstate="email"/>
          <a:stretch>
            <a:fillRect/>
          </a:stretch>
        </p:blipFill>
        <p:spPr>
          <a:xfrm>
            <a:off x="6028267" y="3005071"/>
            <a:ext cx="2819706" cy="1880171"/>
          </a:xfrm>
          <a:prstGeom prst="rect">
            <a:avLst/>
          </a:prstGeom>
        </p:spPr>
      </p:pic>
      <p:pic>
        <p:nvPicPr>
          <p:cNvPr id="9" name="Рисунок 8" descr="El-atleta-sudafricano-Oscar-Pi_54333161033_54028874188_960_639.jpg"/>
          <p:cNvPicPr>
            <a:picLocks noChangeAspect="1"/>
          </p:cNvPicPr>
          <p:nvPr/>
        </p:nvPicPr>
        <p:blipFill>
          <a:blip r:embed="rId4" cstate="email"/>
          <a:stretch>
            <a:fillRect/>
          </a:stretch>
        </p:blipFill>
        <p:spPr>
          <a:xfrm>
            <a:off x="4114799" y="4996923"/>
            <a:ext cx="2777067" cy="169174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Стрельба из лука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222250" y="1029758"/>
            <a:ext cx="3886200" cy="3542242"/>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Первые организованные состязания были проведены в 1948 году в Англии в городе </a:t>
            </a:r>
            <a:r>
              <a:rPr lang="ru-RU" sz="1400" dirty="0" err="1" smtClean="0">
                <a:latin typeface="Times New Roman" pitchFamily="18" charset="0"/>
                <a:cs typeface="Times New Roman" pitchFamily="18" charset="0"/>
              </a:rPr>
              <a:t>Мандевилль</a:t>
            </a:r>
            <a:r>
              <a:rPr lang="ru-RU" sz="1400" dirty="0" smtClean="0">
                <a:latin typeface="Times New Roman" pitchFamily="18" charset="0"/>
                <a:cs typeface="Times New Roman" pitchFamily="18" charset="0"/>
              </a:rPr>
              <a:t>. Сегодня традиции этих игр нашли продолжение в регулярных состязаниях, в которых принимают участие также инвалиды-колясочники. Введены женские и мужские спортивные категории в данном виде единоборств. Выдающиеся результаты, которых достигают атлеты-инвалиды в этом виде спорта, указывают на значительный потенциал данного рода состязаний. Программа международных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 включает одиночные игры, парные и командные состязания, причем процедуры судейства и подсчета очков идентичны применяемым на Олимпийских Играх.</a:t>
            </a:r>
            <a:endParaRPr lang="ru-RU" sz="1400" dirty="0">
              <a:latin typeface="Times New Roman" pitchFamily="18" charset="0"/>
              <a:cs typeface="Times New Roman" pitchFamily="18" charset="0"/>
            </a:endParaRPr>
          </a:p>
        </p:txBody>
      </p:sp>
      <p:pic>
        <p:nvPicPr>
          <p:cNvPr id="5" name="Содержимое 4" descr="76b3eb6b3b6a3f24983dbc66f4c50b96.jpg"/>
          <p:cNvPicPr>
            <a:picLocks noGrp="1" noChangeAspect="1"/>
          </p:cNvPicPr>
          <p:nvPr>
            <p:ph sz="half" idx="2"/>
          </p:nvPr>
        </p:nvPicPr>
        <p:blipFill>
          <a:blip r:embed="rId2" cstate="email"/>
          <a:stretch>
            <a:fillRect/>
          </a:stretch>
        </p:blipFill>
        <p:spPr>
          <a:xfrm>
            <a:off x="4764617" y="952553"/>
            <a:ext cx="3886200" cy="2558415"/>
          </a:xfrm>
        </p:spPr>
      </p:pic>
      <p:pic>
        <p:nvPicPr>
          <p:cNvPr id="6" name="Рисунок 5" descr="5734d6422200005707256716.jpeg"/>
          <p:cNvPicPr>
            <a:picLocks noChangeAspect="1"/>
          </p:cNvPicPr>
          <p:nvPr/>
        </p:nvPicPr>
        <p:blipFill>
          <a:blip r:embed="rId3" cstate="email"/>
          <a:stretch>
            <a:fillRect/>
          </a:stretch>
        </p:blipFill>
        <p:spPr>
          <a:xfrm>
            <a:off x="4741334" y="3810991"/>
            <a:ext cx="4021666" cy="226317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Легкая атлетика</a:t>
            </a:r>
            <a:endParaRPr lang="ru-RU" dirty="0">
              <a:latin typeface="Times New Roman" pitchFamily="18" charset="0"/>
              <a:cs typeface="Times New Roman" pitchFamily="18" charset="0"/>
            </a:endParaRPr>
          </a:p>
        </p:txBody>
      </p:sp>
      <p:sp>
        <p:nvSpPr>
          <p:cNvPr id="3" name="Содержимое 2"/>
          <p:cNvSpPr>
            <a:spLocks noGrp="1"/>
          </p:cNvSpPr>
          <p:nvPr>
            <p:ph sz="half" idx="1"/>
          </p:nvPr>
        </p:nvSpPr>
        <p:spPr>
          <a:xfrm>
            <a:off x="645582" y="1055158"/>
            <a:ext cx="8210551" cy="1637242"/>
          </a:xfrm>
        </p:spPr>
        <p:txBody>
          <a:bodyPr>
            <a:normAutofit/>
          </a:bodyPr>
          <a:lstStyle/>
          <a:p>
            <a:pPr marL="0">
              <a:lnSpc>
                <a:spcPct val="100000"/>
              </a:lnSpc>
              <a:spcBef>
                <a:spcPts val="0"/>
              </a:spcBef>
              <a:buNone/>
            </a:pPr>
            <a:r>
              <a:rPr lang="ru-RU" sz="1400" dirty="0" smtClean="0">
                <a:latin typeface="Times New Roman" pitchFamily="18" charset="0"/>
                <a:cs typeface="Times New Roman" pitchFamily="18" charset="0"/>
              </a:rPr>
              <a:t>Легкоатлетическая программа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 включает в себя широчайший спектр видов состязаний. Она вошла в программу Международных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 в 1960 году. В легкоатлетических состязаниях принимают участие спортсмены с самыми разнообразными нарушениями здоровья. Проводятся состязания колясочников, протезистов, слепых. Причем последние действуют в связке с наводящим. Как правило, в легкоатлетическую программу входят трасса, бросок, прыжки, пятиборье и марафон. Атлеты соревнуются согласно их функциональным классификациям.</a:t>
            </a:r>
            <a:endParaRPr lang="ru-RU" sz="1400" dirty="0">
              <a:latin typeface="Times New Roman" pitchFamily="18" charset="0"/>
              <a:cs typeface="Times New Roman" pitchFamily="18" charset="0"/>
            </a:endParaRPr>
          </a:p>
        </p:txBody>
      </p:sp>
      <p:pic>
        <p:nvPicPr>
          <p:cNvPr id="5" name="Содержимое 4" descr="El-atleta-sudafricano-Oscar-Pi_54333161033_54028874188_960_639.jpg"/>
          <p:cNvPicPr>
            <a:picLocks noGrp="1" noChangeAspect="1"/>
          </p:cNvPicPr>
          <p:nvPr>
            <p:ph sz="half" idx="2"/>
          </p:nvPr>
        </p:nvPicPr>
        <p:blipFill>
          <a:blip r:embed="rId2" cstate="email"/>
          <a:stretch>
            <a:fillRect/>
          </a:stretch>
        </p:blipFill>
        <p:spPr>
          <a:xfrm>
            <a:off x="736071" y="2452608"/>
            <a:ext cx="3117215" cy="2077060"/>
          </a:xfrm>
        </p:spPr>
      </p:pic>
      <p:pic>
        <p:nvPicPr>
          <p:cNvPr id="6" name="Рисунок 5" descr="51230519bda5c.jpg"/>
          <p:cNvPicPr>
            <a:picLocks noChangeAspect="1"/>
          </p:cNvPicPr>
          <p:nvPr/>
        </p:nvPicPr>
        <p:blipFill>
          <a:blip r:embed="rId3" cstate="email"/>
          <a:stretch>
            <a:fillRect/>
          </a:stretch>
        </p:blipFill>
        <p:spPr>
          <a:xfrm>
            <a:off x="718079" y="4587876"/>
            <a:ext cx="3142721" cy="2083858"/>
          </a:xfrm>
          <a:prstGeom prst="rect">
            <a:avLst/>
          </a:prstGeom>
        </p:spPr>
      </p:pic>
      <p:pic>
        <p:nvPicPr>
          <p:cNvPr id="7" name="Рисунок 6" descr="article-2261668-14DFF76E000005DC-392_1024x615_large.jpg"/>
          <p:cNvPicPr>
            <a:picLocks noChangeAspect="1"/>
          </p:cNvPicPr>
          <p:nvPr/>
        </p:nvPicPr>
        <p:blipFill>
          <a:blip r:embed="rId4" cstate="email"/>
          <a:stretch>
            <a:fillRect/>
          </a:stretch>
        </p:blipFill>
        <p:spPr>
          <a:xfrm>
            <a:off x="4182533" y="2952189"/>
            <a:ext cx="4445000" cy="301681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Велосипедный </a:t>
            </a:r>
            <a:r>
              <a:rPr lang="ru-RU" b="1" dirty="0" err="1" smtClean="0">
                <a:latin typeface="Times New Roman" pitchFamily="18" charset="0"/>
                <a:cs typeface="Times New Roman" pitchFamily="18" charset="0"/>
              </a:rPr>
              <a:t>сопрт</a:t>
            </a:r>
            <a:endParaRPr lang="ru-RU" b="1" dirty="0">
              <a:latin typeface="Times New Roman" pitchFamily="18" charset="0"/>
              <a:cs typeface="Times New Roman" pitchFamily="18" charset="0"/>
            </a:endParaRPr>
          </a:p>
        </p:txBody>
      </p:sp>
      <p:sp>
        <p:nvSpPr>
          <p:cNvPr id="3" name="Содержимое 2"/>
          <p:cNvSpPr>
            <a:spLocks noGrp="1"/>
          </p:cNvSpPr>
          <p:nvPr>
            <p:ph sz="half" idx="1"/>
          </p:nvPr>
        </p:nvSpPr>
        <p:spPr>
          <a:xfrm>
            <a:off x="186267" y="889000"/>
            <a:ext cx="4351866" cy="5731933"/>
          </a:xfrm>
        </p:spPr>
        <p:txBody>
          <a:bodyPr>
            <a:noAutofit/>
          </a:bodyPr>
          <a:lstStyle/>
          <a:p>
            <a:pPr marL="0">
              <a:lnSpc>
                <a:spcPct val="100000"/>
              </a:lnSpc>
              <a:spcBef>
                <a:spcPts val="0"/>
              </a:spcBef>
              <a:buNone/>
            </a:pPr>
            <a:r>
              <a:rPr lang="ru-RU" sz="1400" dirty="0" smtClean="0">
                <a:latin typeface="Times New Roman" pitchFamily="18" charset="0"/>
                <a:cs typeface="Times New Roman" pitchFamily="18" charset="0"/>
              </a:rPr>
              <a:t>Данный вид спорта является одним из новейших в истории </a:t>
            </a:r>
            <a:r>
              <a:rPr lang="ru-RU" sz="1400" dirty="0" err="1" smtClean="0">
                <a:latin typeface="Times New Roman" pitchFamily="18" charset="0"/>
                <a:cs typeface="Times New Roman" pitchFamily="18" charset="0"/>
              </a:rPr>
              <a:t>паралимпизма</a:t>
            </a:r>
            <a:r>
              <a:rPr lang="ru-RU" sz="1400" dirty="0" smtClean="0">
                <a:latin typeface="Times New Roman" pitchFamily="18" charset="0"/>
                <a:cs typeface="Times New Roman" pitchFamily="18" charset="0"/>
              </a:rPr>
              <a:t>. В начале восьмидесятых, впервые состоялись соревнования, в которых приняли участие спортсмены с нарушениями зрения. Однако, уже в 1984 году на международных играх инвалидов состязались также парализованные спортсмены и </a:t>
            </a:r>
            <a:r>
              <a:rPr lang="ru-RU" sz="1400" dirty="0" err="1" smtClean="0">
                <a:latin typeface="Times New Roman" pitchFamily="18" charset="0"/>
                <a:cs typeface="Times New Roman" pitchFamily="18" charset="0"/>
              </a:rPr>
              <a:t>ампутанты</a:t>
            </a:r>
            <a:r>
              <a:rPr lang="ru-RU" sz="1400" dirty="0" smtClean="0">
                <a:latin typeface="Times New Roman" pitchFamily="18" charset="0"/>
                <a:cs typeface="Times New Roman" pitchFamily="18" charset="0"/>
              </a:rPr>
              <a:t>. Вплоть до 1992 году </a:t>
            </a:r>
            <a:r>
              <a:rPr lang="ru-RU" sz="1400" dirty="0" err="1" smtClean="0">
                <a:latin typeface="Times New Roman" pitchFamily="18" charset="0"/>
                <a:cs typeface="Times New Roman" pitchFamily="18" charset="0"/>
              </a:rPr>
              <a:t>Параолимпийские</a:t>
            </a:r>
            <a:r>
              <a:rPr lang="ru-RU" sz="1400" dirty="0" smtClean="0">
                <a:latin typeface="Times New Roman" pitchFamily="18" charset="0"/>
                <a:cs typeface="Times New Roman" pitchFamily="18" charset="0"/>
              </a:rPr>
              <a:t> соревнования по велосипедному спорту проводились для каждой из перечисленных групп отдельно. На </a:t>
            </a:r>
            <a:r>
              <a:rPr lang="ru-RU" sz="1400" dirty="0" err="1" smtClean="0">
                <a:latin typeface="Times New Roman" pitchFamily="18" charset="0"/>
                <a:cs typeface="Times New Roman" pitchFamily="18" charset="0"/>
              </a:rPr>
              <a:t>Параолимпийских</a:t>
            </a:r>
            <a:r>
              <a:rPr lang="ru-RU" sz="1400" dirty="0" smtClean="0">
                <a:latin typeface="Times New Roman" pitchFamily="18" charset="0"/>
                <a:cs typeface="Times New Roman" pitchFamily="18" charset="0"/>
              </a:rPr>
              <a:t> играх в Барселоне, прошли состязания велосипедистов всех трех групп на специальной дорожке и также на трассе. Соревнования велосипедистов могут быть как индивидуальными, так и групповыми (группа трех велосипедистов от одной страны). Атлеты с нарушениями умственной деятельности состязаются, используя стандартные гоночные велосипеды и, в некоторых классах, трехколесные велосипеды. Атлеты с нарушениями зрения, соревнуются на тандемных велосипедах в паре с видящим товарищем по команде. Также они участвуют в гонках на трассе. Наконец, </a:t>
            </a:r>
            <a:r>
              <a:rPr lang="ru-RU" sz="1400" dirty="0" err="1" smtClean="0">
                <a:latin typeface="Times New Roman" pitchFamily="18" charset="0"/>
                <a:cs typeface="Times New Roman" pitchFamily="18" charset="0"/>
              </a:rPr>
              <a:t>ампутанты</a:t>
            </a:r>
            <a:r>
              <a:rPr lang="ru-RU" sz="1400" dirty="0" smtClean="0">
                <a:latin typeface="Times New Roman" pitchFamily="18" charset="0"/>
                <a:cs typeface="Times New Roman" pitchFamily="18" charset="0"/>
              </a:rPr>
              <a:t> и велосипедисты с нарушениями моторной деятельности соревнуются в индивидуальных состязаниях на специально подготовленных велосипедах.</a:t>
            </a:r>
            <a:endParaRPr lang="ru-RU" sz="1400" dirty="0">
              <a:latin typeface="Times New Roman" pitchFamily="18" charset="0"/>
              <a:cs typeface="Times New Roman" pitchFamily="18" charset="0"/>
            </a:endParaRPr>
          </a:p>
        </p:txBody>
      </p:sp>
      <p:pic>
        <p:nvPicPr>
          <p:cNvPr id="5" name="Содержимое 4" descr="c1859408d17f2f32a76c06d702628463.jpg"/>
          <p:cNvPicPr>
            <a:picLocks noGrp="1" noChangeAspect="1"/>
          </p:cNvPicPr>
          <p:nvPr>
            <p:ph sz="half" idx="2"/>
          </p:nvPr>
        </p:nvPicPr>
        <p:blipFill>
          <a:blip r:embed="rId2" cstate="email"/>
          <a:stretch>
            <a:fillRect/>
          </a:stretch>
        </p:blipFill>
        <p:spPr>
          <a:xfrm>
            <a:off x="4502150" y="2216555"/>
            <a:ext cx="4427647" cy="2465511"/>
          </a:xfr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850</TotalTime>
  <Words>4281</Words>
  <Application>Microsoft Office PowerPoint</Application>
  <PresentationFormat>Экран (4:3)</PresentationFormat>
  <Paragraphs>159</Paragraphs>
  <Slides>39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Office Theme</vt:lpstr>
      <vt:lpstr>Слайд 1</vt:lpstr>
      <vt:lpstr>История паралимпийских игр </vt:lpstr>
      <vt:lpstr>Этапы развития </vt:lpstr>
      <vt:lpstr>Слайд 4</vt:lpstr>
      <vt:lpstr>Параолимпийская эмблема</vt:lpstr>
      <vt:lpstr>Летние виды спорта</vt:lpstr>
      <vt:lpstr>Стрельба из лука</vt:lpstr>
      <vt:lpstr>Легкая атлетика</vt:lpstr>
      <vt:lpstr>Велосипедный сопрт</vt:lpstr>
      <vt:lpstr>Выездка</vt:lpstr>
      <vt:lpstr>Фехтование</vt:lpstr>
      <vt:lpstr>Дзюдо</vt:lpstr>
      <vt:lpstr>Тяжелая атлетика (пауэрлифтинг)</vt:lpstr>
      <vt:lpstr>Стрельба</vt:lpstr>
      <vt:lpstr>Плавание</vt:lpstr>
      <vt:lpstr>Футбол</vt:lpstr>
      <vt:lpstr>Футбол для ДЦП</vt:lpstr>
      <vt:lpstr>Слайд 18</vt:lpstr>
      <vt:lpstr>Футбол для слабовидящих</vt:lpstr>
      <vt:lpstr>Слайд 20</vt:lpstr>
      <vt:lpstr>История  </vt:lpstr>
      <vt:lpstr> Голбол</vt:lpstr>
      <vt:lpstr>История игры голбол</vt:lpstr>
      <vt:lpstr>Правила </vt:lpstr>
      <vt:lpstr>Баскетбол на колясках</vt:lpstr>
      <vt:lpstr>Правила</vt:lpstr>
      <vt:lpstr>Слайд 27</vt:lpstr>
      <vt:lpstr>Волейбол сидя</vt:lpstr>
      <vt:lpstr>Слайд 29</vt:lpstr>
      <vt:lpstr>Основные показания для занятий волейболом сидя</vt:lpstr>
      <vt:lpstr>Регби колясочников</vt:lpstr>
      <vt:lpstr>Теннис колясочников</vt:lpstr>
      <vt:lpstr>Зимние виды спорта</vt:lpstr>
      <vt:lpstr>Следж-хоккей</vt:lpstr>
      <vt:lpstr>Слайд 35</vt:lpstr>
      <vt:lpstr>Слайд 36</vt:lpstr>
      <vt:lpstr>Лыжный кросс</vt:lpstr>
      <vt:lpstr>Кёрлинг на колясках</vt:lpstr>
      <vt:lpstr>Слайд 39</vt:lpstr>
    </vt:vector>
  </TitlesOfParts>
  <Company>PJSC "New Engineering Technologies"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Nikita</cp:lastModifiedBy>
  <cp:revision>188</cp:revision>
  <dcterms:created xsi:type="dcterms:W3CDTF">2016-11-18T14:12:19Z</dcterms:created>
  <dcterms:modified xsi:type="dcterms:W3CDTF">2020-11-26T04:39:42Z</dcterms:modified>
</cp:coreProperties>
</file>