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2" r:id="rId2"/>
    <p:sldId id="288" r:id="rId3"/>
    <p:sldId id="289" r:id="rId4"/>
    <p:sldId id="291" r:id="rId5"/>
    <p:sldId id="287" r:id="rId6"/>
    <p:sldId id="266" r:id="rId7"/>
    <p:sldId id="268" r:id="rId8"/>
    <p:sldId id="269" r:id="rId9"/>
    <p:sldId id="270" r:id="rId10"/>
    <p:sldId id="271" r:id="rId11"/>
    <p:sldId id="272" r:id="rId12"/>
    <p:sldId id="273" r:id="rId13"/>
    <p:sldId id="275" r:id="rId14"/>
    <p:sldId id="276" r:id="rId15"/>
    <p:sldId id="277" r:id="rId16"/>
    <p:sldId id="279" r:id="rId17"/>
    <p:sldId id="285" r:id="rId18"/>
    <p:sldId id="281" r:id="rId19"/>
    <p:sldId id="282" r:id="rId20"/>
    <p:sldId id="283" r:id="rId21"/>
    <p:sldId id="284" r:id="rId22"/>
    <p:sldId id="286" r:id="rId23"/>
    <p:sldId id="293" r:id="rId24"/>
    <p:sldId id="294" r:id="rId25"/>
    <p:sldId id="295" r:id="rId26"/>
    <p:sldId id="296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306" autoAdjust="0"/>
    <p:restoredTop sz="94660"/>
  </p:normalViewPr>
  <p:slideViewPr>
    <p:cSldViewPr>
      <p:cViewPr varScale="1">
        <p:scale>
          <a:sx n="104" d="100"/>
          <a:sy n="104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76C92-4E79-4FE6-9497-90EC0D050D92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461B6-6EA3-4EF4-9B5E-7226DE36FC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76C92-4E79-4FE6-9497-90EC0D050D92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461B6-6EA3-4EF4-9B5E-7226DE36FC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76C92-4E79-4FE6-9497-90EC0D050D92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461B6-6EA3-4EF4-9B5E-7226DE36FC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3560137-8C68-4CD7-A019-DC32DFEC061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995131318"/>
      </p:ext>
    </p:extLst>
  </p:cSld>
  <p:clrMapOvr>
    <a:masterClrMapping/>
  </p:clrMapOvr>
  <p:transition advClick="0" advTm="10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B2E29C1-7702-4D47-BBEF-CB2182A3C15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712886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76C92-4E79-4FE6-9497-90EC0D050D92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461B6-6EA3-4EF4-9B5E-7226DE36FC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76C92-4E79-4FE6-9497-90EC0D050D92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461B6-6EA3-4EF4-9B5E-7226DE36FC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76C92-4E79-4FE6-9497-90EC0D050D92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461B6-6EA3-4EF4-9B5E-7226DE36FC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76C92-4E79-4FE6-9497-90EC0D050D92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461B6-6EA3-4EF4-9B5E-7226DE36FC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76C92-4E79-4FE6-9497-90EC0D050D92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461B6-6EA3-4EF4-9B5E-7226DE36FC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76C92-4E79-4FE6-9497-90EC0D050D92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461B6-6EA3-4EF4-9B5E-7226DE36FC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76C92-4E79-4FE6-9497-90EC0D050D92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461B6-6EA3-4EF4-9B5E-7226DE36FC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76C92-4E79-4FE6-9497-90EC0D050D92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5B461B6-6EA3-4EF4-9B5E-7226DE36FC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FE76C92-4E79-4FE6-9497-90EC0D050D92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5B461B6-6EA3-4EF4-9B5E-7226DE36FC9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dirty="0" smtClean="0"/>
              <a:t>Тема урока</a:t>
            </a:r>
            <a:endParaRPr lang="ru-RU" sz="8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/>
              <a:t>ВИРУСЫ- НЕКЛЕТОЧНЫЕ </a:t>
            </a:r>
          </a:p>
          <a:p>
            <a:pPr algn="ctr">
              <a:buNone/>
            </a:pPr>
            <a:r>
              <a:rPr lang="ru-RU" sz="6600" b="1" dirty="0" smtClean="0"/>
              <a:t>ФОРМЫ ЖИЗНИ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/>
              <a:t>Особенности вирусов характерные для неживой природы.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Не имеют клеточного строения.</a:t>
            </a:r>
          </a:p>
          <a:p>
            <a:r>
              <a:rPr lang="ru-RU" sz="3200" b="1" dirty="0" smtClean="0"/>
              <a:t>Вне клетки хозяина не проявляют признаков жизни.</a:t>
            </a:r>
          </a:p>
          <a:p>
            <a:r>
              <a:rPr lang="ru-RU" sz="3200" b="1" dirty="0" smtClean="0"/>
              <a:t>Не способны самостоятельно синтезировать белки</a:t>
            </a:r>
          </a:p>
          <a:p>
            <a:r>
              <a:rPr lang="ru-RU" sz="3200" b="1" dirty="0" smtClean="0"/>
              <a:t>Не имеют обмена веществ.</a:t>
            </a:r>
          </a:p>
          <a:p>
            <a:r>
              <a:rPr lang="ru-RU" sz="3200" b="1" dirty="0" smtClean="0"/>
              <a:t>Не растут.</a:t>
            </a:r>
            <a:endParaRPr lang="ru-RU" sz="3200" b="1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214446"/>
          </a:xfrm>
        </p:spPr>
        <p:txBody>
          <a:bodyPr/>
          <a:lstStyle/>
          <a:p>
            <a:pPr algn="ctr"/>
            <a:r>
              <a:rPr lang="ru-RU" b="1" dirty="0" smtClean="0"/>
              <a:t>Размножение вирусов.</a:t>
            </a:r>
            <a:endParaRPr lang="ru-RU" b="1" dirty="0"/>
          </a:p>
        </p:txBody>
      </p:sp>
      <p:pic>
        <p:nvPicPr>
          <p:cNvPr id="4" name="Содержимое 3" descr="заражение клетк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6661" y="1571612"/>
            <a:ext cx="8261273" cy="5044885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Бактериофаг</a:t>
            </a:r>
            <a:endParaRPr lang="ru-RU" b="1" dirty="0"/>
          </a:p>
        </p:txBody>
      </p:sp>
      <p:pic>
        <p:nvPicPr>
          <p:cNvPr id="6" name="Содержимое 5" descr="бактериофаг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7704" y="1556792"/>
            <a:ext cx="5143536" cy="4897541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img03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7686" y="1071546"/>
            <a:ext cx="4429124" cy="52149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00034" y="214290"/>
            <a:ext cx="8286776" cy="571500"/>
          </a:xfrm>
          <a:prstGeom prst="round2DiagRect">
            <a:avLst>
              <a:gd name="adj1" fmla="val 16667"/>
              <a:gd name="adj2" fmla="val 0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atin typeface="Arial Black" pitchFamily="34" charset="0"/>
              </a:rPr>
              <a:t>Этапы жизненного цикла бактериофага</a:t>
            </a:r>
            <a:endParaRPr lang="ru-RU" sz="2400" b="1" dirty="0"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948690"/>
            <a:ext cx="392909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3525" indent="-263525">
              <a:buFont typeface="+mj-lt"/>
              <a:buAutoNum type="arabicPeriod"/>
            </a:pPr>
            <a:r>
              <a:rPr lang="ru-RU" dirty="0" smtClean="0">
                <a:solidFill>
                  <a:srgbClr val="800000"/>
                </a:solidFill>
                <a:latin typeface="Arial Black" pitchFamily="34" charset="0"/>
              </a:rPr>
              <a:t>Прикрепление вируса к клетке –хозяина.</a:t>
            </a:r>
          </a:p>
          <a:p>
            <a:pPr marL="263525" indent="-263525">
              <a:buFont typeface="+mj-lt"/>
              <a:buAutoNum type="arabicPeriod"/>
            </a:pPr>
            <a:endParaRPr lang="ru-RU" dirty="0" smtClean="0">
              <a:solidFill>
                <a:srgbClr val="800000"/>
              </a:solidFill>
              <a:latin typeface="Arial Black" pitchFamily="34" charset="0"/>
            </a:endParaRPr>
          </a:p>
          <a:p>
            <a:pPr marL="263525" indent="-263525">
              <a:buFont typeface="Wingdings" pitchFamily="2" charset="2"/>
              <a:buNone/>
            </a:pPr>
            <a:r>
              <a:rPr lang="ru-RU" dirty="0" smtClean="0">
                <a:solidFill>
                  <a:srgbClr val="800000"/>
                </a:solidFill>
                <a:latin typeface="Arial Black" pitchFamily="34" charset="0"/>
              </a:rPr>
              <a:t>2.Проникновение вируса в клетку – инфицирование.</a:t>
            </a:r>
          </a:p>
          <a:p>
            <a:pPr marL="263525" indent="-263525">
              <a:buFont typeface="Wingdings" pitchFamily="2" charset="2"/>
              <a:buNone/>
            </a:pPr>
            <a:endParaRPr lang="ru-RU" dirty="0" smtClean="0">
              <a:solidFill>
                <a:srgbClr val="800000"/>
              </a:solidFill>
              <a:latin typeface="Arial Black" pitchFamily="34" charset="0"/>
            </a:endParaRPr>
          </a:p>
          <a:p>
            <a:pPr marL="263525" indent="-263525"/>
            <a:r>
              <a:rPr lang="ru-RU" dirty="0" smtClean="0">
                <a:solidFill>
                  <a:srgbClr val="800000"/>
                </a:solidFill>
                <a:latin typeface="Arial Black" pitchFamily="34" charset="0"/>
              </a:rPr>
              <a:t>3. </a:t>
            </a:r>
            <a:r>
              <a:rPr lang="ru-RU" dirty="0" smtClean="0">
                <a:solidFill>
                  <a:srgbClr val="800000"/>
                </a:solidFill>
                <a:latin typeface="Arial Black" pitchFamily="34" charset="0"/>
                <a:cs typeface="Times New Roman" pitchFamily="18" charset="0"/>
              </a:rPr>
              <a:t>Настраивает метаболический аппарат хозяина на воспроизведение вириона. </a:t>
            </a:r>
          </a:p>
          <a:p>
            <a:pPr marL="263525" indent="-263525"/>
            <a:endParaRPr lang="ru-RU" dirty="0" smtClean="0">
              <a:solidFill>
                <a:srgbClr val="800000"/>
              </a:solidFill>
              <a:latin typeface="Arial Black" pitchFamily="34" charset="0"/>
            </a:endParaRPr>
          </a:p>
          <a:p>
            <a:pPr marL="263525" indent="-263525">
              <a:buFont typeface="Wingdings" pitchFamily="2" charset="2"/>
              <a:buNone/>
            </a:pPr>
            <a:r>
              <a:rPr lang="ru-RU" dirty="0" smtClean="0">
                <a:solidFill>
                  <a:srgbClr val="800000"/>
                </a:solidFill>
                <a:latin typeface="Arial Black" pitchFamily="34" charset="0"/>
              </a:rPr>
              <a:t>4. Синтез вирусных белков </a:t>
            </a:r>
            <a:r>
              <a:rPr lang="ru-RU" dirty="0">
                <a:solidFill>
                  <a:srgbClr val="800000"/>
                </a:solidFill>
                <a:latin typeface="Arial Black" pitchFamily="34" charset="0"/>
              </a:rPr>
              <a:t> </a:t>
            </a:r>
            <a:r>
              <a:rPr lang="ru-RU" dirty="0" smtClean="0">
                <a:solidFill>
                  <a:srgbClr val="800000"/>
                </a:solidFill>
                <a:latin typeface="Arial Black" pitchFamily="34" charset="0"/>
              </a:rPr>
              <a:t>и </a:t>
            </a:r>
            <a:r>
              <a:rPr lang="ru-RU" dirty="0" err="1" smtClean="0">
                <a:solidFill>
                  <a:srgbClr val="800000"/>
                </a:solidFill>
                <a:latin typeface="Arial Black" pitchFamily="34" charset="0"/>
              </a:rPr>
              <a:t>самосборка</a:t>
            </a:r>
            <a:r>
              <a:rPr lang="ru-RU" dirty="0" smtClean="0">
                <a:solidFill>
                  <a:srgbClr val="800000"/>
                </a:solidFill>
                <a:latin typeface="Arial Black" pitchFamily="34" charset="0"/>
              </a:rPr>
              <a:t> </a:t>
            </a:r>
            <a:r>
              <a:rPr lang="ru-RU" dirty="0" err="1" smtClean="0">
                <a:solidFill>
                  <a:srgbClr val="800000"/>
                </a:solidFill>
                <a:latin typeface="Arial Black" pitchFamily="34" charset="0"/>
              </a:rPr>
              <a:t>капсида</a:t>
            </a:r>
            <a:r>
              <a:rPr lang="ru-RU" dirty="0" smtClean="0">
                <a:solidFill>
                  <a:srgbClr val="800000"/>
                </a:solidFill>
                <a:latin typeface="Arial Black" pitchFamily="34" charset="0"/>
              </a:rPr>
              <a:t>.</a:t>
            </a:r>
          </a:p>
          <a:p>
            <a:pPr marL="263525" indent="-263525">
              <a:buFont typeface="Wingdings" pitchFamily="2" charset="2"/>
              <a:buNone/>
            </a:pPr>
            <a:endParaRPr lang="ru-RU" dirty="0" smtClean="0">
              <a:solidFill>
                <a:srgbClr val="800000"/>
              </a:solidFill>
              <a:latin typeface="Arial Black" pitchFamily="34" charset="0"/>
            </a:endParaRPr>
          </a:p>
          <a:p>
            <a:pPr marL="263525" indent="-263525">
              <a:buFont typeface="Wingdings" pitchFamily="2" charset="2"/>
              <a:buNone/>
            </a:pPr>
            <a:r>
              <a:rPr lang="ru-RU" dirty="0" smtClean="0">
                <a:solidFill>
                  <a:srgbClr val="800000"/>
                </a:solidFill>
                <a:latin typeface="Arial Black" pitchFamily="34" charset="0"/>
              </a:rPr>
              <a:t>5. Выход  множества вирусов из клетки.</a:t>
            </a:r>
          </a:p>
          <a:p>
            <a:pPr marL="263525" indent="-263525">
              <a:buFont typeface="Wingdings" pitchFamily="2" charset="2"/>
              <a:buNone/>
            </a:pPr>
            <a:endParaRPr lang="ru-RU" dirty="0" smtClean="0">
              <a:solidFill>
                <a:srgbClr val="800000"/>
              </a:solidFill>
              <a:latin typeface="Arial Black" pitchFamily="34" charset="0"/>
            </a:endParaRPr>
          </a:p>
          <a:p>
            <a:pPr marL="263525" indent="-263525">
              <a:buFont typeface="Wingdings" pitchFamily="2" charset="2"/>
              <a:buNone/>
            </a:pPr>
            <a:r>
              <a:rPr lang="ru-RU" dirty="0" smtClean="0">
                <a:solidFill>
                  <a:srgbClr val="800000"/>
                </a:solidFill>
                <a:latin typeface="Arial Black" pitchFamily="34" charset="0"/>
              </a:rPr>
              <a:t>6.</a:t>
            </a:r>
            <a:r>
              <a:rPr lang="ru-RU" dirty="0" smtClean="0">
                <a:solidFill>
                  <a:srgbClr val="800000"/>
                </a:solidFill>
                <a:latin typeface="Arial Black" pitchFamily="34" charset="0"/>
                <a:cs typeface="Times New Roman" pitchFamily="18" charset="0"/>
              </a:rPr>
              <a:t> При этом кл</a:t>
            </a:r>
            <a:r>
              <a:rPr lang="ru-RU" dirty="0" smtClean="0">
                <a:solidFill>
                  <a:srgbClr val="800000"/>
                </a:solidFill>
                <a:latin typeface="Arial Black" pitchFamily="34" charset="0"/>
              </a:rPr>
              <a:t>етка</a:t>
            </a:r>
            <a:r>
              <a:rPr lang="ru-RU" dirty="0" smtClean="0">
                <a:solidFill>
                  <a:srgbClr val="800000"/>
                </a:solidFill>
                <a:latin typeface="Arial Black" pitchFamily="34" charset="0"/>
                <a:cs typeface="Times New Roman" pitchFamily="18" charset="0"/>
              </a:rPr>
              <a:t> либо </a:t>
            </a:r>
            <a:r>
              <a:rPr lang="ru-RU" b="1" dirty="0" smtClean="0">
                <a:solidFill>
                  <a:srgbClr val="800000"/>
                </a:solidFill>
                <a:latin typeface="Arial Black" pitchFamily="34" charset="0"/>
              </a:rPr>
              <a:t>погибает</a:t>
            </a:r>
            <a:r>
              <a:rPr lang="ru-RU" dirty="0" smtClean="0">
                <a:solidFill>
                  <a:srgbClr val="800000"/>
                </a:solidFill>
                <a:latin typeface="Arial Black" pitchFamily="34" charset="0"/>
                <a:cs typeface="Times New Roman" pitchFamily="18" charset="0"/>
              </a:rPr>
              <a:t>, либо остается жива.</a:t>
            </a:r>
            <a:r>
              <a:rPr lang="ru-RU" dirty="0" smtClean="0">
                <a:solidFill>
                  <a:srgbClr val="800000"/>
                </a:solidFill>
                <a:latin typeface="Arial Black" pitchFamily="34" charset="0"/>
              </a:rPr>
              <a:t> </a:t>
            </a:r>
            <a:endParaRPr lang="ru-RU" dirty="0">
              <a:solidFill>
                <a:srgbClr val="8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Многообразие вирусов</a:t>
            </a:r>
            <a:endParaRPr lang="ru-RU" b="1" dirty="0"/>
          </a:p>
        </p:txBody>
      </p:sp>
      <p:pic>
        <p:nvPicPr>
          <p:cNvPr id="4" name="Содержимое 3" descr="вирусы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1857364"/>
            <a:ext cx="6357982" cy="4768487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Болезни растений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омидор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57200" y="1857364"/>
            <a:ext cx="4040188" cy="3936935"/>
          </a:xfrm>
        </p:spPr>
      </p:pic>
      <p:pic>
        <p:nvPicPr>
          <p:cNvPr id="8" name="Содержимое 7" descr="картофель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714876" y="1857364"/>
            <a:ext cx="4041775" cy="4143404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Болезни животных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Бешенство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Сибирская язва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" name="Содержимое 6" descr="10415368_b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57200" y="2357430"/>
            <a:ext cx="4040188" cy="3929089"/>
          </a:xfrm>
        </p:spPr>
      </p:pic>
      <p:pic>
        <p:nvPicPr>
          <p:cNvPr id="8" name="Содержимое 7" descr="сибирская язва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5025" y="2357430"/>
            <a:ext cx="4041775" cy="3929090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обзор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214290"/>
            <a:ext cx="8501122" cy="6357981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Болезни человека 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Ветряная оспа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Натуральная оспа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" name="Содержимое 6" descr="ветрян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57200" y="2428868"/>
            <a:ext cx="4040188" cy="3524059"/>
          </a:xfrm>
        </p:spPr>
      </p:pic>
      <p:pic>
        <p:nvPicPr>
          <p:cNvPr id="8" name="Содержимое 7" descr="оспа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5025" y="2428868"/>
            <a:ext cx="4213255" cy="3571899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Герпес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герп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214282" y="1857364"/>
            <a:ext cx="4283106" cy="4643470"/>
          </a:xfrm>
        </p:spPr>
      </p:pic>
      <p:pic>
        <p:nvPicPr>
          <p:cNvPr id="8" name="Содержимое 7" descr="герпес.jpe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3438" y="1928802"/>
            <a:ext cx="4071965" cy="4429156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ВТМ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8F4E8"/>
              </a:clrFrom>
              <a:clrTo>
                <a:srgbClr val="F8F4E8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9883764">
            <a:off x="4018212" y="2601574"/>
            <a:ext cx="2400300" cy="307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3857625" y="1772815"/>
            <a:ext cx="4721225" cy="451208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Изучал  мозаичную болезнь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растений табака (1892г.).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Открыл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новые организмы,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которые проходили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через бактериальные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фильтры. </a:t>
            </a:r>
            <a:endParaRPr lang="ru-RU" altLang="ru-RU" b="1" dirty="0" smtClean="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latin typeface="Times New Roman" pitchFamily="18" charset="0"/>
              </a:rPr>
              <a:t>Ивановский Дмитрий Иосифович</a:t>
            </a:r>
            <a:r>
              <a:rPr lang="ru-RU" sz="4000" dirty="0" smtClean="0">
                <a:latin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</a:rPr>
              <a:t> (1864-19</a:t>
            </a:r>
            <a:r>
              <a:rPr lang="en-US" sz="4000" b="1" dirty="0" smtClean="0">
                <a:latin typeface="Times New Roman" pitchFamily="18" charset="0"/>
              </a:rPr>
              <a:t>20</a:t>
            </a:r>
            <a:r>
              <a:rPr lang="ru-RU" sz="4000" b="1" dirty="0" smtClean="0">
                <a:latin typeface="Times New Roman" pitchFamily="18" charset="0"/>
              </a:rPr>
              <a:t>)</a:t>
            </a:r>
          </a:p>
        </p:txBody>
      </p:sp>
      <p:pic>
        <p:nvPicPr>
          <p:cNvPr id="8196" name="Picture 5" descr="di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628800"/>
            <a:ext cx="3660775" cy="46560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Виды вир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36719" t="8333" r="37500" b="10417"/>
          <a:stretch>
            <a:fillRect/>
          </a:stretch>
        </p:blipFill>
        <p:spPr bwMode="auto">
          <a:xfrm rot="773979">
            <a:off x="6681678" y="2080729"/>
            <a:ext cx="1857388" cy="4390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15257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err="1" smtClean="0">
                <a:solidFill>
                  <a:schemeClr val="tx1"/>
                </a:solidFill>
              </a:rPr>
              <a:t>Папилома</a:t>
            </a:r>
            <a:r>
              <a:rPr lang="ru-RU" b="1" dirty="0" smtClean="0">
                <a:solidFill>
                  <a:schemeClr val="tx1"/>
                </a:solidFill>
              </a:rPr>
              <a:t> человека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папилома.jpe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214282" y="1500174"/>
            <a:ext cx="4286280" cy="4786346"/>
          </a:xfrm>
        </p:spPr>
      </p:pic>
      <p:pic>
        <p:nvPicPr>
          <p:cNvPr id="8" name="Содержимое 7" descr="2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5025" y="1500174"/>
            <a:ext cx="4284693" cy="4786345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Геморрагическая лихорадка </a:t>
            </a:r>
            <a:r>
              <a:rPr lang="ru-RU" sz="4400" b="1" dirty="0" err="1" smtClean="0">
                <a:solidFill>
                  <a:schemeClr val="tx1"/>
                </a:solidFill>
              </a:rPr>
              <a:t>Эбола</a:t>
            </a:r>
            <a:endParaRPr lang="ru-RU" sz="4400" b="1" dirty="0">
              <a:solidFill>
                <a:schemeClr val="tx1"/>
              </a:solidFill>
            </a:endParaRPr>
          </a:p>
        </p:txBody>
      </p:sp>
      <p:pic>
        <p:nvPicPr>
          <p:cNvPr id="9" name="Содержимое 8" descr="геморрагическая лихорадка Эбол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1857364"/>
            <a:ext cx="5429288" cy="4802832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7157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ВИЧ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вич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1411210"/>
            <a:ext cx="5572164" cy="5446790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/>
              <a:t>СПИД: некоторые факты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endParaRPr lang="ru-RU" altLang="ru-RU" sz="2400"/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400"/>
              <a:t>•    Сегодня в мире  СПИДом больны более </a:t>
            </a:r>
            <a:r>
              <a:rPr lang="ru-RU" altLang="ru-RU" sz="2400" b="1"/>
              <a:t>60 млн человек, </a:t>
            </a:r>
            <a:r>
              <a:rPr lang="ru-RU" altLang="ru-RU" sz="2400"/>
              <a:t>сообщает статистика Всемирной организации здравоохранения;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400"/>
              <a:t>От СПИДа </a:t>
            </a:r>
            <a:r>
              <a:rPr lang="ru-RU" altLang="ru-RU" sz="2400" b="1"/>
              <a:t>ежедневно умирает</a:t>
            </a:r>
            <a:r>
              <a:rPr lang="ru-RU" altLang="ru-RU" sz="2400"/>
              <a:t> более 18 300 больных;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400"/>
              <a:t>•    </a:t>
            </a:r>
            <a:r>
              <a:rPr lang="ru-RU" altLang="ru-RU" sz="2400" b="1"/>
              <a:t>Каждую минуту </a:t>
            </a:r>
            <a:r>
              <a:rPr lang="ru-RU" altLang="ru-RU" sz="2400"/>
              <a:t>в мире примерно </a:t>
            </a:r>
            <a:r>
              <a:rPr lang="ru-RU" altLang="ru-RU" sz="2400" b="1"/>
              <a:t>11 человек </a:t>
            </a:r>
            <a:r>
              <a:rPr lang="ru-RU" altLang="ru-RU" sz="2400"/>
              <a:t>заражаются ВИЧ.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400"/>
              <a:t>•    </a:t>
            </a:r>
            <a:r>
              <a:rPr lang="ru-RU" altLang="ru-RU" sz="2400" b="1"/>
              <a:t>В России</a:t>
            </a:r>
            <a:r>
              <a:rPr lang="ru-RU" altLang="ru-RU" sz="2400"/>
              <a:t> официально </a:t>
            </a:r>
            <a:r>
              <a:rPr lang="ru-RU" altLang="ru-RU" sz="2400" b="1"/>
              <a:t>зарегистрировано</a:t>
            </a:r>
            <a:r>
              <a:rPr lang="ru-RU" altLang="ru-RU" sz="2400"/>
              <a:t> почти 300 тыс. ВИЧ-инфицированных, но предполагается, что их по крайней мере в три раза больше.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400"/>
              <a:t>•   80% ВИЧ-инфицированных в России - молодежь от 14 до 29 лет.</a:t>
            </a:r>
          </a:p>
        </p:txBody>
      </p:sp>
    </p:spTree>
    <p:extLst>
      <p:ext uri="{BB962C8B-B14F-4D97-AF65-F5344CB8AC3E}">
        <p14:creationId xmlns:p14="http://schemas.microsoft.com/office/powerpoint/2010/main" xmlns="" val="277918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188913"/>
            <a:ext cx="8001000" cy="838200"/>
          </a:xfrm>
        </p:spPr>
        <p:txBody>
          <a:bodyPr anchor="t">
            <a:normAutofit fontScale="90000"/>
          </a:bodyPr>
          <a:lstStyle/>
          <a:p>
            <a:r>
              <a:rPr lang="ru-RU" altLang="ru-RU" sz="4000"/>
              <a:t>ВИЧ </a:t>
            </a:r>
            <a:r>
              <a:rPr lang="ru-RU" altLang="ru-RU" sz="4000" u="sng"/>
              <a:t>вызывает заболевание</a:t>
            </a:r>
            <a:r>
              <a:rPr lang="ru-RU" altLang="ru-RU" sz="4000"/>
              <a:t/>
            </a:r>
            <a:br>
              <a:rPr lang="ru-RU" altLang="ru-RU" sz="4000"/>
            </a:br>
            <a:r>
              <a:rPr lang="ru-RU" altLang="ru-RU" sz="4000">
                <a:solidFill>
                  <a:srgbClr val="FF0000"/>
                </a:solidFill>
              </a:rPr>
              <a:t>вич-инфекция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1295400"/>
            <a:ext cx="4681538" cy="4941888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z="6600" b="1"/>
              <a:t>С</a:t>
            </a:r>
            <a:r>
              <a:rPr lang="ru-RU" altLang="ru-RU"/>
              <a:t> – синдром</a:t>
            </a:r>
          </a:p>
          <a:p>
            <a:pPr>
              <a:buFontTx/>
              <a:buNone/>
            </a:pPr>
            <a:r>
              <a:rPr lang="ru-RU" altLang="ru-RU" sz="6000" b="1"/>
              <a:t>П</a:t>
            </a:r>
            <a:r>
              <a:rPr lang="ru-RU" altLang="ru-RU"/>
              <a:t> – приобретенного</a:t>
            </a:r>
          </a:p>
          <a:p>
            <a:pPr>
              <a:buFontTx/>
              <a:buNone/>
            </a:pPr>
            <a:r>
              <a:rPr lang="ru-RU" altLang="ru-RU" sz="6000" b="1"/>
              <a:t>И</a:t>
            </a:r>
            <a:r>
              <a:rPr lang="ru-RU" altLang="ru-RU"/>
              <a:t> – иммуно-     </a:t>
            </a:r>
          </a:p>
          <a:p>
            <a:pPr>
              <a:buFontTx/>
              <a:buNone/>
            </a:pPr>
            <a:r>
              <a:rPr lang="ru-RU" altLang="ru-RU" sz="6000" b="1"/>
              <a:t>Д </a:t>
            </a:r>
            <a:r>
              <a:rPr lang="ru-RU" altLang="ru-RU"/>
              <a:t>– дефицита</a:t>
            </a:r>
          </a:p>
        </p:txBody>
      </p:sp>
      <p:sp>
        <p:nvSpPr>
          <p:cNvPr id="115716" name="Rectangle 4"/>
          <p:cNvSpPr>
            <a:spLocks noChangeArrowheads="1"/>
          </p:cNvSpPr>
          <p:nvPr/>
        </p:nvSpPr>
        <p:spPr bwMode="auto">
          <a:xfrm>
            <a:off x="3419475" y="4292600"/>
            <a:ext cx="572452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800" b="0">
                <a:solidFill>
                  <a:srgbClr val="FF0000"/>
                </a:solidFill>
              </a:rPr>
              <a:t>(потеря организмом способности сопротивляться инфекциям)</a:t>
            </a:r>
          </a:p>
        </p:txBody>
      </p:sp>
      <p:sp>
        <p:nvSpPr>
          <p:cNvPr id="115717" name="Rectangle 5"/>
          <p:cNvSpPr>
            <a:spLocks noChangeArrowheads="1"/>
          </p:cNvSpPr>
          <p:nvPr/>
        </p:nvSpPr>
        <p:spPr bwMode="auto">
          <a:xfrm>
            <a:off x="3851275" y="2924175"/>
            <a:ext cx="5292725" cy="111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altLang="ru-RU" sz="2800" b="0">
                <a:solidFill>
                  <a:srgbClr val="FF0000"/>
                </a:solidFill>
              </a:rPr>
              <a:t>(неврожденного, а приобретенного в результате вич-инфекции)</a:t>
            </a:r>
          </a:p>
        </p:txBody>
      </p:sp>
      <p:sp>
        <p:nvSpPr>
          <p:cNvPr id="115718" name="Rectangle 6"/>
          <p:cNvSpPr>
            <a:spLocks noChangeArrowheads="1"/>
          </p:cNvSpPr>
          <p:nvPr/>
        </p:nvSpPr>
        <p:spPr bwMode="auto">
          <a:xfrm>
            <a:off x="3419475" y="1700213"/>
            <a:ext cx="5178425" cy="86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altLang="ru-RU" sz="2800" b="0">
                <a:solidFill>
                  <a:srgbClr val="FF0000"/>
                </a:solidFill>
              </a:rPr>
              <a:t>(признаки определенного заболевания)</a:t>
            </a:r>
          </a:p>
        </p:txBody>
      </p:sp>
    </p:spTree>
    <p:extLst>
      <p:ext uri="{BB962C8B-B14F-4D97-AF65-F5344CB8AC3E}">
        <p14:creationId xmlns:p14="http://schemas.microsoft.com/office/powerpoint/2010/main" xmlns="" val="1383998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67" name="Rectangle 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/>
              <a:t>Можно ли убить вирус?</a:t>
            </a:r>
            <a:r>
              <a:rPr lang="ru-RU" altLang="ru-RU"/>
              <a:t> </a:t>
            </a:r>
          </a:p>
        </p:txBody>
      </p:sp>
      <p:graphicFrame>
        <p:nvGraphicFramePr>
          <p:cNvPr id="138269" name="Group 29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85057"/>
        </p:xfrm>
        <a:graphic>
          <a:graphicData uri="http://schemas.openxmlformats.org/drawingml/2006/table">
            <a:tbl>
              <a:tblPr/>
              <a:tblGrid>
                <a:gridCol w="4116388">
                  <a:extLst>
                    <a:ext uri="{9D8B030D-6E8A-4147-A177-3AD203B41FA5}">
                      <a16:colId xmlns:a16="http://schemas.microsoft.com/office/drawing/2014/main" xmlns="" val="4135534356"/>
                    </a:ext>
                  </a:extLst>
                </a:gridCol>
                <a:gridCol w="4113212">
                  <a:extLst>
                    <a:ext uri="{9D8B030D-6E8A-4147-A177-3AD203B41FA5}">
                      <a16:colId xmlns:a16="http://schemas.microsoft.com/office/drawing/2014/main" xmlns="" val="3995451513"/>
                    </a:ext>
                  </a:extLst>
                </a:gridCol>
              </a:tblGrid>
              <a:tr h="64293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50-70</a:t>
                      </a:r>
                      <a:r>
                        <a:rPr kumimoji="0" lang="ru-RU" altLang="ru-RU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о 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спирт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Несколько секунд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91461432"/>
                  </a:ext>
                </a:extLst>
              </a:tr>
              <a:tr h="64293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Кипячение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Мгновенно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9055990"/>
                  </a:ext>
                </a:extLst>
              </a:tr>
              <a:tr h="77470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Попадание в желудочно-кишечный тракт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Разрушается соляной кислотой и ферментами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06313"/>
                  </a:ext>
                </a:extLst>
              </a:tr>
              <a:tr h="63976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Температура 56</a:t>
                      </a:r>
                      <a:r>
                        <a:rPr kumimoji="0" lang="ru-RU" altLang="ru-RU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о 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30 минут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10494015"/>
                  </a:ext>
                </a:extLst>
              </a:tr>
              <a:tr h="79851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Дезинфицирующие вещества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Мгновенно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78422255"/>
                  </a:ext>
                </a:extLst>
              </a:tr>
              <a:tr h="64293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Попадание на кожу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Через 20 минут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682109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960146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8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43887" cy="968375"/>
          </a:xfrm>
        </p:spPr>
        <p:txBody>
          <a:bodyPr bIns="91440" anchor="b"/>
          <a:lstStyle/>
          <a:p>
            <a:r>
              <a:rPr lang="ru-RU" altLang="ru-RU" sz="3600"/>
              <a:t>Характерные особенности вирусов</a:t>
            </a:r>
          </a:p>
        </p:txBody>
      </p:sp>
      <p:graphicFrame>
        <p:nvGraphicFramePr>
          <p:cNvPr id="107537" name="Group 17"/>
          <p:cNvGraphicFramePr>
            <a:graphicFrameLocks noGrp="1"/>
          </p:cNvGraphicFramePr>
          <p:nvPr>
            <p:ph idx="4294967295"/>
          </p:nvPr>
        </p:nvGraphicFramePr>
        <p:xfrm>
          <a:off x="179388" y="1125538"/>
          <a:ext cx="8786812" cy="5493703"/>
        </p:xfrm>
        <a:graphic>
          <a:graphicData uri="http://schemas.openxmlformats.org/drawingml/2006/table">
            <a:tbl>
              <a:tblPr/>
              <a:tblGrid>
                <a:gridCol w="2928937">
                  <a:extLst>
                    <a:ext uri="{9D8B030D-6E8A-4147-A177-3AD203B41FA5}">
                      <a16:colId xmlns:a16="http://schemas.microsoft.com/office/drawing/2014/main" xmlns="" val="2827320397"/>
                    </a:ext>
                  </a:extLst>
                </a:gridCol>
                <a:gridCol w="2928938">
                  <a:extLst>
                    <a:ext uri="{9D8B030D-6E8A-4147-A177-3AD203B41FA5}">
                      <a16:colId xmlns:a16="http://schemas.microsoft.com/office/drawing/2014/main" xmlns="" val="1611974509"/>
                    </a:ext>
                  </a:extLst>
                </a:gridCol>
                <a:gridCol w="2928937">
                  <a:extLst>
                    <a:ext uri="{9D8B030D-6E8A-4147-A177-3AD203B41FA5}">
                      <a16:colId xmlns:a16="http://schemas.microsoft.com/office/drawing/2014/main" xmlns="" val="4223223405"/>
                    </a:ext>
                  </a:extLst>
                </a:gridCol>
              </a:tblGrid>
              <a:tr h="83026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Сходство с живыми организмами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Отличие от живых организмов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Специфические черты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376818473"/>
                  </a:ext>
                </a:extLst>
              </a:tr>
              <a:tr h="459898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Способность к размножению.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endParaRPr kumimoji="0" lang="ru-RU" alt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Наследственность.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endParaRPr kumimoji="0" lang="ru-RU" alt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Изменчивость.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endParaRPr kumimoji="0" lang="ru-RU" alt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Приспособляемость к меняющимся условиям окружающей среды.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Во внешней среде не проявляют свойств живого и имеют форму кристаллов.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 Не потребляют пищи.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3. Не вырабатывают энергию.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4. Не растут.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5. Нет обмена веществ.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6. Имеют неклеточное строение.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1. Очень маленькие размеры.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 Простота организации (нуклеиновая кислота и белки)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3. Занимают пограничное положение между неживой и живой материей.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8644132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19238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>
          <a:xfrm>
            <a:off x="4714875" y="1214438"/>
            <a:ext cx="4000500" cy="5286375"/>
          </a:xfrm>
        </p:spPr>
        <p:txBody>
          <a:bodyPr/>
          <a:lstStyle/>
          <a:p>
            <a:pPr eaLnBrk="1" hangingPunct="1"/>
            <a:r>
              <a:rPr lang="ru-RU" altLang="ru-RU" b="1" dirty="0" smtClean="0"/>
              <a:t>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В 1898 году, при                     воспроизведении                             опытов Ивановского,             голландский ботаник                                             М. </a:t>
            </a:r>
            <a:r>
              <a:rPr lang="ru-RU" altLang="ru-RU" b="1" dirty="0" err="1" smtClean="0">
                <a:latin typeface="Times New Roman" pitchFamily="18" charset="0"/>
                <a:cs typeface="Times New Roman" pitchFamily="18" charset="0"/>
              </a:rPr>
              <a:t>Бейеринк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назвал такие                           микроорганизмы             «фильтрующимися                       вирусами»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Бейеринк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Мартин</a:t>
            </a:r>
          </a:p>
        </p:txBody>
      </p:sp>
      <p:pic>
        <p:nvPicPr>
          <p:cNvPr id="11268" name="Picture 4" descr="Бейеринк, Мартинус Вилле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142984"/>
            <a:ext cx="3786214" cy="52362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68097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3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762000" y="1524000"/>
            <a:ext cx="3878263" cy="4373563"/>
          </a:xfrm>
        </p:spPr>
      </p:pic>
      <p:sp>
        <p:nvSpPr>
          <p:cNvPr id="5325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876800" y="1524000"/>
            <a:ext cx="4038600" cy="4144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sz="2000"/>
              <a:t>    </a:t>
            </a:r>
            <a:r>
              <a:rPr lang="ru-RU" altLang="ru-RU" sz="2400">
                <a:latin typeface="Times New Roman" pitchFamily="18" charset="0"/>
              </a:rPr>
              <a:t>Сначала вирусы считали ядовитыми веществами, затем - одной из форм жизни, потом - биохимическими соединениями. Сегодня предполагают, что они существуют между живым и неживым мирами и являются основными участниками эволюции.</a:t>
            </a:r>
          </a:p>
        </p:txBody>
      </p:sp>
    </p:spTree>
    <p:extLst>
      <p:ext uri="{BB962C8B-B14F-4D97-AF65-F5344CB8AC3E}">
        <p14:creationId xmlns:p14="http://schemas.microsoft.com/office/powerpoint/2010/main" xmlns="" val="281815040"/>
      </p:ext>
    </p:extLst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3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>
          <a:xfrm>
            <a:off x="0" y="642938"/>
            <a:ext cx="9144000" cy="1928812"/>
          </a:xfrm>
        </p:spPr>
        <p:txBody>
          <a:bodyPr/>
          <a:lstStyle/>
          <a:p>
            <a:pPr eaLnBrk="1" hangingPunct="1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Вирус (от лат. </a:t>
            </a:r>
            <a:r>
              <a:rPr lang="ru-RU" altLang="ru-RU" sz="2000" b="1" dirty="0" err="1" smtClean="0">
                <a:latin typeface="Times New Roman" pitchFamily="18" charset="0"/>
                <a:cs typeface="Times New Roman" pitchFamily="18" charset="0"/>
              </a:rPr>
              <a:t>virus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 — яд) — простейшая форма жизни на нашей планете, микроскопическая частица, представляющая собой молекулы нуклеиновых кислот (ДНК или РНК), заключённые в защитную белковую оболочку </a:t>
            </a: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alt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капсид</a:t>
            </a: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 и способные инфицировать живые организмы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511156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Строение вируса</a:t>
            </a:r>
          </a:p>
        </p:txBody>
      </p:sp>
      <p:pic>
        <p:nvPicPr>
          <p:cNvPr id="15364" name="Picture 4" descr="ВИ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835" t="19815" r="2611" b="2985"/>
          <a:stretch>
            <a:fillRect/>
          </a:stretch>
        </p:blipFill>
        <p:spPr bwMode="auto">
          <a:xfrm>
            <a:off x="1500188" y="2214563"/>
            <a:ext cx="6515100" cy="407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Прямоугольник 4"/>
          <p:cNvSpPr>
            <a:spLocks noChangeArrowheads="1"/>
          </p:cNvSpPr>
          <p:nvPr/>
        </p:nvSpPr>
        <p:spPr bwMode="auto">
          <a:xfrm>
            <a:off x="4292600" y="6286500"/>
            <a:ext cx="40671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dirty="0"/>
              <a:t>*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Вне организма хозяина – вирион</a:t>
            </a:r>
          </a:p>
        </p:txBody>
      </p:sp>
    </p:spTree>
    <p:extLst>
      <p:ext uri="{BB962C8B-B14F-4D97-AF65-F5344CB8AC3E}">
        <p14:creationId xmlns:p14="http://schemas.microsoft.com/office/powerpoint/2010/main" xmlns="" val="206755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ВИРУСЫ</a:t>
            </a:r>
            <a:endParaRPr lang="ru-RU" b="1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2714612" y="1785926"/>
            <a:ext cx="642942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6200000" flipH="1">
            <a:off x="5643570" y="1857364"/>
            <a:ext cx="1071570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428729" y="2643182"/>
            <a:ext cx="221457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ПРОСТЫЕ</a:t>
            </a:r>
          </a:p>
          <a:p>
            <a:r>
              <a:rPr lang="ru-RU" sz="2400" dirty="0" smtClean="0"/>
              <a:t>Состоят из нуклеиновой кислоты ДНК или РНК и белковой оболочки.</a:t>
            </a:r>
            <a:endParaRPr lang="ru-RU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4857752" y="2928934"/>
            <a:ext cx="400052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СЛОЖНЫЕ</a:t>
            </a:r>
            <a:r>
              <a:rPr lang="ru-RU" dirty="0" smtClean="0"/>
              <a:t> </a:t>
            </a:r>
          </a:p>
          <a:p>
            <a:r>
              <a:rPr lang="ru-RU" sz="2400" dirty="0" smtClean="0"/>
              <a:t>Состоят из нуклеиновой кислоты ДНК или РНК  и дополнительной липопротеидной оболочки, углеводов и ферментов.</a:t>
            </a:r>
            <a:endParaRPr lang="ru-RU" sz="24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805264"/>
            <a:ext cx="8183880" cy="22977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43808" y="476672"/>
            <a:ext cx="5228654" cy="502403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Вирусы</a:t>
            </a:r>
            <a:endParaRPr lang="ru-RU" sz="3200" b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590692" y="1124124"/>
            <a:ext cx="829180" cy="4686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788024" y="1039643"/>
            <a:ext cx="896917" cy="4322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395535" y="1700808"/>
            <a:ext cx="41456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ДНК - содержащие</a:t>
            </a:r>
            <a:endParaRPr lang="ru-RU" sz="28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755232" y="1471866"/>
            <a:ext cx="41072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РНК - содержащие</a:t>
            </a:r>
            <a:endParaRPr lang="ru-RU" sz="2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2449" y="2659209"/>
            <a:ext cx="1152128" cy="645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330484" y="3425486"/>
            <a:ext cx="19960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Вирус оспы </a:t>
            </a:r>
            <a:endParaRPr lang="ru-RU" sz="20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63885" y="2740822"/>
            <a:ext cx="769842" cy="790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2053299" y="3643314"/>
            <a:ext cx="20900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Аденовирус</a:t>
            </a:r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43542" y="2597358"/>
            <a:ext cx="553467" cy="680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4637385" y="3420040"/>
            <a:ext cx="18068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Вирусный </a:t>
            </a:r>
          </a:p>
          <a:p>
            <a:pPr algn="ctr"/>
            <a:r>
              <a:rPr lang="ru-RU" sz="2000" b="1" dirty="0" smtClean="0"/>
              <a:t>энцефалит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633833" y="3244656"/>
            <a:ext cx="16969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Вирус краснухи</a:t>
            </a:r>
            <a:endParaRPr lang="ru-RU" sz="2000" b="1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3" y="4648861"/>
            <a:ext cx="869057" cy="579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Прямоугольник 18"/>
          <p:cNvSpPr/>
          <p:nvPr/>
        </p:nvSpPr>
        <p:spPr>
          <a:xfrm>
            <a:off x="4043238" y="5218743"/>
            <a:ext cx="18537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Вирус кори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994081" y="5151100"/>
            <a:ext cx="27478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/>
              <a:t>Вирус </a:t>
            </a:r>
            <a:r>
              <a:rPr lang="ru-RU" sz="2000" b="1" dirty="0" smtClean="0"/>
              <a:t>бешенства</a:t>
            </a:r>
            <a:endParaRPr lang="ru-RU" sz="2000" b="1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4500570"/>
            <a:ext cx="990508" cy="871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857225" y="5429264"/>
            <a:ext cx="17145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Вирус </a:t>
            </a:r>
            <a:r>
              <a:rPr lang="ru-RU" sz="2000" b="1" dirty="0" smtClean="0"/>
              <a:t>гриппа</a:t>
            </a:r>
            <a:endParaRPr lang="ru-RU" sz="20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13328" y="2659209"/>
            <a:ext cx="603499" cy="476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501271"/>
            <a:ext cx="1035234" cy="672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5815027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ХАРАКТЕРНЫЕ ОСОБЕННОСТИ ВИРУСОВ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Мельчайшие живые организмы, имеющие неклеточную природу.</a:t>
            </a:r>
          </a:p>
          <a:p>
            <a:r>
              <a:rPr lang="ru-RU" b="1" dirty="0" smtClean="0"/>
              <a:t>Размеры вирусов от 20 до 300 нм.(в среднем в 50 раз меньше бактерий).</a:t>
            </a:r>
          </a:p>
          <a:p>
            <a:r>
              <a:rPr lang="ru-RU" b="1" dirty="0" smtClean="0"/>
              <a:t>Их нельзя увидеть с помощью светового микроскопа.</a:t>
            </a:r>
          </a:p>
          <a:p>
            <a:r>
              <a:rPr lang="ru-RU" b="1" dirty="0" smtClean="0"/>
              <a:t>Существуют в двух состояниях: покоящемся и репродуцирующемся.</a:t>
            </a:r>
          </a:p>
          <a:p>
            <a:r>
              <a:rPr lang="ru-RU" b="1" dirty="0" smtClean="0"/>
              <a:t>Состоят из белковой оболочки (</a:t>
            </a:r>
            <a:r>
              <a:rPr lang="ru-RU" b="1" dirty="0" err="1" smtClean="0"/>
              <a:t>капсида</a:t>
            </a:r>
            <a:r>
              <a:rPr lang="ru-RU" b="1" dirty="0" smtClean="0"/>
              <a:t>) и нуклеиновой кислоты ДНК или РНК.</a:t>
            </a:r>
          </a:p>
          <a:p>
            <a:endParaRPr lang="ru-RU" dirty="0" smtClean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653342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/>
              <a:t>Особенности вирусов как представителей живых организмов.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3600" dirty="0" smtClean="0"/>
          </a:p>
          <a:p>
            <a:pPr algn="ctr"/>
            <a:endParaRPr lang="ru-RU" sz="3600" dirty="0" smtClean="0"/>
          </a:p>
          <a:p>
            <a:pPr algn="ctr"/>
            <a:r>
              <a:rPr lang="ru-RU" sz="3600" b="1" dirty="0" smtClean="0"/>
              <a:t>Способны воспроизводить себе подобных.</a:t>
            </a:r>
          </a:p>
          <a:p>
            <a:pPr algn="ctr"/>
            <a:r>
              <a:rPr lang="ru-RU" sz="3600" b="1" dirty="0" smtClean="0"/>
              <a:t>Обладают наследственностью.</a:t>
            </a:r>
          </a:p>
          <a:p>
            <a:pPr algn="ctr"/>
            <a:r>
              <a:rPr lang="ru-RU" sz="3600" b="1" dirty="0" smtClean="0"/>
              <a:t>Обладают изменчивостью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306</TotalTime>
  <Words>583</Words>
  <Application>Microsoft Office PowerPoint</Application>
  <PresentationFormat>Экран (4:3)</PresentationFormat>
  <Paragraphs>127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Поток</vt:lpstr>
      <vt:lpstr>Тема урока</vt:lpstr>
      <vt:lpstr>Ивановский Дмитрий Иосифович  (1864-1920)</vt:lpstr>
      <vt:lpstr>Бейеринк Мартин</vt:lpstr>
      <vt:lpstr>Слайд 4</vt:lpstr>
      <vt:lpstr>Строение вируса</vt:lpstr>
      <vt:lpstr>ВИРУСЫ</vt:lpstr>
      <vt:lpstr>Слайд 7</vt:lpstr>
      <vt:lpstr>ХАРАКТЕРНЫЕ ОСОБЕННОСТИ ВИРУСОВ</vt:lpstr>
      <vt:lpstr>Особенности вирусов как представителей живых организмов.</vt:lpstr>
      <vt:lpstr>Особенности вирусов характерные для неживой природы.</vt:lpstr>
      <vt:lpstr>Размножение вирусов.</vt:lpstr>
      <vt:lpstr>Бактериофаг</vt:lpstr>
      <vt:lpstr>Слайд 13</vt:lpstr>
      <vt:lpstr>Многообразие вирусов</vt:lpstr>
      <vt:lpstr>Болезни растений</vt:lpstr>
      <vt:lpstr>Болезни животных</vt:lpstr>
      <vt:lpstr>Слайд 17</vt:lpstr>
      <vt:lpstr>Болезни человека </vt:lpstr>
      <vt:lpstr>Герпес</vt:lpstr>
      <vt:lpstr>Папилома человека </vt:lpstr>
      <vt:lpstr>Геморрагическая лихорадка Эбола</vt:lpstr>
      <vt:lpstr>ВИЧ</vt:lpstr>
      <vt:lpstr>СПИД: некоторые факты</vt:lpstr>
      <vt:lpstr>ВИЧ вызывает заболевание вич-инфекция</vt:lpstr>
      <vt:lpstr>Можно ли убить вирус? </vt:lpstr>
      <vt:lpstr>Характерные особенности вирусов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Учитель</cp:lastModifiedBy>
  <cp:revision>30</cp:revision>
  <dcterms:created xsi:type="dcterms:W3CDTF">2014-11-17T17:15:53Z</dcterms:created>
  <dcterms:modified xsi:type="dcterms:W3CDTF">2020-11-26T08:02:12Z</dcterms:modified>
</cp:coreProperties>
</file>