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FC326CA-2512-4391-95C6-A3C6A7BC8D5C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E486D65-D8BB-4B11-89B0-14DBD96F62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C326CA-2512-4391-95C6-A3C6A7BC8D5C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486D65-D8BB-4B11-89B0-14DBD96F62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C326CA-2512-4391-95C6-A3C6A7BC8D5C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486D65-D8BB-4B11-89B0-14DBD96F62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C326CA-2512-4391-95C6-A3C6A7BC8D5C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486D65-D8BB-4B11-89B0-14DBD96F627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C326CA-2512-4391-95C6-A3C6A7BC8D5C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486D65-D8BB-4B11-89B0-14DBD96F627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C326CA-2512-4391-95C6-A3C6A7BC8D5C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486D65-D8BB-4B11-89B0-14DBD96F627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C326CA-2512-4391-95C6-A3C6A7BC8D5C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486D65-D8BB-4B11-89B0-14DBD96F627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C326CA-2512-4391-95C6-A3C6A7BC8D5C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486D65-D8BB-4B11-89B0-14DBD96F627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C326CA-2512-4391-95C6-A3C6A7BC8D5C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486D65-D8BB-4B11-89B0-14DBD96F62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FC326CA-2512-4391-95C6-A3C6A7BC8D5C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486D65-D8BB-4B11-89B0-14DBD96F627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FC326CA-2512-4391-95C6-A3C6A7BC8D5C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E486D65-D8BB-4B11-89B0-14DBD96F627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FC326CA-2512-4391-95C6-A3C6A7BC8D5C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E486D65-D8BB-4B11-89B0-14DBD96F627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Хранение информации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53837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1872208"/>
          </a:xfrm>
        </p:spPr>
        <p:txBody>
          <a:bodyPr/>
          <a:lstStyle/>
          <a:p>
            <a:r>
              <a:rPr lang="ru-RU" dirty="0"/>
              <a:t>На первых ПК использовались </a:t>
            </a:r>
            <a:r>
              <a:rPr lang="ru-RU" b="1" dirty="0">
                <a:solidFill>
                  <a:srgbClr val="0070C0"/>
                </a:solidFill>
              </a:rPr>
              <a:t>гибкие магнитные диски</a:t>
            </a:r>
            <a:r>
              <a:rPr lang="ru-RU" dirty="0"/>
              <a:t> (флоппи-диски) — сменные носители информации с небольшим объемом памяти — до 2 Мб.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96" t="21458" r="48346" b="36250"/>
          <a:stretch/>
        </p:blipFill>
        <p:spPr bwMode="auto">
          <a:xfrm>
            <a:off x="2627784" y="2634212"/>
            <a:ext cx="5721424" cy="3783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822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95936" y="404664"/>
            <a:ext cx="4690864" cy="6192688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Винчестер (</a:t>
            </a:r>
            <a:r>
              <a:rPr lang="en-US" b="1" dirty="0" smtClean="0">
                <a:solidFill>
                  <a:srgbClr val="0070C0"/>
                </a:solidFill>
              </a:rPr>
              <a:t>HDD </a:t>
            </a:r>
            <a:r>
              <a:rPr lang="en-US" b="1" dirty="0">
                <a:solidFill>
                  <a:srgbClr val="0070C0"/>
                </a:solidFill>
              </a:rPr>
              <a:t>— Hard Disk Drive</a:t>
            </a:r>
            <a:r>
              <a:rPr lang="en-US" b="1" dirty="0" smtClean="0">
                <a:solidFill>
                  <a:srgbClr val="0070C0"/>
                </a:solidFill>
              </a:rPr>
              <a:t>)</a:t>
            </a:r>
            <a:r>
              <a:rPr lang="ru-RU" b="1" dirty="0" smtClean="0">
                <a:solidFill>
                  <a:srgbClr val="0070C0"/>
                </a:solidFill>
              </a:rPr>
              <a:t>  </a:t>
            </a:r>
            <a:r>
              <a:rPr lang="ru-RU" dirty="0" smtClean="0"/>
              <a:t>- пакет </a:t>
            </a:r>
            <a:r>
              <a:rPr lang="ru-RU" dirty="0"/>
              <a:t>магнитных дисков, надетых на общую ось, которая при работе компьютера находится в постоянном вращении. С каждой магнитной поверхностью пакета дисков контактирует своя </a:t>
            </a:r>
            <a:r>
              <a:rPr lang="ru-RU" b="1" dirty="0">
                <a:solidFill>
                  <a:srgbClr val="0070C0"/>
                </a:solidFill>
              </a:rPr>
              <a:t>магнитная головка</a:t>
            </a:r>
            <a:r>
              <a:rPr lang="ru-RU" dirty="0"/>
              <a:t>. </a:t>
            </a:r>
          </a:p>
          <a:p>
            <a:r>
              <a:rPr lang="ru-RU" dirty="0"/>
              <a:t>Информационная емкость современных винчестерских дисков </a:t>
            </a:r>
            <a:r>
              <a:rPr lang="ru-RU" b="1" dirty="0">
                <a:solidFill>
                  <a:srgbClr val="0070C0"/>
                </a:solidFill>
              </a:rPr>
              <a:t>измеряется в терабайтах.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58" r="15182"/>
          <a:stretch/>
        </p:blipFill>
        <p:spPr bwMode="auto">
          <a:xfrm>
            <a:off x="309618" y="1196752"/>
            <a:ext cx="3732526" cy="384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03377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484784"/>
            <a:ext cx="8229600" cy="482799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Применение оптического, или лазерного, способа записи информации начинается в 1980-х годах. Его появление связано с изобретением </a:t>
            </a:r>
            <a:r>
              <a:rPr lang="ru-RU" b="1" dirty="0">
                <a:solidFill>
                  <a:srgbClr val="0070C0"/>
                </a:solidFill>
              </a:rPr>
              <a:t>квантового генератора — лазера</a:t>
            </a:r>
            <a:r>
              <a:rPr lang="ru-RU" dirty="0"/>
              <a:t>, источника очень тонкого (толщина порядка </a:t>
            </a:r>
            <a:r>
              <a:rPr lang="ru-RU" dirty="0" smtClean="0"/>
              <a:t>микрона</a:t>
            </a:r>
            <a:r>
              <a:rPr lang="ru-RU" dirty="0"/>
              <a:t>) луча высокой энергии</a:t>
            </a:r>
            <a:r>
              <a:rPr lang="ru-RU" dirty="0" smtClean="0"/>
              <a:t>.</a:t>
            </a:r>
          </a:p>
          <a:p>
            <a:r>
              <a:rPr lang="ru-RU" dirty="0"/>
              <a:t>Первоначально на ПК вошли в употребление оптические компакт - </a:t>
            </a:r>
            <a:r>
              <a:rPr lang="ru-RU" b="1" dirty="0">
                <a:solidFill>
                  <a:srgbClr val="0070C0"/>
                </a:solidFill>
              </a:rPr>
              <a:t>диски — </a:t>
            </a:r>
            <a:r>
              <a:rPr lang="ru-RU" b="1" dirty="0" smtClean="0">
                <a:solidFill>
                  <a:srgbClr val="0070C0"/>
                </a:solidFill>
              </a:rPr>
              <a:t>CD</a:t>
            </a:r>
            <a:r>
              <a:rPr lang="ru-RU" dirty="0" smtClean="0"/>
              <a:t> (от 190 </a:t>
            </a:r>
            <a:r>
              <a:rPr lang="ru-RU" dirty="0"/>
              <a:t>Мб до 700 </a:t>
            </a:r>
            <a:r>
              <a:rPr lang="ru-RU" dirty="0" smtClean="0"/>
              <a:t>Мб). </a:t>
            </a:r>
          </a:p>
          <a:p>
            <a:r>
              <a:rPr lang="ru-RU" dirty="0"/>
              <a:t>Во второй половине 1990-х годов появились цифровые универсальные </a:t>
            </a:r>
            <a:r>
              <a:rPr lang="ru-RU" b="1" dirty="0">
                <a:solidFill>
                  <a:srgbClr val="0070C0"/>
                </a:solidFill>
              </a:rPr>
              <a:t>видеодиски DVD </a:t>
            </a:r>
            <a:r>
              <a:rPr lang="ru-RU" dirty="0"/>
              <a:t>(до 17 Гб)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Оптические диски</a:t>
            </a:r>
          </a:p>
        </p:txBody>
      </p:sp>
    </p:spTree>
    <p:extLst>
      <p:ext uri="{BB962C8B-B14F-4D97-AF65-F5344CB8AC3E}">
        <p14:creationId xmlns:p14="http://schemas.microsoft.com/office/powerpoint/2010/main" val="2664196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качестве внешнего носителя для компьютера широкое распространение получили так называемые </a:t>
            </a:r>
            <a:r>
              <a:rPr lang="ru-RU" b="1" dirty="0">
                <a:solidFill>
                  <a:srgbClr val="0070C0"/>
                </a:solidFill>
              </a:rPr>
              <a:t>флеш-брелоки </a:t>
            </a:r>
            <a:r>
              <a:rPr lang="ru-RU" dirty="0"/>
              <a:t>(их называют в просторечии </a:t>
            </a:r>
            <a:r>
              <a:rPr lang="ru-RU" b="1" dirty="0">
                <a:solidFill>
                  <a:srgbClr val="0070C0"/>
                </a:solidFill>
              </a:rPr>
              <a:t>«флешки»</a:t>
            </a:r>
            <a:r>
              <a:rPr lang="ru-RU" dirty="0"/>
              <a:t>), выпуск которых начался в 2001 </a:t>
            </a:r>
            <a:r>
              <a:rPr lang="ru-RU" dirty="0" smtClean="0"/>
              <a:t>году.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Основные достоинства:</a:t>
            </a:r>
          </a:p>
          <a:p>
            <a:pPr marL="109728" indent="0">
              <a:buNone/>
            </a:pPr>
            <a:r>
              <a:rPr lang="ru-RU" dirty="0" smtClean="0"/>
              <a:t>Большой </a:t>
            </a:r>
            <a:r>
              <a:rPr lang="ru-RU" dirty="0"/>
              <a:t>объем информации, компактность, высокая скорость чтения/записи, удобство в </a:t>
            </a:r>
            <a:r>
              <a:rPr lang="ru-RU" dirty="0" smtClean="0"/>
              <a:t>использовании.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Флеш-память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8055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57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Человек хранит информацию в собственной памяти, а также в виде записей на различных внешних (по отношению к человеку) носителях.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Благодаря таким записям, информация передается не только в пространстве (от человека к человеку), но и во времени — из поколения в поколение.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1516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Информация может храниться в виде:</a:t>
            </a:r>
          </a:p>
          <a:p>
            <a:pPr marL="0" indent="0">
              <a:buNone/>
            </a:pPr>
            <a:endParaRPr lang="ru-RU" dirty="0"/>
          </a:p>
          <a:p>
            <a:pPr marL="457200" indent="-280988"/>
            <a:r>
              <a:rPr lang="ru-RU" dirty="0" smtClean="0"/>
              <a:t>Текста;</a:t>
            </a:r>
          </a:p>
          <a:p>
            <a:pPr marL="457200" indent="-280988"/>
            <a:r>
              <a:rPr lang="ru-RU" dirty="0" smtClean="0"/>
              <a:t>Рисунка;</a:t>
            </a:r>
          </a:p>
          <a:p>
            <a:pPr marL="457200" indent="-280988"/>
            <a:r>
              <a:rPr lang="ru-RU" dirty="0" smtClean="0"/>
              <a:t>Схемы;</a:t>
            </a:r>
          </a:p>
          <a:p>
            <a:pPr marL="457200" indent="-280988"/>
            <a:r>
              <a:rPr lang="ru-RU" dirty="0" smtClean="0"/>
              <a:t>Чертежа;</a:t>
            </a:r>
          </a:p>
          <a:p>
            <a:pPr marL="457200" indent="-280988"/>
            <a:r>
              <a:rPr lang="ru-RU" dirty="0" smtClean="0"/>
              <a:t>Фотографии;</a:t>
            </a:r>
          </a:p>
          <a:p>
            <a:pPr marL="457200" indent="-280988"/>
            <a:r>
              <a:rPr lang="ru-RU" dirty="0" smtClean="0"/>
              <a:t>Звукозаписи;</a:t>
            </a:r>
          </a:p>
          <a:p>
            <a:pPr marL="457200" indent="-280988"/>
            <a:r>
              <a:rPr lang="ru-RU" dirty="0" smtClean="0"/>
              <a:t>Видеозаписи и т.д.</a:t>
            </a:r>
          </a:p>
          <a:p>
            <a:pPr marL="457200" indent="-457200">
              <a:buFont typeface="Arial" pitchFamily="34" charset="0"/>
              <a:buChar char="•"/>
            </a:pPr>
            <a:endParaRPr lang="ru-RU" dirty="0" smtClean="0"/>
          </a:p>
          <a:p>
            <a:pPr marL="1430338" indent="0">
              <a:buNone/>
            </a:pPr>
            <a:r>
              <a:rPr lang="ru-RU" dirty="0" smtClean="0"/>
              <a:t>В </a:t>
            </a:r>
            <a:r>
              <a:rPr lang="ru-RU" dirty="0"/>
              <a:t>каждом случае применяются свои носители. </a:t>
            </a:r>
          </a:p>
        </p:txBody>
      </p:sp>
    </p:spTree>
    <p:extLst>
      <p:ext uri="{BB962C8B-B14F-4D97-AF65-F5344CB8AC3E}">
        <p14:creationId xmlns:p14="http://schemas.microsoft.com/office/powerpoint/2010/main" val="3235390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760640"/>
          </a:xfrm>
        </p:spPr>
        <p:txBody>
          <a:bodyPr/>
          <a:lstStyle/>
          <a:p>
            <a:pPr marL="109728" indent="0">
              <a:buNone/>
            </a:pPr>
            <a:r>
              <a:rPr lang="ru-RU" b="1" dirty="0">
                <a:solidFill>
                  <a:srgbClr val="0070C0"/>
                </a:solidFill>
              </a:rPr>
              <a:t>Носитель</a:t>
            </a:r>
            <a:r>
              <a:rPr lang="ru-RU" dirty="0"/>
              <a:t> — это материальная среда, используемая для записи и хранения </a:t>
            </a:r>
            <a:r>
              <a:rPr lang="ru-RU" dirty="0" smtClean="0"/>
              <a:t>информации</a:t>
            </a:r>
            <a:r>
              <a:rPr lang="ru-RU" dirty="0"/>
              <a:t>. </a:t>
            </a:r>
            <a:endParaRPr lang="ru-RU" dirty="0" smtClean="0"/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Например:</a:t>
            </a:r>
          </a:p>
          <a:p>
            <a:pPr marL="109728" indent="0">
              <a:buNone/>
            </a:pPr>
            <a:endParaRPr lang="ru-RU" dirty="0" smtClean="0"/>
          </a:p>
          <a:p>
            <a:pPr marL="1604963" indent="-255588"/>
            <a:r>
              <a:rPr lang="ru-RU" dirty="0" smtClean="0"/>
              <a:t>Камень;</a:t>
            </a:r>
          </a:p>
          <a:p>
            <a:pPr marL="1604963" indent="-255588"/>
            <a:r>
              <a:rPr lang="ru-RU" dirty="0" smtClean="0"/>
              <a:t>Дерево;</a:t>
            </a:r>
          </a:p>
          <a:p>
            <a:pPr marL="1604963" indent="-255588"/>
            <a:r>
              <a:rPr lang="ru-RU" dirty="0" smtClean="0"/>
              <a:t>Стекло;</a:t>
            </a:r>
          </a:p>
          <a:p>
            <a:pPr marL="1604963" indent="-255588"/>
            <a:r>
              <a:rPr lang="ru-RU" dirty="0" smtClean="0"/>
              <a:t>Ткань;</a:t>
            </a:r>
          </a:p>
          <a:p>
            <a:pPr marL="1604963" indent="-255588"/>
            <a:r>
              <a:rPr lang="ru-RU" dirty="0" smtClean="0"/>
              <a:t>Песок;</a:t>
            </a:r>
          </a:p>
          <a:p>
            <a:pPr marL="1604963" indent="-255588"/>
            <a:r>
              <a:rPr lang="ru-RU" dirty="0" smtClean="0"/>
              <a:t>Бумага и </a:t>
            </a:r>
            <a:r>
              <a:rPr lang="ru-RU" dirty="0"/>
              <a:t>т. д.</a:t>
            </a:r>
          </a:p>
        </p:txBody>
      </p:sp>
    </p:spTree>
    <p:extLst>
      <p:ext uri="{BB962C8B-B14F-4D97-AF65-F5344CB8AC3E}">
        <p14:creationId xmlns:p14="http://schemas.microsoft.com/office/powerpoint/2010/main" val="2794247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Носителем, имеющим наиболее массовое употребление, до сих пор остается </a:t>
            </a:r>
            <a:r>
              <a:rPr lang="ru-RU" b="1" dirty="0">
                <a:solidFill>
                  <a:srgbClr val="0070C0"/>
                </a:solidFill>
              </a:rPr>
              <a:t>бумага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Изобретена во </a:t>
            </a:r>
            <a:r>
              <a:rPr lang="ru-RU" dirty="0"/>
              <a:t>II веке н. э. в </a:t>
            </a:r>
            <a:r>
              <a:rPr lang="ru-RU" dirty="0" smtClean="0"/>
              <a:t>Китае.</a:t>
            </a:r>
          </a:p>
          <a:p>
            <a:r>
              <a:rPr lang="ru-RU" dirty="0"/>
              <a:t>Для сопоставления объемов информации на разных носителях будем </a:t>
            </a:r>
            <a:r>
              <a:rPr lang="ru-RU" dirty="0" smtClean="0"/>
              <a:t>считать, </a:t>
            </a:r>
            <a:r>
              <a:rPr lang="ru-RU" dirty="0"/>
              <a:t>что один знак текста «весит» 1 байт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Информационный </a:t>
            </a:r>
            <a:r>
              <a:rPr lang="ru-RU" dirty="0"/>
              <a:t>объем </a:t>
            </a:r>
            <a:r>
              <a:rPr lang="ru-RU" dirty="0" smtClean="0"/>
              <a:t>книги из 300 </a:t>
            </a:r>
            <a:r>
              <a:rPr lang="ru-RU" dirty="0"/>
              <a:t>страниц </a:t>
            </a:r>
            <a:r>
              <a:rPr lang="ru-RU" dirty="0" smtClean="0"/>
              <a:t>по </a:t>
            </a:r>
            <a:r>
              <a:rPr lang="ru-RU" dirty="0"/>
              <a:t>2000 </a:t>
            </a:r>
            <a:r>
              <a:rPr lang="ru-RU" dirty="0" smtClean="0"/>
              <a:t>символов на странице составляет </a:t>
            </a:r>
            <a:r>
              <a:rPr lang="ru-RU" dirty="0"/>
              <a:t>примерно 600 000 байтов, или 586 </a:t>
            </a:r>
            <a:r>
              <a:rPr lang="ru-RU" dirty="0" smtClean="0"/>
              <a:t>Кб.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Бумажные носители </a:t>
            </a:r>
            <a:r>
              <a:rPr lang="ru-RU" dirty="0">
                <a:solidFill>
                  <a:schemeClr val="tx1"/>
                </a:solidFill>
              </a:rPr>
              <a:t>информации</a:t>
            </a:r>
          </a:p>
        </p:txBody>
      </p:sp>
    </p:spTree>
    <p:extLst>
      <p:ext uri="{BB962C8B-B14F-4D97-AF65-F5344CB8AC3E}">
        <p14:creationId xmlns:p14="http://schemas.microsoft.com/office/powerpoint/2010/main" val="469377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844825"/>
            <a:ext cx="8229600" cy="2232248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П</a:t>
            </a:r>
            <a:r>
              <a:rPr lang="ru-RU" b="1" dirty="0" smtClean="0">
                <a:solidFill>
                  <a:srgbClr val="0070C0"/>
                </a:solidFill>
              </a:rPr>
              <a:t>ерфокарты</a:t>
            </a:r>
            <a:r>
              <a:rPr lang="ru-RU" dirty="0"/>
              <a:t>: картонные карточки с отверстиями, хранящие двоичный код вводимой информации.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некоторых типах ЭВМ для тех же целей применялась </a:t>
            </a:r>
            <a:r>
              <a:rPr lang="ru-RU" b="1" dirty="0" smtClean="0">
                <a:solidFill>
                  <a:srgbClr val="0070C0"/>
                </a:solidFill>
              </a:rPr>
              <a:t>перфолента</a:t>
            </a:r>
            <a:r>
              <a:rPr lang="ru-RU" dirty="0"/>
              <a:t>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Бумажные носители на </a:t>
            </a:r>
            <a:r>
              <a:rPr lang="ru-RU" dirty="0"/>
              <a:t>первых компьютерах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581128"/>
            <a:ext cx="3744416" cy="1708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8867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В XIX веке была изобретена </a:t>
            </a:r>
            <a:r>
              <a:rPr lang="ru-RU" b="1" dirty="0">
                <a:solidFill>
                  <a:srgbClr val="0070C0"/>
                </a:solidFill>
              </a:rPr>
              <a:t>магнитная </a:t>
            </a:r>
            <a:r>
              <a:rPr lang="ru-RU" b="1" dirty="0" smtClean="0">
                <a:solidFill>
                  <a:srgbClr val="0070C0"/>
                </a:solidFill>
              </a:rPr>
              <a:t>запись </a:t>
            </a:r>
            <a:r>
              <a:rPr lang="ru-RU" dirty="0" smtClean="0"/>
              <a:t>(на стальной проволоке </a:t>
            </a:r>
            <a:r>
              <a:rPr lang="ru-RU" dirty="0"/>
              <a:t>диаметром до 1 </a:t>
            </a:r>
            <a:r>
              <a:rPr lang="ru-RU" dirty="0" smtClean="0"/>
              <a:t>мм). </a:t>
            </a:r>
          </a:p>
          <a:p>
            <a:r>
              <a:rPr lang="ru-RU" dirty="0" smtClean="0"/>
              <a:t>Первоначально </a:t>
            </a:r>
            <a:r>
              <a:rPr lang="ru-RU" dirty="0"/>
              <a:t>она использовалась только для сохранения звука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</a:t>
            </a:r>
            <a:r>
              <a:rPr lang="ru-RU" dirty="0"/>
              <a:t>1906 г</a:t>
            </a:r>
            <a:r>
              <a:rPr lang="ru-RU" dirty="0" smtClean="0"/>
              <a:t>. </a:t>
            </a:r>
            <a:r>
              <a:rPr lang="ru-RU" dirty="0"/>
              <a:t>был выдан </a:t>
            </a:r>
            <a:r>
              <a:rPr lang="ru-RU" dirty="0" smtClean="0"/>
              <a:t>первый </a:t>
            </a:r>
            <a:r>
              <a:rPr lang="ru-RU" dirty="0"/>
              <a:t>патент на </a:t>
            </a:r>
            <a:r>
              <a:rPr lang="ru-RU" b="1" dirty="0">
                <a:solidFill>
                  <a:srgbClr val="0070C0"/>
                </a:solidFill>
              </a:rPr>
              <a:t>магнитный диск</a:t>
            </a:r>
            <a:r>
              <a:rPr lang="ru-RU" dirty="0" smtClean="0"/>
              <a:t>.</a:t>
            </a:r>
          </a:p>
          <a:p>
            <a:r>
              <a:rPr lang="ru-RU" dirty="0"/>
              <a:t>В 20-х годах XX века появляется магнитная лента сначала </a:t>
            </a:r>
            <a:r>
              <a:rPr lang="ru-RU" b="1" dirty="0">
                <a:solidFill>
                  <a:srgbClr val="0070C0"/>
                </a:solidFill>
              </a:rPr>
              <a:t>на бумажной</a:t>
            </a:r>
            <a:r>
              <a:rPr lang="ru-RU" dirty="0"/>
              <a:t>, а позднее </a:t>
            </a:r>
            <a:r>
              <a:rPr lang="ru-RU" dirty="0" smtClean="0"/>
              <a:t>— </a:t>
            </a:r>
            <a:r>
              <a:rPr lang="ru-RU" b="1" dirty="0" smtClean="0">
                <a:solidFill>
                  <a:srgbClr val="0070C0"/>
                </a:solidFill>
              </a:rPr>
              <a:t>на синтетической (лавсановой)</a:t>
            </a:r>
            <a:r>
              <a:rPr lang="ru-RU" dirty="0" smtClean="0"/>
              <a:t> основе.</a:t>
            </a:r>
          </a:p>
          <a:p>
            <a:r>
              <a:rPr lang="ru-RU" dirty="0"/>
              <a:t>Во второй половине XX века на магнитную ленту научились записывать </a:t>
            </a:r>
            <a:r>
              <a:rPr lang="ru-RU" b="1" dirty="0" smtClean="0">
                <a:solidFill>
                  <a:srgbClr val="0070C0"/>
                </a:solidFill>
              </a:rPr>
              <a:t>изображение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Магнитные носители информации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5790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620688"/>
            <a:ext cx="3266420" cy="304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2445" y="4077072"/>
            <a:ext cx="3950759" cy="2567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0366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139952" y="332656"/>
            <a:ext cx="4546848" cy="633670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С начала 1960-х годов в употребление входят </a:t>
            </a:r>
            <a:r>
              <a:rPr lang="ru-RU" b="1" dirty="0">
                <a:solidFill>
                  <a:srgbClr val="0070C0"/>
                </a:solidFill>
              </a:rPr>
              <a:t>компьютерные магнитные диски</a:t>
            </a:r>
            <a:r>
              <a:rPr lang="ru-RU" dirty="0"/>
              <a:t>: алюминиевые или пластмассовые </a:t>
            </a:r>
            <a:r>
              <a:rPr lang="ru-RU" dirty="0" smtClean="0"/>
              <a:t>диски, покрытые тонким магнитным порошковым слоем толщиной в несколько микрон.</a:t>
            </a:r>
          </a:p>
          <a:p>
            <a:r>
              <a:rPr lang="ru-RU" dirty="0" smtClean="0"/>
              <a:t>Информация </a:t>
            </a:r>
            <a:r>
              <a:rPr lang="ru-RU" dirty="0"/>
              <a:t>на диске располагается по </a:t>
            </a:r>
            <a:r>
              <a:rPr lang="ru-RU" b="1" dirty="0">
                <a:solidFill>
                  <a:srgbClr val="0070C0"/>
                </a:solidFill>
              </a:rPr>
              <a:t>круговым концентрическим дорожкам</a:t>
            </a:r>
            <a:r>
              <a:rPr lang="ru-RU" dirty="0"/>
              <a:t>, на которые она записывается и считывается в процессе вращения диска </a:t>
            </a:r>
            <a:r>
              <a:rPr lang="ru-RU" b="1" dirty="0">
                <a:solidFill>
                  <a:srgbClr val="0070C0"/>
                </a:solidFill>
              </a:rPr>
              <a:t>с помощью магнитных головок</a:t>
            </a:r>
            <a:r>
              <a:rPr lang="ru-RU" dirty="0"/>
              <a:t>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170" y="620688"/>
            <a:ext cx="3774842" cy="274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34744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145</TotalTime>
  <Words>519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Хранение информации</vt:lpstr>
      <vt:lpstr>Презентация PowerPoint</vt:lpstr>
      <vt:lpstr>Презентация PowerPoint</vt:lpstr>
      <vt:lpstr>Презентация PowerPoint</vt:lpstr>
      <vt:lpstr>Бумажные носители информации</vt:lpstr>
      <vt:lpstr>Бумажные носители на первых компьютерах</vt:lpstr>
      <vt:lpstr>Магнитные носители информации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Оптические диски</vt:lpstr>
      <vt:lpstr>Флеш-память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Хранение информации</dc:title>
  <dc:creator>Ирина Чечулина</dc:creator>
  <cp:lastModifiedBy>Ирина Чечулина</cp:lastModifiedBy>
  <cp:revision>14</cp:revision>
  <dcterms:created xsi:type="dcterms:W3CDTF">2018-12-21T05:07:43Z</dcterms:created>
  <dcterms:modified xsi:type="dcterms:W3CDTF">2020-11-27T12:54:36Z</dcterms:modified>
</cp:coreProperties>
</file>