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71" r:id="rId2"/>
    <p:sldId id="257" r:id="rId3"/>
    <p:sldId id="273" r:id="rId4"/>
    <p:sldId id="275" r:id="rId5"/>
    <p:sldId id="274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70" r:id="rId15"/>
    <p:sldId id="28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86455" autoAdjust="0"/>
  </p:normalViewPr>
  <p:slideViewPr>
    <p:cSldViewPr>
      <p:cViewPr varScale="1">
        <p:scale>
          <a:sx n="59" d="100"/>
          <a:sy n="59" d="100"/>
        </p:scale>
        <p:origin x="-13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6B9C23F-2C89-4E3F-B9C2-38689B8E29F5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133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CBBB54F-6E39-4638-823E-CB0C1D41EE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842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E311ED5-DD1A-46DB-B892-7E75D210E86A}" type="datetime1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ru-RU" smtClean="0"/>
              <a:t>Кучмий Т.В. МОУ "СОШ № 46" Саратов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E8B34E2-B2C6-4B42-A56D-1CED073EB5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D447E15-AA7D-425D-8F0C-6312BA55EB31}" type="datetime1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Кучмий Т.В. МОУ "СОШ № 46" Саратов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B4ACFD9-750B-4079-802E-0C82EB19CA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14AC7F1-2AF8-4E45-9D93-51933E76F767}" type="datetime1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Кучмий Т.В. МОУ "СОШ № 46" Саратов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37945C3-1418-4010-846C-47511B5415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56C007F-2734-46FF-A6B9-09F367492133}" type="datetime1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Кучмий Т.В. МОУ "СОШ № 46" Саратов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CB972CF-20B9-4329-884D-14992F2364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02609D7-51E6-4D12-B9CF-F9A1C90D4FB7}" type="datetime1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Кучмий Т.В. МОУ "СОШ № 46" Саратов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8907574-73E8-4ECF-AF8E-B24278D773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ABFD91E-8F9B-4903-A868-BF9B16A1599A}" type="datetime1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Кучмий Т.В. МОУ "СОШ № 46" Саратов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A047D5C-3BCD-4842-9A2B-C3725D90E2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9370CD7-BFA8-4ED2-84C8-F802ED857BDC}" type="datetime1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Кучмий Т.В. МОУ "СОШ № 46" Саратов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3A3461F-0DFD-4093-834F-5ED5498DE1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F08564D-3527-4A46-A6FD-9820C5E8804F}" type="datetime1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Кучмий Т.В. МОУ "СОШ № 46" Саратов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0FB79BD-38E6-4D49-9020-85ED6374E7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403611A-E032-44B4-8CCF-8415F3F467A5}" type="datetime1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Кучмий Т.В. МОУ "СОШ № 46" Саратов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876E988-8891-447E-9B09-14E4FD71B0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FED0354C-E0F4-4B32-9AB8-DF02932CD126}" type="datetime1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Кучмий Т.В. МОУ "СОШ № 46" Саратов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EBFD4A4-58AC-4D28-9DB6-F01557F118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76BAC76-C64A-4411-84B7-1F87219DD65C}" type="datetime1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ru-RU" smtClean="0"/>
              <a:t>Кучмий Т.В. МОУ "СОШ № 46" Саратов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67F96A4-A3AD-4398-8961-544452E106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4EE8141-1920-46D5-AF77-B1ECBE866887}" type="datetime1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ru-RU" smtClean="0"/>
              <a:t>Кучмий Т.В. МОУ "СОШ № 46" Саратов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C53511E-987F-495D-B8E2-7704E12C17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564904"/>
            <a:ext cx="8229600" cy="723536"/>
          </a:xfrm>
        </p:spPr>
        <p:txBody>
          <a:bodyPr>
            <a:normAutofit fontScale="25000" lnSpcReduction="20000"/>
          </a:bodyPr>
          <a:lstStyle/>
          <a:p>
            <a:pPr algn="r">
              <a:buFont typeface="Arial" charset="0"/>
              <a:buNone/>
              <a:defRPr/>
            </a:pPr>
            <a:r>
              <a:rPr lang="ru-RU" sz="160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7600" b="1" dirty="0" smtClean="0">
                <a:latin typeface="Times New Roman" pitchFamily="18" charset="0"/>
                <a:cs typeface="Times New Roman" pitchFamily="18" charset="0"/>
              </a:rPr>
              <a:t>Обработка </a:t>
            </a:r>
            <a:r>
              <a:rPr lang="ru-RU" sz="17600" b="1" dirty="0">
                <a:latin typeface="Times New Roman" pitchFamily="18" charset="0"/>
                <a:cs typeface="Times New Roman" pitchFamily="18" charset="0"/>
              </a:rPr>
              <a:t>информации и алгоритмы</a:t>
            </a:r>
            <a:endParaRPr lang="ru-RU" sz="16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endParaRPr lang="ru-RU" dirty="0" smtClean="0"/>
          </a:p>
          <a:p>
            <a:pPr>
              <a:buFont typeface="Arial" charset="0"/>
              <a:buNone/>
              <a:defRPr/>
            </a:pPr>
            <a:endParaRPr lang="ru-RU" dirty="0" smtClean="0"/>
          </a:p>
          <a:p>
            <a:pPr algn="r">
              <a:buFont typeface="Arial" charset="0"/>
              <a:buNone/>
              <a:defRPr/>
            </a:pPr>
            <a:r>
              <a:rPr lang="ru-RU" dirty="0" smtClean="0"/>
              <a:t>					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6100" indent="-436563">
              <a:buFont typeface="+mj-lt"/>
              <a:buAutoNum type="arabicParenR"/>
            </a:pPr>
            <a:r>
              <a:rPr lang="ru-RU" dirty="0" smtClean="0"/>
              <a:t>Если </a:t>
            </a:r>
            <a:r>
              <a:rPr lang="ru-RU" dirty="0"/>
              <a:t>числа не равны, то большее из них заменить на разность большего и меньшего из чисел. </a:t>
            </a:r>
          </a:p>
          <a:p>
            <a:pPr marL="546100" indent="-436563">
              <a:buFont typeface="+mj-lt"/>
              <a:buAutoNum type="arabicParenR"/>
            </a:pPr>
            <a:r>
              <a:rPr lang="ru-RU" dirty="0" smtClean="0"/>
              <a:t>Если </a:t>
            </a:r>
            <a:r>
              <a:rPr lang="ru-RU" dirty="0"/>
              <a:t>два числа равны, то за НОД принять любое из них, иначе перейти к выполнению пункта 1.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Алгоритмом Евклида. Словесная форма.</a:t>
            </a:r>
            <a:endParaRPr lang="ru-RU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6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63" y="764704"/>
            <a:ext cx="7583487" cy="463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0278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755984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dirty="0"/>
              <a:t>В 30-х годах XX века возникает новая наука — </a:t>
            </a:r>
            <a:r>
              <a:rPr lang="ru-RU" b="1" dirty="0">
                <a:solidFill>
                  <a:srgbClr val="0070C0"/>
                </a:solidFill>
              </a:rPr>
              <a:t>теория </a:t>
            </a:r>
            <a:r>
              <a:rPr lang="ru-RU" b="1" dirty="0" smtClean="0">
                <a:solidFill>
                  <a:srgbClr val="0070C0"/>
                </a:solidFill>
              </a:rPr>
              <a:t>алгоритмов</a:t>
            </a:r>
            <a:r>
              <a:rPr lang="ru-RU" dirty="0" smtClean="0"/>
              <a:t>.</a:t>
            </a:r>
          </a:p>
          <a:p>
            <a:pPr marL="109728" indent="0">
              <a:buNone/>
            </a:pPr>
            <a:r>
              <a:rPr lang="ru-RU" b="1" dirty="0" smtClean="0"/>
              <a:t>Главный вопрос</a:t>
            </a:r>
            <a:r>
              <a:rPr lang="ru-RU" dirty="0" smtClean="0"/>
              <a:t>: для </a:t>
            </a:r>
            <a:r>
              <a:rPr lang="ru-RU" dirty="0"/>
              <a:t>всякой ли задачи обработки информации может быть построен алгоритм решения</a:t>
            </a:r>
            <a:r>
              <a:rPr lang="ru-RU" dirty="0" smtClean="0"/>
              <a:t>?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«Машина </a:t>
            </a:r>
            <a:r>
              <a:rPr lang="ru-RU" b="1" dirty="0">
                <a:solidFill>
                  <a:srgbClr val="0070C0"/>
                </a:solidFill>
              </a:rPr>
              <a:t>Тьюринга» - </a:t>
            </a:r>
            <a:r>
              <a:rPr lang="ru-RU" dirty="0" smtClean="0"/>
              <a:t>универсальный исполнитель </a:t>
            </a:r>
            <a:r>
              <a:rPr lang="ru-RU" dirty="0"/>
              <a:t>обработки любых символьных последовательностей в любом </a:t>
            </a:r>
            <a:r>
              <a:rPr lang="ru-RU" dirty="0" smtClean="0"/>
              <a:t>алфавите.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«Машина </a:t>
            </a:r>
            <a:r>
              <a:rPr lang="ru-RU" b="1" dirty="0">
                <a:solidFill>
                  <a:srgbClr val="0070C0"/>
                </a:solidFill>
              </a:rPr>
              <a:t>Поста» - </a:t>
            </a:r>
            <a:r>
              <a:rPr lang="ru-RU" dirty="0"/>
              <a:t>частным случаем машины Тьюринга, работает с </a:t>
            </a:r>
            <a:r>
              <a:rPr lang="ru-RU" b="1" dirty="0"/>
              <a:t>двоичным алфавитом</a:t>
            </a:r>
            <a:r>
              <a:rPr lang="ru-RU" dirty="0"/>
              <a:t> и несколько проще в своем «устройстве».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Алгоритмические машины и свойства </a:t>
            </a: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алгоритмов.</a:t>
            </a:r>
            <a:endParaRPr lang="ru-RU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72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25963"/>
          </a:xfrm>
        </p:spPr>
        <p:txBody>
          <a:bodyPr/>
          <a:lstStyle/>
          <a:p>
            <a:pPr marL="109728" indent="0">
              <a:buNone/>
            </a:pPr>
            <a:r>
              <a:rPr lang="ru-RU" b="1" dirty="0">
                <a:solidFill>
                  <a:srgbClr val="0070C0"/>
                </a:solidFill>
              </a:rPr>
              <a:t>Язык программирования алгоритмических машин </a:t>
            </a:r>
            <a:r>
              <a:rPr lang="ru-RU" dirty="0" smtClean="0"/>
              <a:t>- </a:t>
            </a:r>
            <a:r>
              <a:rPr lang="ru-RU" dirty="0"/>
              <a:t>описание конечного числа простых команд, которые могут быть реализованы в автоматическом устройстве. </a:t>
            </a:r>
            <a:endParaRPr lang="ru-RU" dirty="0" smtClean="0"/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Система </a:t>
            </a:r>
            <a:r>
              <a:rPr lang="ru-RU" b="1" dirty="0">
                <a:solidFill>
                  <a:srgbClr val="0070C0"/>
                </a:solidFill>
              </a:rPr>
              <a:t>команд исполнителя алгоритмов </a:t>
            </a:r>
            <a:r>
              <a:rPr lang="ru-RU" dirty="0"/>
              <a:t>(СКИ) - </a:t>
            </a:r>
            <a:r>
              <a:rPr lang="ru-RU" dirty="0" smtClean="0"/>
              <a:t>совокупность </a:t>
            </a:r>
            <a:r>
              <a:rPr lang="ru-RU" dirty="0"/>
              <a:t>всех команд языка </a:t>
            </a:r>
            <a:r>
              <a:rPr lang="ru-RU" dirty="0" smtClean="0"/>
              <a:t>исполнителя.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10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0070C0"/>
                </a:solidFill>
                <a:latin typeface="Arial" charset="0"/>
              </a:rPr>
              <a:t>дискретность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>(каждый шаг алгоритма выполняется отдельно от других</a:t>
            </a:r>
            <a:r>
              <a:rPr lang="ru-RU" dirty="0" smtClean="0">
                <a:latin typeface="Arial" charset="0"/>
              </a:rPr>
              <a:t>);</a:t>
            </a:r>
          </a:p>
          <a:p>
            <a:pPr marL="109728" indent="0">
              <a:lnSpc>
                <a:spcPct val="90000"/>
              </a:lnSpc>
              <a:buNone/>
            </a:pPr>
            <a:endParaRPr lang="ru-RU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0070C0"/>
                </a:solidFill>
                <a:latin typeface="Arial" charset="0"/>
              </a:rPr>
              <a:t>понятность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>(в алгоритме используются только команды из СКИ</a:t>
            </a:r>
            <a:r>
              <a:rPr lang="ru-RU" dirty="0" smtClean="0">
                <a:latin typeface="Arial" charset="0"/>
              </a:rPr>
              <a:t>);</a:t>
            </a:r>
          </a:p>
          <a:p>
            <a:pPr marL="109728" indent="0">
              <a:lnSpc>
                <a:spcPct val="90000"/>
              </a:lnSpc>
              <a:buNone/>
            </a:pPr>
            <a:endParaRPr lang="ru-RU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0070C0"/>
                </a:solidFill>
                <a:latin typeface="Arial" charset="0"/>
              </a:rPr>
              <a:t>точность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>(каждая команда определяет однозначное действие исполнителя</a:t>
            </a:r>
            <a:r>
              <a:rPr lang="ru-RU" dirty="0" smtClean="0">
                <a:latin typeface="Arial" charset="0"/>
              </a:rPr>
              <a:t>);</a:t>
            </a:r>
          </a:p>
          <a:p>
            <a:pPr marL="109728" indent="0">
              <a:lnSpc>
                <a:spcPct val="90000"/>
              </a:lnSpc>
              <a:buNone/>
            </a:pPr>
            <a:endParaRPr lang="ru-RU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0070C0"/>
                </a:solidFill>
                <a:latin typeface="Arial" charset="0"/>
              </a:rPr>
              <a:t>конечность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>(за конечное число шагов алгоритма получается искомый результат).</a:t>
            </a:r>
          </a:p>
          <a:p>
            <a:pPr>
              <a:lnSpc>
                <a:spcPct val="90000"/>
              </a:lnSpc>
            </a:pPr>
            <a:endParaRPr lang="ru-RU" dirty="0" smtClean="0"/>
          </a:p>
        </p:txBody>
      </p:sp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357188" y="28575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Свойства </a:t>
            </a: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алгоритма.</a:t>
            </a:r>
            <a:endParaRPr lang="ru-RU" sz="36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Команда</a:t>
            </a: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b="1" dirty="0" smtClean="0">
                <a:solidFill>
                  <a:srgbClr val="0070C0"/>
                </a:solidFill>
              </a:rPr>
              <a:t>алгоритма</a:t>
            </a:r>
            <a:r>
              <a:rPr lang="ru-RU" dirty="0" smtClean="0"/>
              <a:t> — </a:t>
            </a:r>
            <a:r>
              <a:rPr lang="ru-RU" dirty="0"/>
              <a:t>это отдельная инструкция в описании </a:t>
            </a:r>
            <a:r>
              <a:rPr lang="ru-RU" dirty="0" smtClean="0"/>
              <a:t>алгоритма.</a:t>
            </a:r>
          </a:p>
          <a:p>
            <a:pPr marL="109728" indent="0">
              <a:buNone/>
            </a:pPr>
            <a:endParaRPr lang="ru-RU" dirty="0" smtClean="0"/>
          </a:p>
          <a:p>
            <a:r>
              <a:rPr lang="ru-RU" b="1" dirty="0">
                <a:solidFill>
                  <a:srgbClr val="0070C0"/>
                </a:solidFill>
              </a:rPr>
              <a:t>Ш</a:t>
            </a:r>
            <a:r>
              <a:rPr lang="ru-RU" b="1" dirty="0" smtClean="0">
                <a:solidFill>
                  <a:srgbClr val="0070C0"/>
                </a:solidFill>
              </a:rPr>
              <a:t>аг </a:t>
            </a:r>
            <a:r>
              <a:rPr lang="ru-RU" b="1" dirty="0">
                <a:solidFill>
                  <a:srgbClr val="0070C0"/>
                </a:solidFill>
              </a:rPr>
              <a:t>алгоритма</a:t>
            </a:r>
            <a:r>
              <a:rPr lang="ru-RU" dirty="0"/>
              <a:t> — это отдельное действие, которое исполнитель выполняет по команде.</a:t>
            </a:r>
          </a:p>
        </p:txBody>
      </p:sp>
    </p:spTree>
    <p:extLst>
      <p:ext uri="{BB962C8B-B14F-4D97-AF65-F5344CB8AC3E}">
        <p14:creationId xmlns:p14="http://schemas.microsoft.com/office/powerpoint/2010/main" val="161992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142875" y="332656"/>
            <a:ext cx="8821613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273050" algn="just" eaLnBrk="1" hangingPunct="1"/>
            <a:r>
              <a:rPr lang="ru-RU" sz="2400" dirty="0">
                <a:cs typeface="Arial" charset="0"/>
              </a:rPr>
              <a:t>Обработка информации производится каким-либо </a:t>
            </a:r>
            <a:r>
              <a:rPr lang="ru-RU" sz="2400" dirty="0" smtClean="0">
                <a:cs typeface="Arial" charset="0"/>
              </a:rPr>
              <a:t>исполнителем в </a:t>
            </a:r>
            <a:r>
              <a:rPr lang="ru-RU" sz="2400" dirty="0">
                <a:cs typeface="Arial" charset="0"/>
              </a:rPr>
              <a:t>соответствии с определёнными правилами</a:t>
            </a:r>
            <a:r>
              <a:rPr lang="ru-RU" sz="2400" dirty="0" smtClean="0">
                <a:cs typeface="Arial" charset="0"/>
              </a:rPr>
              <a:t>.</a:t>
            </a:r>
          </a:p>
          <a:p>
            <a:pPr indent="273050" algn="just" eaLnBrk="1" hangingPunct="1"/>
            <a:endParaRPr lang="ru-RU" sz="2400" b="1" dirty="0" smtClean="0">
              <a:cs typeface="Arial" charset="0"/>
            </a:endParaRPr>
          </a:p>
          <a:p>
            <a:pPr indent="273050" algn="just" eaLnBrk="1" hangingPunct="1"/>
            <a:r>
              <a:rPr lang="ru-RU" sz="2400" b="1" dirty="0" smtClean="0">
                <a:cs typeface="Arial" charset="0"/>
              </a:rPr>
              <a:t>Информация</a:t>
            </a:r>
            <a:r>
              <a:rPr lang="ru-RU" sz="2400" b="1" dirty="0">
                <a:cs typeface="Arial" charset="0"/>
              </a:rPr>
              <a:t>, </a:t>
            </a:r>
            <a:r>
              <a:rPr lang="ru-RU" sz="2400" dirty="0">
                <a:cs typeface="Arial" charset="0"/>
              </a:rPr>
              <a:t>которая подвергается обработке, представляется в виде </a:t>
            </a:r>
            <a:r>
              <a:rPr lang="ru-RU" sz="2400" b="1" dirty="0">
                <a:cs typeface="Arial" charset="0"/>
              </a:rPr>
              <a:t>исходных данных.</a:t>
            </a:r>
          </a:p>
          <a:p>
            <a:pPr algn="just" eaLnBrk="1" hangingPunct="1"/>
            <a:r>
              <a:rPr lang="ru-RU" sz="2000" b="1" dirty="0">
                <a:cs typeface="Arial" charset="0"/>
              </a:rPr>
              <a:t> 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1143000" y="4571999"/>
            <a:ext cx="1857375" cy="1285875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Правила обработки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1143001" y="3214688"/>
            <a:ext cx="1866900" cy="1285875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Исходные данные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71813" y="3214688"/>
            <a:ext cx="2000250" cy="26431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Исполнитель</a:t>
            </a:r>
          </a:p>
        </p:txBody>
      </p:sp>
      <p:cxnSp>
        <p:nvCxnSpPr>
          <p:cNvPr id="7" name="Прямая со стрелкой 6"/>
          <p:cNvCxnSpPr>
            <a:stCxn id="5" idx="3"/>
            <a:endCxn id="8" idx="1"/>
          </p:cNvCxnSpPr>
          <p:nvPr/>
        </p:nvCxnSpPr>
        <p:spPr>
          <a:xfrm flipV="1">
            <a:off x="5072063" y="4500563"/>
            <a:ext cx="714375" cy="365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5786438" y="4000500"/>
            <a:ext cx="2143125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Результат</a:t>
            </a:r>
          </a:p>
        </p:txBody>
      </p:sp>
      <p:sp>
        <p:nvSpPr>
          <p:cNvPr id="3081" name="TextBox 9"/>
          <p:cNvSpPr txBox="1">
            <a:spLocks noChangeArrowheads="1"/>
          </p:cNvSpPr>
          <p:nvPr/>
        </p:nvSpPr>
        <p:spPr bwMode="auto">
          <a:xfrm>
            <a:off x="3491880" y="6083719"/>
            <a:ext cx="53285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>
                <a:latin typeface="Calibri" pitchFamily="34" charset="0"/>
              </a:rPr>
              <a:t> </a:t>
            </a:r>
            <a:r>
              <a:rPr lang="ru-RU" sz="2400" dirty="0">
                <a:latin typeface="Calibri" pitchFamily="34" charset="0"/>
              </a:rPr>
              <a:t>Модель обработки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72000"/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Получение новой информации, новых сведений;</a:t>
            </a:r>
          </a:p>
          <a:p>
            <a:pPr>
              <a:buSzPct val="72000"/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Изменение формы представления информации;</a:t>
            </a:r>
          </a:p>
          <a:p>
            <a:pPr>
              <a:buSzPct val="72000"/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Систематизация, структурирование данных;</a:t>
            </a:r>
          </a:p>
          <a:p>
            <a:pPr>
              <a:buSzPct val="72000"/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Поиск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информации.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Виды обработки информации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125734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827992"/>
          </a:xfrm>
        </p:spPr>
        <p:txBody>
          <a:bodyPr>
            <a:normAutofit lnSpcReduction="10000"/>
          </a:bodyPr>
          <a:lstStyle/>
          <a:p>
            <a:pPr marL="96838" indent="352425">
              <a:buNone/>
              <a:defRPr/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Ученик </a:t>
            </a:r>
            <a:r>
              <a:rPr lang="ru-RU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(исполнитель)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, решая зада­чу по математике, производит 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обработку информации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. 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marL="96838" indent="352425">
              <a:buNone/>
              <a:defRPr/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Исходные </a:t>
            </a:r>
            <a:r>
              <a:rPr lang="ru-RU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данные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содержатся в 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условии задачи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. 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marL="96838" indent="352425">
              <a:buNone/>
              <a:defRPr/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Математические </a:t>
            </a:r>
            <a:r>
              <a:rPr lang="ru-RU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правила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, описанные в учебнике, определяют последовательность вычислений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96838" indent="352425">
              <a:buNone/>
              <a:defRPr/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Результат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— это полученный ответ.</a:t>
            </a:r>
          </a:p>
          <a:p>
            <a:pPr>
              <a:buNone/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    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Пример 1. Получение новой информации.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82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/>
          </a:bodyPr>
          <a:lstStyle/>
          <a:p>
            <a:pPr marL="176213" indent="273050" algn="just">
              <a:buNone/>
              <a:defRPr/>
            </a:pPr>
            <a:r>
              <a:rPr lang="ru-RU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еревод </a:t>
            </a:r>
            <a:r>
              <a:rPr lang="ru-RU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текста с одного  языка на другой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- это пример обработки информации, при которой не меняется ее содержание, но 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изменяется форма представления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 — другой язык. 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marL="176213" indent="273050" algn="just">
              <a:buNone/>
              <a:defRPr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Перевод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осуществляет </a:t>
            </a:r>
            <a:r>
              <a:rPr lang="ru-RU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переводчик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 по определенным правилам, в определенной последовательности.</a:t>
            </a:r>
          </a:p>
          <a:p>
            <a:pPr algn="just">
              <a:buNone/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    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Пример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Изменение формы представления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информации.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68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8" indent="436563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Работник </a:t>
            </a:r>
            <a:r>
              <a:rPr lang="ru-RU" b="1" dirty="0">
                <a:solidFill>
                  <a:srgbClr val="0070C0"/>
                </a:solidFill>
              </a:rPr>
              <a:t>библиотеки</a:t>
            </a:r>
            <a:r>
              <a:rPr lang="ru-RU" dirty="0"/>
              <a:t> составляет картотеку книжного фонда. </a:t>
            </a:r>
          </a:p>
          <a:p>
            <a:pPr marL="109538" indent="436563">
              <a:buNone/>
            </a:pPr>
            <a:r>
              <a:rPr lang="ru-RU" dirty="0" smtClean="0"/>
              <a:t>На </a:t>
            </a:r>
            <a:r>
              <a:rPr lang="ru-RU" dirty="0"/>
              <a:t>каждую книгу заполняется </a:t>
            </a:r>
            <a:r>
              <a:rPr lang="ru-RU" b="1" dirty="0">
                <a:solidFill>
                  <a:srgbClr val="0070C0"/>
                </a:solidFill>
              </a:rPr>
              <a:t>карточка</a:t>
            </a:r>
            <a:r>
              <a:rPr lang="ru-RU" dirty="0"/>
              <a:t>, на которой указываются все </a:t>
            </a:r>
            <a:r>
              <a:rPr lang="ru-RU" b="1" dirty="0"/>
              <a:t>параметры </a:t>
            </a:r>
            <a:r>
              <a:rPr lang="ru-RU" b="1" dirty="0" smtClean="0"/>
              <a:t>книги</a:t>
            </a:r>
            <a:r>
              <a:rPr lang="ru-RU" dirty="0" smtClean="0"/>
              <a:t>.</a:t>
            </a:r>
          </a:p>
          <a:p>
            <a:pPr marL="109538" indent="436563">
              <a:buNone/>
            </a:pPr>
            <a:r>
              <a:rPr lang="ru-RU" dirty="0" smtClean="0"/>
              <a:t>Из </a:t>
            </a:r>
            <a:r>
              <a:rPr lang="ru-RU" dirty="0"/>
              <a:t>карточек формируется </a:t>
            </a:r>
            <a:r>
              <a:rPr lang="ru-RU" b="1" dirty="0"/>
              <a:t>каталог библиотеки</a:t>
            </a:r>
            <a:r>
              <a:rPr lang="ru-RU" dirty="0"/>
              <a:t>, где эти карточки располагаются в строгом порядке. </a:t>
            </a:r>
            <a:endParaRPr lang="ru-RU" dirty="0" smtClean="0"/>
          </a:p>
          <a:p>
            <a:pPr marL="109538" indent="436563">
              <a:buNone/>
            </a:pPr>
            <a:r>
              <a:rPr lang="ru-RU" dirty="0" smtClean="0"/>
              <a:t>Например</a:t>
            </a:r>
            <a:r>
              <a:rPr lang="ru-RU" dirty="0"/>
              <a:t>, в алфавитном каталоге карточки располагаются в алфавитном порядке фамилий авторов.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Пример 3. Систематизация данных.</a:t>
            </a:r>
            <a:endParaRPr lang="ru-RU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72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538" indent="436563">
              <a:buNone/>
            </a:pPr>
            <a:r>
              <a:rPr lang="ru-RU" dirty="0" smtClean="0"/>
              <a:t>В </a:t>
            </a:r>
            <a:r>
              <a:rPr lang="ru-RU" dirty="0"/>
              <a:t>телефонной книге </a:t>
            </a:r>
            <a:r>
              <a:rPr lang="ru-RU" dirty="0" smtClean="0"/>
              <a:t>поиск телефона нужной организации; </a:t>
            </a:r>
            <a:r>
              <a:rPr lang="ru-RU" dirty="0"/>
              <a:t>или в том же библиотечном каталоге </a:t>
            </a:r>
            <a:r>
              <a:rPr lang="ru-RU" dirty="0" smtClean="0"/>
              <a:t>поиск сведений </a:t>
            </a:r>
            <a:r>
              <a:rPr lang="ru-RU" dirty="0"/>
              <a:t>о нужной </a:t>
            </a:r>
            <a:r>
              <a:rPr lang="ru-RU" dirty="0" smtClean="0"/>
              <a:t>книге</a:t>
            </a:r>
            <a:r>
              <a:rPr lang="ru-RU" dirty="0"/>
              <a:t>. </a:t>
            </a:r>
            <a:endParaRPr lang="ru-RU" dirty="0" smtClean="0"/>
          </a:p>
          <a:p>
            <a:pPr marL="109538" indent="436563">
              <a:buNone/>
            </a:pPr>
            <a:r>
              <a:rPr lang="ru-RU" dirty="0" smtClean="0"/>
              <a:t>В </a:t>
            </a:r>
            <a:r>
              <a:rPr lang="ru-RU" dirty="0"/>
              <a:t>обоих случаях </a:t>
            </a:r>
            <a:r>
              <a:rPr lang="ru-RU" b="1" dirty="0"/>
              <a:t>исходными данными </a:t>
            </a:r>
            <a:r>
              <a:rPr lang="ru-RU" dirty="0"/>
              <a:t>является </a:t>
            </a:r>
            <a:r>
              <a:rPr lang="ru-RU" b="1" dirty="0"/>
              <a:t>информационный массив</a:t>
            </a:r>
            <a:r>
              <a:rPr lang="ru-RU" dirty="0"/>
              <a:t> — телефонный справочник или каталог библиотеки, а также критерии поиска — название организации или фамилия автора и название книги.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Пример 4. </a:t>
            </a:r>
            <a:r>
              <a:rPr lang="ru-RU" sz="36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Поиск </a:t>
            </a: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информации.</a:t>
            </a:r>
            <a:endParaRPr lang="ru-RU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12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pPr marL="109538" indent="436563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Исполнителем</a:t>
            </a:r>
            <a:r>
              <a:rPr lang="ru-RU" dirty="0" smtClean="0"/>
              <a:t> может являться как </a:t>
            </a:r>
            <a:r>
              <a:rPr lang="ru-RU" dirty="0"/>
              <a:t>человек, так и компьютер</a:t>
            </a:r>
            <a:r>
              <a:rPr lang="ru-RU" dirty="0" smtClean="0"/>
              <a:t>.</a:t>
            </a:r>
          </a:p>
          <a:p>
            <a:pPr marL="109538" indent="436563">
              <a:buNone/>
            </a:pPr>
            <a:endParaRPr lang="ru-RU" dirty="0" smtClean="0"/>
          </a:p>
          <a:p>
            <a:pPr marL="109538" indent="436563">
              <a:buNone/>
            </a:pPr>
            <a:r>
              <a:rPr lang="ru-RU" dirty="0" smtClean="0"/>
              <a:t>Если </a:t>
            </a:r>
            <a:r>
              <a:rPr lang="ru-RU" dirty="0"/>
              <a:t>исполнителем обработки информации является </a:t>
            </a:r>
            <a:r>
              <a:rPr lang="ru-RU" b="1" dirty="0"/>
              <a:t>человек</a:t>
            </a:r>
            <a:r>
              <a:rPr lang="ru-RU" dirty="0"/>
              <a:t>, то правила обработки, по которым он действует, не всегда формальны и однозначны.</a:t>
            </a:r>
          </a:p>
        </p:txBody>
      </p:sp>
    </p:spTree>
    <p:extLst>
      <p:ext uri="{BB962C8B-B14F-4D97-AF65-F5344CB8AC3E}">
        <p14:creationId xmlns:p14="http://schemas.microsoft.com/office/powerpoint/2010/main" val="333437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46795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Алгоритм</a:t>
            </a:r>
            <a:r>
              <a:rPr lang="ru-RU" sz="2800" b="1" dirty="0"/>
              <a:t> </a:t>
            </a:r>
            <a:r>
              <a:rPr lang="ru-RU" sz="2800" dirty="0" smtClean="0"/>
              <a:t>- </a:t>
            </a:r>
            <a:r>
              <a:rPr lang="ru-RU" sz="2800" dirty="0"/>
              <a:t>набор правил, определяющих процесс преобразования исходных данных задачи в искомый результат.</a:t>
            </a:r>
            <a:r>
              <a:rPr lang="ru-RU" dirty="0"/>
              <a:t> </a:t>
            </a:r>
            <a:endParaRPr lang="ru-RU" dirty="0" smtClean="0"/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r>
              <a:rPr lang="ru-RU" dirty="0"/>
              <a:t>С понятием алгоритма в математике ассоциируется известный способ вычисления </a:t>
            </a:r>
            <a:r>
              <a:rPr lang="ru-RU" b="1" dirty="0">
                <a:solidFill>
                  <a:srgbClr val="0070C0"/>
                </a:solidFill>
              </a:rPr>
              <a:t>наибольшего общего делителя (НОД) </a:t>
            </a:r>
            <a:r>
              <a:rPr lang="ru-RU" dirty="0"/>
              <a:t>двух натуральных чисел, который называют </a:t>
            </a:r>
            <a:r>
              <a:rPr lang="ru-RU" b="1" dirty="0">
                <a:solidFill>
                  <a:srgbClr val="0070C0"/>
                </a:solidFill>
              </a:rPr>
              <a:t>алгоритмом Евклида</a:t>
            </a:r>
            <a:r>
              <a:rPr lang="ru-RU" dirty="0"/>
              <a:t>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525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567</TotalTime>
  <Words>510</Words>
  <Application>Microsoft Office PowerPoint</Application>
  <PresentationFormat>Экран (4:3)</PresentationFormat>
  <Paragraphs>65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Открытая</vt:lpstr>
      <vt:lpstr>Презентация PowerPoint</vt:lpstr>
      <vt:lpstr>Презентация PowerPoint</vt:lpstr>
      <vt:lpstr>Виды обработки информации</vt:lpstr>
      <vt:lpstr>Пример 1. Получение новой информации.</vt:lpstr>
      <vt:lpstr>Пример 2. Изменение формы представления информации.</vt:lpstr>
      <vt:lpstr>Пример 3. Систематизация данных.</vt:lpstr>
      <vt:lpstr>Пример 4. Поиск информации.</vt:lpstr>
      <vt:lpstr>Презентация PowerPoint</vt:lpstr>
      <vt:lpstr>Алгоритм</vt:lpstr>
      <vt:lpstr>Алгоритмом Евклида. Словесная форма.</vt:lpstr>
      <vt:lpstr>Презентация PowerPoint</vt:lpstr>
      <vt:lpstr>Алгоритмические машины и свойства алгоритмов.</vt:lpstr>
      <vt:lpstr>Презентация PowerPoint</vt:lpstr>
      <vt:lpstr>Свойства алгоритма.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Обработка информации</dc:title>
  <dc:creator>Alexander</dc:creator>
  <cp:lastModifiedBy>Ирина Чечулина</cp:lastModifiedBy>
  <cp:revision>64</cp:revision>
  <dcterms:created xsi:type="dcterms:W3CDTF">2009-02-03T18:44:55Z</dcterms:created>
  <dcterms:modified xsi:type="dcterms:W3CDTF">2019-01-11T09:59:10Z</dcterms:modified>
</cp:coreProperties>
</file>