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4" r:id="rId2"/>
    <p:sldId id="259" r:id="rId3"/>
    <p:sldId id="263" r:id="rId4"/>
    <p:sldId id="285" r:id="rId5"/>
    <p:sldId id="267" r:id="rId6"/>
    <p:sldId id="281" r:id="rId7"/>
    <p:sldId id="287" r:id="rId8"/>
    <p:sldId id="286" r:id="rId9"/>
    <p:sldId id="289" r:id="rId10"/>
    <p:sldId id="288" r:id="rId11"/>
    <p:sldId id="290" r:id="rId12"/>
    <p:sldId id="291" r:id="rId13"/>
    <p:sldId id="280" r:id="rId14"/>
    <p:sldId id="282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3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66"/>
    <a:srgbClr val="0000CC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94660"/>
  </p:normalViewPr>
  <p:slideViewPr>
    <p:cSldViewPr>
      <p:cViewPr varScale="1">
        <p:scale>
          <a:sx n="62" d="100"/>
          <a:sy n="62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04AD6-76D3-4001-86E2-D317D7E73CA8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CEB64-DF97-4CEA-A75F-3953A8FE2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CEB64-DF97-4CEA-A75F-3953A8FE249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CEB64-DF97-4CEA-A75F-3953A8FE249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861"/>
            <a:ext cx="9143998" cy="6853139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142852"/>
            <a:ext cx="3214710" cy="417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4357686" y="5072074"/>
            <a:ext cx="4365627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Старший    в</a:t>
            </a:r>
            <a:r>
              <a:rPr lang="ru-RU" sz="3600" kern="10" spc="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оспитатель   высшей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660033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квалификационной    категории</a:t>
            </a:r>
            <a:endParaRPr lang="ru-RU" sz="3600" kern="10" spc="0" dirty="0">
              <a:ln w="9525">
                <a:solidFill>
                  <a:srgbClr val="660033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4286216" y="4071942"/>
            <a:ext cx="4857784" cy="10715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b="1" kern="10" spc="0" dirty="0" smtClean="0">
                <a:ln w="12700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FFFF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Пекменова  </a:t>
            </a:r>
          </a:p>
          <a:p>
            <a:pPr algn="ctr" rtl="0"/>
            <a:r>
              <a:rPr lang="ru-RU" sz="2400" b="1" kern="10" spc="0" dirty="0" smtClean="0">
                <a:ln w="12700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FFFF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Татьяна  Викторовна</a:t>
            </a:r>
            <a:endParaRPr lang="ru-RU" sz="2400" b="1" kern="10" spc="0" dirty="0">
              <a:ln w="12700">
                <a:solidFill>
                  <a:srgbClr val="660033"/>
                </a:solidFill>
                <a:round/>
                <a:headEnd/>
                <a:tailEnd/>
              </a:ln>
              <a:solidFill>
                <a:srgbClr val="FFFF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14290"/>
            <a:ext cx="564357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  <a:t>Муниципальное бюджетное дошкольное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  <a:t>образовательное учреждение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  <a:t>«Детский сад  №338 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  <a:t>комбинированного вида»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w Cen MT Condensed Extra Bold" pitchFamily="34" charset="0"/>
              </a:rPr>
              <a:t> Ново-Савиновского  района г.Казани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2000240"/>
            <a:ext cx="5786478" cy="2786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Целевые группы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инновационный метод наставничества 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C:\Documents and Settings\z\Рабочий стол\семинар по натавничеству\1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28604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928934"/>
            <a:ext cx="84296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Наставник тоже может и должен  учиться !</a:t>
            </a:r>
            <a:endParaRPr lang="ru-RU" sz="4000" b="1" dirty="0">
              <a:ln w="1905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Заголовок 8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86994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СПЕЦИАЛИСТ  -  НАСТАВНИК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1214422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</a:rPr>
              <a:t>«Найди пару»</a:t>
            </a:r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C:\Documents and Settings\z\Рабочий стол\img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428868"/>
            <a:ext cx="2786082" cy="3643338"/>
          </a:xfrm>
          <a:prstGeom prst="rect">
            <a:avLst/>
          </a:prstGeom>
          <a:noFill/>
        </p:spPr>
      </p:pic>
      <p:pic>
        <p:nvPicPr>
          <p:cNvPr id="16" name="Picture 6" descr="C:\Documents and Settings\z\Рабочий стол\img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2428868"/>
            <a:ext cx="346684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Documents and Settings\z\Рабочий стол\семинар по натавничеству\4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500042"/>
            <a:ext cx="7991515" cy="617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9" name="Picture 3" descr="C:\Documents and Settings\z\Рабочий стол\poplavskaja-ksenija_jpg_15021111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359183" cy="1309630"/>
          </a:xfrm>
          <a:prstGeom prst="ellipse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62021" y="214290"/>
            <a:ext cx="212673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Ксения  Поплавская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62" name="AutoShape 2" descr="https://kroha.net/images/articles/podvignie_igri_dlya_detej_1_2_let_896_7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3" name="Picture 3" descr="C:\Documents and Settings\z\Рабочий стол\podvignie_igri_dlya_detej_1_2_let_896_7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2071678"/>
            <a:ext cx="3500462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Заголовок 8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86994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МЕТОДЫ  И  СТИЛИ   НАСТАВНИЧЕСТВА.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57356" y="1285860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</a:rPr>
              <a:t>«Слепой  и  поводырь»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86994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МЕТОДЫ  И  СТИЛИ   НАСТАВНИЧЕСТВА.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857232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</a:rPr>
              <a:t>Инструктаж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1500174"/>
          <a:ext cx="8929719" cy="5089210"/>
        </p:xfrm>
        <a:graphic>
          <a:graphicData uri="http://schemas.openxmlformats.org/drawingml/2006/table">
            <a:tbl>
              <a:tblPr/>
              <a:tblGrid>
                <a:gridCol w="2242155"/>
                <a:gridCol w="3167488"/>
                <a:gridCol w="3520076"/>
              </a:tblGrid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Метод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Преимущества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Ограничения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0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Инструктаж —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четкие указания, предоставление алгоритма действий. Используется в стандартных ситуациях и при форс-мажоре, когда медлить нельзя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Четкость, ясность инструкций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Предсказуемость результата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Быстрота передачи информации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легко проверить по пунктам, как понял задачу обучаемый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Давление на обучаемого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Низкая мотивация обучаемого, т.к. его мнения не спрашивают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Невозможность для обучаемого правильно действовать в нестандартных ситуациях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Необходимость составлять 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алгоритм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каждую ситуацию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Вероятность того, что в случае неудачи обучаемый переложит ответственность на наставника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85720" y="357166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</a:rPr>
              <a:t>Объяснение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1214422"/>
          <a:ext cx="8929719" cy="4786346"/>
        </p:xfrm>
        <a:graphic>
          <a:graphicData uri="http://schemas.openxmlformats.org/drawingml/2006/table">
            <a:tbl>
              <a:tblPr/>
              <a:tblGrid>
                <a:gridCol w="2242155"/>
                <a:gridCol w="3167488"/>
                <a:gridCol w="3520076"/>
              </a:tblGrid>
              <a:tr h="385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Метод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Преимущества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Ограничения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1143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Объяснение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— обоснование каждого шага алгоритма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Обоснования каждого шага, повышение осознанности деятельности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Повышение мотивации обучаемого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Разделение ответственности между наставником и обучаемым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Увеличение времени, проведенного наставником с обучаемым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Вероятность того, что обучаемый может уйти от темы, задавать лишние вопросы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Проявление нетерпения обучаемым с завышенной самооценкой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Возможность того, что обучаемый будет оспаривать мнение наставника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58" y="285728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</a:rPr>
              <a:t>Развитие</a:t>
            </a:r>
            <a:endParaRPr lang="ru-RU" sz="3600" b="1" dirty="0">
              <a:ln>
                <a:solidFill>
                  <a:srgbClr val="0000CC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1214422"/>
          <a:ext cx="8929719" cy="5432691"/>
        </p:xfrm>
        <a:graphic>
          <a:graphicData uri="http://schemas.openxmlformats.org/drawingml/2006/table">
            <a:tbl>
              <a:tblPr/>
              <a:tblGrid>
                <a:gridCol w="2643174"/>
                <a:gridCol w="3071834"/>
                <a:gridCol w="3214711"/>
              </a:tblGrid>
              <a:tr h="385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Метод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Преимущества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Ограничения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1143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Развитие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— «высший пилотаж». Наставник не дает готовых ответов, он только подталкивает к решению задач, предлагает обучаемому самому додуматься до него.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Обучаемый должен иметь высокий уровень развития и достаточную мотивацию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Повышение мотивации благодаря осознанию равноправности общения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Понимание обучаемым смысла выполняемых операций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высокое качество обучения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Большая вероятность появления новых способов действий, новых решений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Лучшее взаимопонимание обучаемого и наставника в дальнейшем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Увеличение времени работы наставника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Вероятность возникновения стресса из-за ответственности, испуга у обучаемого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Возможный отказ обучаемого от решения задач в случае неудачи, переход на уровень инструктажа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Повышение ответственности и риска для наставника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357290" y="214290"/>
            <a:ext cx="5886464" cy="108426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ФОРМУЛИРОВКА ЦЕЛИ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10" name="Подзаголовок 20"/>
          <p:cNvSpPr txBox="1">
            <a:spLocks/>
          </p:cNvSpPr>
          <p:nvPr/>
        </p:nvSpPr>
        <p:spPr>
          <a:xfrm>
            <a:off x="2357422" y="1571612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</a:t>
            </a:r>
          </a:p>
        </p:txBody>
      </p:sp>
      <p:sp>
        <p:nvSpPr>
          <p:cNvPr id="11" name="Подзаголовок 20"/>
          <p:cNvSpPr txBox="1">
            <a:spLocks/>
          </p:cNvSpPr>
          <p:nvPr/>
        </p:nvSpPr>
        <p:spPr>
          <a:xfrm>
            <a:off x="5072066" y="1571612"/>
            <a:ext cx="192882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РЕЗУЛЬТАТ</a:t>
            </a:r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500430" y="1714488"/>
            <a:ext cx="1357322" cy="214314"/>
          </a:xfrm>
          <a:prstGeom prst="leftRightArrow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дзаголовок 20"/>
          <p:cNvSpPr txBox="1">
            <a:spLocks/>
          </p:cNvSpPr>
          <p:nvPr/>
        </p:nvSpPr>
        <p:spPr>
          <a:xfrm>
            <a:off x="3571868" y="2714620"/>
            <a:ext cx="1357322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SMART</a:t>
            </a:r>
            <a:endParaRPr kumimoji="0" lang="ru-RU" sz="2800" b="1" i="0" u="none" strike="noStrike" kern="1200" cap="none" spc="0" normalizeH="0" baseline="0" noProof="0" dirty="0" smtClean="0">
              <a:ln>
                <a:solidFill>
                  <a:srgbClr val="0000CC"/>
                </a:solidFill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0"/>
          <p:cNvSpPr txBox="1">
            <a:spLocks/>
          </p:cNvSpPr>
          <p:nvPr/>
        </p:nvSpPr>
        <p:spPr>
          <a:xfrm>
            <a:off x="2143108" y="3214686"/>
            <a:ext cx="4786346" cy="3071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00CC"/>
                </a:solidFill>
              </a:rPr>
              <a:t>конкретные (</a:t>
            </a:r>
            <a:r>
              <a:rPr lang="ru-RU" sz="2800" dirty="0" err="1" smtClean="0">
                <a:solidFill>
                  <a:srgbClr val="0000CC"/>
                </a:solidFill>
              </a:rPr>
              <a:t>specific</a:t>
            </a:r>
            <a:r>
              <a:rPr lang="ru-RU" sz="2800" dirty="0" smtClean="0">
                <a:solidFill>
                  <a:srgbClr val="0000CC"/>
                </a:solidFill>
              </a:rPr>
              <a:t>)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00CC"/>
                </a:solidFill>
              </a:rPr>
              <a:t>измеримые (</a:t>
            </a:r>
            <a:r>
              <a:rPr lang="ru-RU" sz="2800" dirty="0" err="1" smtClean="0">
                <a:solidFill>
                  <a:srgbClr val="0000CC"/>
                </a:solidFill>
              </a:rPr>
              <a:t>measurable</a:t>
            </a:r>
            <a:r>
              <a:rPr lang="ru-RU" sz="2800" dirty="0" smtClean="0">
                <a:solidFill>
                  <a:srgbClr val="0000CC"/>
                </a:solidFill>
              </a:rPr>
              <a:t>)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00CC"/>
                </a:solidFill>
              </a:rPr>
              <a:t>достижимые (</a:t>
            </a:r>
            <a:r>
              <a:rPr lang="ru-RU" sz="2800" dirty="0" err="1" smtClean="0">
                <a:solidFill>
                  <a:srgbClr val="0000CC"/>
                </a:solidFill>
              </a:rPr>
              <a:t>attainable</a:t>
            </a:r>
            <a:r>
              <a:rPr lang="ru-RU" sz="2800" dirty="0" smtClean="0">
                <a:solidFill>
                  <a:srgbClr val="0000CC"/>
                </a:solidFill>
              </a:rPr>
              <a:t>)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00CC"/>
                </a:solidFill>
              </a:rPr>
              <a:t>значимые (</a:t>
            </a:r>
            <a:r>
              <a:rPr lang="ru-RU" sz="2800" dirty="0" err="1" smtClean="0">
                <a:solidFill>
                  <a:srgbClr val="0000CC"/>
                </a:solidFill>
              </a:rPr>
              <a:t>relevant</a:t>
            </a:r>
            <a:r>
              <a:rPr lang="ru-RU" sz="2800" dirty="0" smtClean="0">
                <a:solidFill>
                  <a:srgbClr val="0000CC"/>
                </a:solidFill>
              </a:rPr>
              <a:t>)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00CC"/>
                </a:solidFill>
              </a:rPr>
              <a:t>соотносимые с конкретным сроком (</a:t>
            </a:r>
            <a:r>
              <a:rPr lang="ru-RU" sz="2800" dirty="0" err="1" smtClean="0">
                <a:solidFill>
                  <a:srgbClr val="0000CC"/>
                </a:solidFill>
              </a:rPr>
              <a:t>time-bounded</a:t>
            </a:r>
            <a:r>
              <a:rPr lang="ru-RU" sz="2800" dirty="0" smtClean="0">
                <a:solidFill>
                  <a:srgbClr val="0000CC"/>
                </a:solidFill>
              </a:rPr>
              <a:t>).</a:t>
            </a:r>
            <a:endParaRPr lang="ru-RU" sz="28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17" name="Рисунок 16" descr="http://metodisty.ru/user_upload/11_2016/147861798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714612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2285920" y="0"/>
            <a:ext cx="6858080" cy="108426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КАК НАПРАВЛЯТЬ ПОДОПЕЧНОГО </a:t>
            </a:r>
            <a:br>
              <a:rPr lang="ru-RU" sz="2800" b="1" dirty="0" smtClean="0">
                <a:solidFill>
                  <a:srgbClr val="0000CC"/>
                </a:solidFill>
              </a:rPr>
            </a:br>
            <a:r>
              <a:rPr lang="ru-RU" sz="2800" b="1" dirty="0" smtClean="0">
                <a:solidFill>
                  <a:srgbClr val="0000CC"/>
                </a:solidFill>
              </a:rPr>
              <a:t>В ПРОЦЕССЕ ОБУЧЕНИЯ</a:t>
            </a:r>
            <a:endParaRPr lang="ru-RU" sz="2800" dirty="0">
              <a:solidFill>
                <a:srgbClr val="0000CC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2844" y="1643050"/>
          <a:ext cx="8715436" cy="5072097"/>
        </p:xfrm>
        <a:graphic>
          <a:graphicData uri="http://schemas.openxmlformats.org/drawingml/2006/table">
            <a:tbl>
              <a:tblPr/>
              <a:tblGrid>
                <a:gridCol w="2100507"/>
                <a:gridCol w="3701725"/>
                <a:gridCol w="2913204"/>
              </a:tblGrid>
              <a:tr h="362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Этап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Пример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Польза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14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Осознание ситуации и имеющихся ресурсов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От кого и чего зависит на данный момент развитие событий?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что именно, как и в какой степени влияете лично вы?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Позволяет обучаемому осознать личную ответственность,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Обозначить зоны своей компетентности.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8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2.Осознание возможностей и препятствий</a:t>
                      </a:r>
                      <a:endParaRPr lang="ru-RU" sz="1800" b="1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вы можете сделать, и какие возможны препятствия?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Какие условия были бы идеальны для достижения цели?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вы можете повлиять на появление благоприятных и нейтрализацию неблагоприятных условий?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Психологическая подготовка к препятствиям.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Обучаемый заранее готовится к тому, как будет справляться с трудностями, если таковые возникнут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одзаголовок 20"/>
          <p:cNvSpPr txBox="1">
            <a:spLocks/>
          </p:cNvSpPr>
          <p:nvPr/>
        </p:nvSpPr>
        <p:spPr>
          <a:xfrm>
            <a:off x="2714612" y="1000108"/>
            <a:ext cx="61436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РАЗВИВАЮЩИЕ    ВОПРОСЫ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13573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НАСТАВНИЧЕСТВО</a:t>
            </a:r>
            <a:r>
              <a:rPr lang="ru-RU" sz="2800" dirty="0" smtClean="0">
                <a:solidFill>
                  <a:srgbClr val="0000CC"/>
                </a:solidFill>
              </a:rPr>
              <a:t> – форма  индивидуальной  работы.</a:t>
            </a:r>
            <a:r>
              <a:rPr lang="ru-RU" sz="2800" b="1" dirty="0" smtClean="0">
                <a:solidFill>
                  <a:srgbClr val="0000CC"/>
                </a:solidFill>
              </a:rPr>
              <a:t> </a:t>
            </a:r>
            <a:br>
              <a:rPr lang="ru-RU" sz="2800" b="1" dirty="0" smtClean="0">
                <a:solidFill>
                  <a:srgbClr val="0000CC"/>
                </a:solidFill>
              </a:rPr>
            </a:br>
            <a:r>
              <a:rPr lang="ru-RU" sz="2800" b="1" dirty="0" smtClean="0">
                <a:solidFill>
                  <a:srgbClr val="0000CC"/>
                </a:solidFill>
              </a:rPr>
              <a:t>НАСТАВНИК</a:t>
            </a:r>
            <a:r>
              <a:rPr lang="ru-RU" sz="2800" dirty="0" smtClean="0">
                <a:solidFill>
                  <a:srgbClr val="0000CC"/>
                </a:solidFill>
              </a:rPr>
              <a:t> – это опытный работник – профессионал.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57158" y="1571612"/>
            <a:ext cx="8387663" cy="14287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00CC"/>
                </a:solidFill>
              </a:rPr>
              <a:t>Цель</a:t>
            </a:r>
            <a:r>
              <a:rPr lang="ru-RU" sz="2800" dirty="0" smtClean="0">
                <a:solidFill>
                  <a:srgbClr val="0000CC"/>
                </a:solidFill>
              </a:rPr>
              <a:t> </a:t>
            </a:r>
          </a:p>
          <a:p>
            <a:pPr lvl="0" algn="ctr">
              <a:spcBef>
                <a:spcPct val="20000"/>
              </a:spcBef>
            </a:pPr>
            <a:r>
              <a:rPr lang="ru-RU" sz="2800" dirty="0" smtClean="0">
                <a:solidFill>
                  <a:srgbClr val="0000CC"/>
                </a:solidFill>
              </a:rPr>
              <a:t> повышение ключевых компетенций педагогов образовательной организации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357158" y="3000372"/>
            <a:ext cx="8387663" cy="3571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00CC"/>
                </a:solidFill>
              </a:rPr>
              <a:t>   Задачи:</a:t>
            </a:r>
          </a:p>
          <a:p>
            <a:pPr lvl="0" algn="ctr">
              <a:buFontTx/>
              <a:buChar char="-"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800" dirty="0" smtClean="0">
                <a:solidFill>
                  <a:srgbClr val="0000CC"/>
                </a:solidFill>
              </a:rPr>
              <a:t>повышение качества подготовки сотрудников;</a:t>
            </a:r>
          </a:p>
          <a:p>
            <a:pPr lvl="0" algn="ctr">
              <a:buFontTx/>
              <a:buChar char="-"/>
            </a:pPr>
            <a:r>
              <a:rPr lang="ru-RU" sz="2800" dirty="0" smtClean="0">
                <a:solidFill>
                  <a:srgbClr val="0000CC"/>
                </a:solidFill>
              </a:rPr>
              <a:t>ускорение адаптации новичков;</a:t>
            </a:r>
          </a:p>
          <a:p>
            <a:pPr lvl="0" algn="ctr">
              <a:buFontTx/>
              <a:buChar char="-"/>
            </a:pPr>
            <a:r>
              <a:rPr lang="ru-RU" sz="2800" dirty="0" smtClean="0">
                <a:solidFill>
                  <a:srgbClr val="0000CC"/>
                </a:solidFill>
              </a:rPr>
              <a:t>развитие у новых сотрудников корпоративного духа;</a:t>
            </a:r>
          </a:p>
          <a:p>
            <a:pPr lvl="0" algn="ctr">
              <a:buFontTx/>
              <a:buChar char="-"/>
            </a:pPr>
            <a:r>
              <a:rPr lang="ru-RU" sz="2800" dirty="0" smtClean="0">
                <a:solidFill>
                  <a:srgbClr val="0000CC"/>
                </a:solidFill>
              </a:rPr>
              <a:t>снижение текучести кадров;</a:t>
            </a:r>
          </a:p>
          <a:p>
            <a:pPr lvl="0" algn="ctr">
              <a:buFontTx/>
              <a:buChar char="-"/>
            </a:pPr>
            <a:r>
              <a:rPr lang="ru-RU" sz="2800" dirty="0" smtClean="0">
                <a:solidFill>
                  <a:srgbClr val="0000CC"/>
                </a:solidFill>
              </a:rPr>
              <a:t>доведение профессионализма вновь поступивших специалистов до требуемого квалификационного уровня.</a:t>
            </a:r>
          </a:p>
          <a:p>
            <a:pPr lvl="0" algn="ctr">
              <a:spcBef>
                <a:spcPct val="20000"/>
              </a:spcBef>
              <a:buFontTx/>
              <a:buChar char="-"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  <a:buFontTx/>
              <a:buChar char="-"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14282" y="214288"/>
          <a:ext cx="8715436" cy="6542582"/>
        </p:xfrm>
        <a:graphic>
          <a:graphicData uri="http://schemas.openxmlformats.org/drawingml/2006/table">
            <a:tbl>
              <a:tblPr/>
              <a:tblGrid>
                <a:gridCol w="1571636"/>
                <a:gridCol w="4572032"/>
                <a:gridCol w="2571768"/>
              </a:tblGrid>
              <a:tr h="454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Этап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Пример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Польза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7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Разработка плана действий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когда, кому и в какой последовательности следует делать для реализации намеченного?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достижения цели: что нужно делать обязательно, что желательно, а без чего можно обойтись?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Кто будет отвечать за каждый этап?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Когда должны быть реализованы действия на каждом этапе?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Какие дополнительные средства и помощь понадобятся на каждом этапе?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Что будет свидетельствовать о возможности продвижения на следующий этап?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Обучаемый учится отделять значимые критерии от незначимых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Планировать работу и время,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Самостоятельно определять уровень своего мастерства (т.е. понимать, сколько времени ему понадобится для завершения работы)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Работать в команде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1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4.Окончатель-ная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проработка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еще требует дополнительного уточнения?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Какие существуют варианты?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Tx/>
                        <a:buNone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чем могут состоять принципиально отличные подходы к задаче?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20320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Обучаемый учится творческому подходу к решению любой задачи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572428" cy="108426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ОБРАТНАЯ СВЯЗЬ КАК ИНСТРУМЕНТ РАЗВИТИЯ</a:t>
            </a:r>
            <a:endParaRPr lang="ru-RU" sz="2800" dirty="0">
              <a:solidFill>
                <a:srgbClr val="0000CC"/>
              </a:solidFill>
            </a:endParaRPr>
          </a:p>
        </p:txBody>
      </p:sp>
      <p:sp>
        <p:nvSpPr>
          <p:cNvPr id="15" name="Подзаголовок 20"/>
          <p:cNvSpPr txBox="1">
            <a:spLocks/>
          </p:cNvSpPr>
          <p:nvPr/>
        </p:nvSpPr>
        <p:spPr>
          <a:xfrm>
            <a:off x="2357422" y="1571612"/>
            <a:ext cx="2357454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00CC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ПРИНЦИПЫ</a:t>
            </a:r>
          </a:p>
        </p:txBody>
      </p:sp>
      <p:sp>
        <p:nvSpPr>
          <p:cNvPr id="16" name="Подзаголовок 20"/>
          <p:cNvSpPr txBox="1">
            <a:spLocks/>
          </p:cNvSpPr>
          <p:nvPr/>
        </p:nvSpPr>
        <p:spPr>
          <a:xfrm>
            <a:off x="785786" y="2357430"/>
            <a:ext cx="6500858" cy="385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rgbClr val="0000CC"/>
                </a:solidFill>
              </a:rPr>
              <a:t>   </a:t>
            </a:r>
            <a:r>
              <a:rPr lang="ru-RU" sz="2800" b="1" dirty="0" smtClean="0">
                <a:solidFill>
                  <a:srgbClr val="0000CC"/>
                </a:solidFill>
              </a:rPr>
              <a:t>Сбалансированность, позитивная направленность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CC"/>
                </a:solidFill>
              </a:rPr>
              <a:t>   Конкретность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CC"/>
                </a:solidFill>
              </a:rPr>
              <a:t>   Направленность на поведение, </a:t>
            </a:r>
            <a:r>
              <a:rPr lang="ru-RU" sz="2800" b="1" dirty="0" err="1" smtClean="0">
                <a:solidFill>
                  <a:srgbClr val="0000CC"/>
                </a:solidFill>
              </a:rPr>
              <a:t>безоценочность</a:t>
            </a:r>
            <a:endParaRPr lang="ru-RU" sz="28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CC"/>
                </a:solidFill>
              </a:rPr>
              <a:t>   Своевременность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00CC"/>
                </a:solidFill>
              </a:rPr>
              <a:t>   Активность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u="none" strike="noStrike" kern="1200" cap="none" spc="0" normalizeH="0" noProof="0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1" u="none" strike="noStrike" kern="1200" cap="none" spc="0" normalizeH="0" baseline="0" noProof="0" dirty="0" smtClean="0">
              <a:ln>
                <a:solidFill>
                  <a:srgbClr val="0000CC"/>
                </a:solidFill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Рисунок 16" descr="http://i.vision-trainings.ru/u/pic/5a/558856d36b11e59c388989aea586a5/-/%D1%82%D1%80%D0%B5%D0%BD%D0%B8%D0%BD%D0%B3%20%D1%80%D0%BE%D0%B7%D0%BD%D0%B8%D1%87%D0%BD%D1%8B%D1%85%20%D0%BF%D1%80%D0%BE%D0%B4%D0%B0%D0%B6%20%286%2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4643446"/>
            <a:ext cx="4572032" cy="1813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4" name="Picture 2" descr="http://checkcrm.ru/about/wp-content/uploads/2017/10/8-768x550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928670"/>
            <a:ext cx="7315200" cy="523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572428" cy="1084261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00CC"/>
                </a:solidFill>
              </a:rPr>
              <a:t>ПРОБЛЕМЫ</a:t>
            </a:r>
            <a:endParaRPr lang="ru-RU" sz="54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357522" y="2500306"/>
            <a:ext cx="578647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00" cmpd="sng">
                  <a:solidFill>
                    <a:srgbClr val="000099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ЖЕЛАЮ   УСПЕХА !</a:t>
            </a:r>
            <a:endParaRPr lang="ru-RU" sz="7200" b="1" cap="none" spc="0" dirty="0">
              <a:ln w="900" cmpd="sng">
                <a:solidFill>
                  <a:srgbClr val="000099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286676" cy="78581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CC"/>
                </a:solidFill>
              </a:rPr>
              <a:t>Ситуации  наставничества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15362" name="AutoShape 2" descr="&amp;Tcy;&amp;icy;&amp;pcy;&amp;ocy;&amp;vcy;&amp;ycy;&amp;iecy; &amp;scy;&amp;icy;&amp;tcy;&amp;ucy;&amp;acy;&amp;tscy;&amp;icy;&amp;icy; &amp;ncy;&amp;acy;&amp;scy;&amp;tcy;&amp;acy;&amp;vcy;&amp;ncy;&amp;icy;&amp;chcy;&amp;iecy;&amp;scy;&amp;t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2" name="AutoShape 2" descr="https://wine-room.ru/upload/iblock/3ec/3ecadc2a59ae477d34c566f771a576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928671"/>
            <a:ext cx="3714776" cy="138499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>
                  <a:solidFill>
                    <a:srgbClr val="FF0066"/>
                  </a:solidFill>
                </a:ln>
                <a:solidFill>
                  <a:srgbClr val="0000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Вновь принятые</a:t>
            </a:r>
          </a:p>
          <a:p>
            <a:pPr algn="ctr"/>
            <a:r>
              <a:rPr lang="ru-RU" sz="2800" b="1" cap="all" dirty="0" smtClean="0">
                <a:ln>
                  <a:solidFill>
                    <a:srgbClr val="FF0066"/>
                  </a:solidFill>
                </a:ln>
                <a:solidFill>
                  <a:srgbClr val="0000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 переведенные</a:t>
            </a:r>
          </a:p>
          <a:p>
            <a:pPr algn="ctr"/>
            <a:r>
              <a:rPr lang="ru-RU" sz="2800" b="1" cap="all" spc="0" dirty="0" smtClean="0">
                <a:ln>
                  <a:solidFill>
                    <a:srgbClr val="FF0066"/>
                  </a:solidFill>
                </a:ln>
                <a:solidFill>
                  <a:srgbClr val="0000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сотрудники</a:t>
            </a:r>
            <a:endParaRPr lang="ru-RU" sz="2800" b="1" cap="all" spc="0" dirty="0">
              <a:ln>
                <a:solidFill>
                  <a:srgbClr val="FF0066"/>
                </a:solidFill>
              </a:ln>
              <a:solidFill>
                <a:srgbClr val="000099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071678"/>
            <a:ext cx="3714776" cy="181588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>
                  <a:solidFill>
                    <a:srgbClr val="FF0066"/>
                  </a:solidFill>
                </a:ln>
                <a:solidFill>
                  <a:srgbClr val="0000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Сотрудники,  </a:t>
            </a:r>
          </a:p>
          <a:p>
            <a:pPr algn="ctr"/>
            <a:r>
              <a:rPr lang="ru-RU" sz="2800" b="1" cap="all" dirty="0" smtClean="0">
                <a:ln>
                  <a:solidFill>
                    <a:srgbClr val="FF0066"/>
                  </a:solidFill>
                </a:ln>
                <a:solidFill>
                  <a:srgbClr val="0000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Развивающиеся  </a:t>
            </a:r>
          </a:p>
          <a:p>
            <a:pPr algn="ctr"/>
            <a:r>
              <a:rPr lang="ru-RU" sz="2800" b="1" cap="all" dirty="0" smtClean="0">
                <a:ln>
                  <a:solidFill>
                    <a:srgbClr val="FF0066"/>
                  </a:solidFill>
                </a:ln>
                <a:solidFill>
                  <a:srgbClr val="0000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 рамках  должности</a:t>
            </a:r>
            <a:endParaRPr lang="ru-RU" sz="2800" b="1" cap="all" spc="0" dirty="0">
              <a:ln>
                <a:solidFill>
                  <a:srgbClr val="FF0066"/>
                </a:solidFill>
              </a:ln>
              <a:solidFill>
                <a:srgbClr val="000099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483" name="Picture 3" descr="C:\Documents and Settings\z\Рабочий стол\тр3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8472"/>
          <a:stretch>
            <a:fillRect/>
          </a:stretch>
        </p:blipFill>
        <p:spPr bwMode="auto">
          <a:xfrm>
            <a:off x="7572396" y="1214422"/>
            <a:ext cx="872550" cy="2643206"/>
          </a:xfrm>
          <a:prstGeom prst="rect">
            <a:avLst/>
          </a:prstGeom>
          <a:noFill/>
        </p:spPr>
      </p:pic>
      <p:pic>
        <p:nvPicPr>
          <p:cNvPr id="20484" name="Picture 4" descr="C:\Documents and Settings\z\Рабочий стол\тр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1"/>
            <a:ext cx="1168931" cy="2857520"/>
          </a:xfrm>
          <a:prstGeom prst="rect">
            <a:avLst/>
          </a:prstGeom>
          <a:noFill/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285720" y="4000504"/>
            <a:ext cx="8501154" cy="2643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1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Организация целевых групп необходима, если есть: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200" b="1" i="0" u="sng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новые требования к должности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ru-RU" sz="3100" dirty="0" smtClean="0">
                <a:solidFill>
                  <a:srgbClr val="0000CC"/>
                </a:solidFill>
              </a:rPr>
              <a:t>неполное соответствие занимаемой должности 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ru-RU" sz="3100" dirty="0" smtClean="0">
                <a:solidFill>
                  <a:srgbClr val="0000CC"/>
                </a:solidFill>
              </a:rPr>
              <a:t>вновь принятые педагогические работники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перспектива карьерного роста</a:t>
            </a:r>
          </a:p>
          <a:p>
            <a:pPr lvl="0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запрос на развитие от самого сотрудника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с одним вырезанным углом 14"/>
          <p:cNvSpPr/>
          <p:nvPr/>
        </p:nvSpPr>
        <p:spPr>
          <a:xfrm>
            <a:off x="214282" y="857232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Положения о целевой микро - группе ДОУ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0" name="Прямоугольник с одним вырезанным углом 19"/>
          <p:cNvSpPr/>
          <p:nvPr/>
        </p:nvSpPr>
        <p:spPr>
          <a:xfrm>
            <a:off x="1142976" y="1428736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Анкетирование затруднений педагогов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1" name="Прямоугольник с одним вырезанным углом 20"/>
          <p:cNvSpPr/>
          <p:nvPr/>
        </p:nvSpPr>
        <p:spPr>
          <a:xfrm>
            <a:off x="1928794" y="2000240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Анкетирование педагогов  на предмет желания заниматься наставничеством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2" name="Прямоугольник с одним вырезанным углом 21"/>
          <p:cNvSpPr/>
          <p:nvPr/>
        </p:nvSpPr>
        <p:spPr>
          <a:xfrm>
            <a:off x="214282" y="2571744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 Ступеней педагогического роста коллектива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с одним вырезанным углом 22"/>
          <p:cNvSpPr/>
          <p:nvPr/>
        </p:nvSpPr>
        <p:spPr>
          <a:xfrm>
            <a:off x="1142976" y="3143248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Приказ на создание целевых групп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4" name="Прямоугольник с одним вырезанным углом 23"/>
          <p:cNvSpPr/>
          <p:nvPr/>
        </p:nvSpPr>
        <p:spPr>
          <a:xfrm>
            <a:off x="1928794" y="3714752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График работы целевых групп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5" name="Прямоугольник с одним вырезанным углом 24"/>
          <p:cNvSpPr/>
          <p:nvPr/>
        </p:nvSpPr>
        <p:spPr>
          <a:xfrm>
            <a:off x="214282" y="4286256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работы целевой группы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6" name="Прямоугольник с одним вырезанным углом 25"/>
          <p:cNvSpPr/>
          <p:nvPr/>
        </p:nvSpPr>
        <p:spPr>
          <a:xfrm>
            <a:off x="1142976" y="4857760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теоретических,  обучающих, практических и ответных занятий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7" name="Прямоугольник с одним вырезанным углом 26"/>
          <p:cNvSpPr/>
          <p:nvPr/>
        </p:nvSpPr>
        <p:spPr>
          <a:xfrm>
            <a:off x="1928794" y="5429264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Размещение результатов взаимодействия членов целевой группы в  </a:t>
            </a:r>
            <a:r>
              <a:rPr lang="ru-RU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соцсетях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публикации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8" name="Прямоугольник с одним вырезанным углом 27"/>
          <p:cNvSpPr/>
          <p:nvPr/>
        </p:nvSpPr>
        <p:spPr>
          <a:xfrm>
            <a:off x="214282" y="6000768"/>
            <a:ext cx="7000924" cy="571504"/>
          </a:xfrm>
          <a:prstGeom prst="snip1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Отчет работы целевой микро-группы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00166" y="214290"/>
            <a:ext cx="642942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создания целевой микро - группы</a:t>
            </a:r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85720" y="1071546"/>
          <a:ext cx="8643997" cy="5478895"/>
        </p:xfrm>
        <a:graphic>
          <a:graphicData uri="http://schemas.openxmlformats.org/drawingml/2006/table">
            <a:tbl>
              <a:tblPr/>
              <a:tblGrid>
                <a:gridCol w="443003"/>
                <a:gridCol w="3710344"/>
                <a:gridCol w="443003"/>
                <a:gridCol w="439117"/>
                <a:gridCol w="443003"/>
                <a:gridCol w="443003"/>
                <a:gridCol w="388598"/>
                <a:gridCol w="383158"/>
                <a:gridCol w="402589"/>
                <a:gridCol w="512951"/>
                <a:gridCol w="517614"/>
                <a:gridCol w="517614"/>
              </a:tblGrid>
              <a:tr h="317353"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Раздел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деятельности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Педагоги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5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5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Организация режимных моментов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45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2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Физическое развитие детей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2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3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Обеспечение безопасности жизнедеятельности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2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4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Игровая деятельность детей раннего возраста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5 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Организация игровой деятельности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Речь и речевое общение с детьми</a:t>
                      </a:r>
                      <a:endParaRPr lang="ru-RU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Развитие татарской(родной) речи</a:t>
                      </a:r>
                      <a:endParaRPr lang="ru-RU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1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Развитие познавательных 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способностей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74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Развитие математических представлений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10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Экологическое воспитание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2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11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Организация худ.- продуктивной деятельности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2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12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Руководство самостоятельной игровой деятельностью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13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Планирование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2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 14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Создание предметно-развивающей среды по реализуемым программам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1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</a:rPr>
                        <a:t> 15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Самообразование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59944" marR="599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46166"/>
            <a:ext cx="91440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Диагностическая карта возможностей и затруднений педагогов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Условные обозначения: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О – имею опыт, могу поделиться;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 - имею недостаточный опыт, хочу научиться; Н - затрудняюсь.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2" y="928670"/>
          <a:ext cx="8501121" cy="5099695"/>
        </p:xfrm>
        <a:graphic>
          <a:graphicData uri="http://schemas.openxmlformats.org/drawingml/2006/table">
            <a:tbl>
              <a:tblPr/>
              <a:tblGrid>
                <a:gridCol w="357188"/>
                <a:gridCol w="541203"/>
                <a:gridCol w="978514"/>
                <a:gridCol w="978514"/>
                <a:gridCol w="978514"/>
                <a:gridCol w="978514"/>
                <a:gridCol w="978514"/>
                <a:gridCol w="978514"/>
                <a:gridCol w="752213"/>
                <a:gridCol w="979433"/>
              </a:tblGrid>
              <a:tr h="1214443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воспиталеля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Есть время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Установка на желание учиться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Установка на желание слушать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Установка на желание научить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Эмоциональ-ный интеллект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Установка на поиск возможностей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Установка на поддержку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Уважение к другому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88%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88%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43" marR="66143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57158" y="6143644"/>
            <a:ext cx="842968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Старший воспитатель  - наставник воспитателя..?..!</a:t>
            </a:r>
            <a:endParaRPr lang="ru-RU" sz="2400" b="1" dirty="0">
              <a:ln w="1905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142852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Диагностическая карта возможностей и желания педагогов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стать наставником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282" y="587787"/>
          <a:ext cx="8643998" cy="5786480"/>
        </p:xfrm>
        <a:graphic>
          <a:graphicData uri="http://schemas.openxmlformats.org/drawingml/2006/table">
            <a:tbl>
              <a:tblPr/>
              <a:tblGrid>
                <a:gridCol w="928694"/>
                <a:gridCol w="1550684"/>
                <a:gridCol w="1235398"/>
                <a:gridCol w="1743723"/>
                <a:gridCol w="1714701"/>
                <a:gridCol w="1470798"/>
              </a:tblGrid>
              <a:tr h="33383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№ группы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Направление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( пять образовательных областей)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</a:rPr>
                        <a:t>1 ступень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Руководитель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ЦМГ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1400" b="1" u="sng" dirty="0" smtClean="0">
                          <a:latin typeface="Times New Roman"/>
                          <a:ea typeface="Times New Roman"/>
                        </a:rPr>
                        <a:t>ступень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</a:rPr>
                        <a:t>3 ступень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</a:rPr>
                        <a:t>4 ступень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()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1 группа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«Развитие детей раннего возраста»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1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2 группа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«Познавательное развитие детей»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№9,  № 10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3 группа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«Развитие татарской(родной) речи детей»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№10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 группа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«Художественно – эстетическое развитие детей»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№10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302" marR="43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-36359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Ступени педагогического роста коллектива.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Педагогический состав целевых микро – групп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862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57158" y="642918"/>
          <a:ext cx="8572561" cy="6033818"/>
        </p:xfrm>
        <a:graphic>
          <a:graphicData uri="http://schemas.openxmlformats.org/drawingml/2006/table">
            <a:tbl>
              <a:tblPr/>
              <a:tblGrid>
                <a:gridCol w="724886"/>
                <a:gridCol w="1846882"/>
                <a:gridCol w="1928826"/>
                <a:gridCol w="2071702"/>
                <a:gridCol w="2000265"/>
              </a:tblGrid>
              <a:tr h="7719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Ранний возраст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Руководитель – тьютор Лисова Н.М.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Познавательное развитие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Руководитель –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тьютор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Петрова Л.В.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Развитие  тат. (родной) речи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Руководитель – тьютор Мустафина Г.В.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Художественно- эстестическое развитие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Руководитель – тьютор Шамаева М.Г.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сентябрь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1-ая неделя.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Вводное заседание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Вводное заседание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Вводное заседание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Вводное заседание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октябрь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2–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Мастер - класс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ноябрь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2–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9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декабрь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3–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4–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январь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3–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февраль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март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Обучающее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апрель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Теоретическое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май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Ответное посещение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2–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Ответное посещение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3–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Ответное посещение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4–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Ответное посещение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июнь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Творческая мастерская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июль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4–ая неделя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Практическое занятие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9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август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1-ая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Отчет о проделанной работе.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2–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Отчет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 проделанной работе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3–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Отчет о проделанной работе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4–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неделя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Отчет о проделанной работе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824" marR="44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-107838"/>
            <a:ext cx="8929718" cy="100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5395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0" y="71362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График работы целевых микро – групп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publicdomainpictures.net/pictures/90000/velka/global-business-background-1401191439oF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pixabay.com/photo/2016/02/15/11/48/background-1201029_960_7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7" cy="6853138"/>
          </a:xfrm>
          <a:prstGeom prst="rect">
            <a:avLst/>
          </a:prstGeom>
          <a:noFill/>
        </p:spPr>
      </p:pic>
      <p:pic>
        <p:nvPicPr>
          <p:cNvPr id="8" name="Picture 8" descr="http://www.zwalls.ru/pic/201310/1024x600/zwalls.ru-18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41099" y="241099"/>
            <a:ext cx="1928794" cy="1446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AutoShape 2" descr="https://hr-tv.ru/local/images/hrtv/poplavskaja-ksenija_jpg_150211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1" name="AutoShape 5" descr="https://ds05.infourok.ru/uploads/ex/0c14/00006dbb-63a2075d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14282" y="0"/>
            <a:ext cx="86439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работы целевой  микро-группы по познавательному развитию детей дошкольного возраста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…….. ; Задачи: ……..; Состав творческой группы: ………..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14282" y="1071546"/>
          <a:ext cx="8643998" cy="5575925"/>
        </p:xfrm>
        <a:graphic>
          <a:graphicData uri="http://schemas.openxmlformats.org/drawingml/2006/table">
            <a:tbl>
              <a:tblPr/>
              <a:tblGrid>
                <a:gridCol w="1005039"/>
                <a:gridCol w="6210199"/>
                <a:gridCol w="1428760"/>
              </a:tblGrid>
              <a:tr h="1638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Месяц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Утверждение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плана работы  микро-группы на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уч.год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Выявление затруднений педагогов –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стажистов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Руководитель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Консультирование по теме:  «Экспериментальная деятельность: развитие поисковой и познавательной мотивации»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Семинар-практикум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Опытно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экспериментальная деятельность в старшей группе  «Вода. Свойства воды».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Опытно - экспериментальная деятельность в средней группе  </a:t>
                      </a:r>
                      <a:r>
                        <a:rPr lang="ru-RU" sz="1400" b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</a:rPr>
                        <a:t> «Песок».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Посещение ООД по проекту «Фауна зимой» воспитателем – </a:t>
                      </a: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стажистом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молодым специалистом.</a:t>
                      </a: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Творческая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мастерская.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«Изготовление математического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пособия</a:t>
                      </a:r>
                      <a:r>
                        <a:rPr lang="ru-RU" sz="1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«Определи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геометрическую на ощупь».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Посещение ООД по проекту «Мастера и народные промыслы Татарстана» воспитателем – </a:t>
                      </a:r>
                      <a:r>
                        <a:rPr lang="ru-RU" sz="14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стажистом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молодым специалистом.</a:t>
                      </a: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Памятка: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«Требования к подготовке и проведению образовательной деятельности по познавательному развитию»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Ответные посещения ООД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№9, №10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Июнь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Изготовление дидактических игр и пособий по познавательному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развитию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м/г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Июль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Изготовление дидактических игр и пособий по познавательному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развитию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м/г</a:t>
                      </a:r>
                      <a:endParaRPr lang="ru-RU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0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Август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Публикация методических разработок по познавательному развитию детей в сети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Интернет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педагогических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изданиях.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Презентация - отчет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 проделанной работе «Развитие математических способностей у детей старшего дошкольного возраста посредством игровой деятельности»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Члены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микрогруппы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25" marR="454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1707</TotalTime>
  <Words>1594</Words>
  <Application>Microsoft Office PowerPoint</Application>
  <PresentationFormat>Экран (4:3)</PresentationFormat>
  <Paragraphs>639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НАСТАВНИЧЕСТВО – форма  индивидуальной  работы.  НАСТАВНИК – это опытный работник – профессионал.</vt:lpstr>
      <vt:lpstr>Ситуации  наставничества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СПЕЦИАЛИСТ  -  НАСТАВНИК</vt:lpstr>
      <vt:lpstr>Слайд 13</vt:lpstr>
      <vt:lpstr>МЕТОДЫ  И  СТИЛИ   НАСТАВНИЧЕСТВА.</vt:lpstr>
      <vt:lpstr>МЕТОДЫ  И  СТИЛИ   НАСТАВНИЧЕСТВА.</vt:lpstr>
      <vt:lpstr>Слайд 16</vt:lpstr>
      <vt:lpstr>Слайд 17</vt:lpstr>
      <vt:lpstr>ФОРМУЛИРОВКА ЦЕЛИ</vt:lpstr>
      <vt:lpstr>КАК НАПРАВЛЯТЬ ПОДОПЕЧНОГО  В ПРОЦЕССЕ ОБУЧЕНИЯ</vt:lpstr>
      <vt:lpstr>Слайд 20</vt:lpstr>
      <vt:lpstr>ОБРАТНАЯ СВЯЗЬ КАК ИНСТРУМЕНТ РАЗВИТИЯ</vt:lpstr>
      <vt:lpstr>ПРОБЛЕМЫ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</cp:lastModifiedBy>
  <cp:revision>173</cp:revision>
  <dcterms:modified xsi:type="dcterms:W3CDTF">2020-11-27T11:32:04Z</dcterms:modified>
</cp:coreProperties>
</file>