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AD1D226-22FA-4436-94EF-F969A3280A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878FA9-2F0C-4576-B9F2-E43DB447F4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D1D226-22FA-4436-94EF-F969A3280A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878FA9-2F0C-4576-B9F2-E43DB447F4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D1D226-22FA-4436-94EF-F969A3280A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878FA9-2F0C-4576-B9F2-E43DB447F4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D1D226-22FA-4436-94EF-F969A3280A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878FA9-2F0C-4576-B9F2-E43DB447F4E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D1D226-22FA-4436-94EF-F969A3280A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878FA9-2F0C-4576-B9F2-E43DB447F4E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D1D226-22FA-4436-94EF-F969A3280A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878FA9-2F0C-4576-B9F2-E43DB447F4E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D1D226-22FA-4436-94EF-F969A3280A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878FA9-2F0C-4576-B9F2-E43DB447F4E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D1D226-22FA-4436-94EF-F969A3280A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878FA9-2F0C-4576-B9F2-E43DB447F4E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D1D226-22FA-4436-94EF-F969A3280A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878FA9-2F0C-4576-B9F2-E43DB447F4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AD1D226-22FA-4436-94EF-F969A3280A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878FA9-2F0C-4576-B9F2-E43DB447F4E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AD1D226-22FA-4436-94EF-F969A3280A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878FA9-2F0C-4576-B9F2-E43DB447F4E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AD1D226-22FA-4436-94EF-F969A3280A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878FA9-2F0C-4576-B9F2-E43DB447F4E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Измерение информации. Алфавитный подход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421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1440160"/>
          </a:xfrm>
        </p:spPr>
        <p:txBody>
          <a:bodyPr/>
          <a:lstStyle/>
          <a:p>
            <a:pPr marL="109728" indent="0">
              <a:buNone/>
            </a:pPr>
            <a:r>
              <a:rPr lang="ru-RU" dirty="0"/>
              <a:t>Для определения информационного веса символа полезно знать ряд целых степеней двойки</a:t>
            </a:r>
            <a:r>
              <a:rPr lang="ru-RU" dirty="0" smtClean="0"/>
              <a:t>.</a:t>
            </a: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7"/>
            <a:ext cx="8412739" cy="870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351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4"/>
                <a:ext cx="8229600" cy="5602627"/>
              </a:xfrm>
            </p:spPr>
            <p:txBody>
              <a:bodyPr>
                <a:normAutofit/>
              </a:bodyPr>
              <a:lstStyle/>
              <a:p>
                <a:pPr marL="109728" indent="0">
                  <a:buNone/>
                </a:pPr>
                <a:r>
                  <a:rPr lang="ru-RU" dirty="0" smtClean="0"/>
                  <a:t>Для </a:t>
                </a:r>
                <a:r>
                  <a:rPr lang="ru-RU" b="1" dirty="0">
                    <a:solidFill>
                      <a:srgbClr val="0070C0"/>
                    </a:solidFill>
                  </a:rPr>
                  <a:t>двоичного представления текстов в компьютере</a:t>
                </a:r>
                <a:r>
                  <a:rPr lang="ru-RU" dirty="0"/>
                  <a:t> чаще всего применяется восьмиразрядный код. С помощью восьмиразрядного кода можно закодировать алфавит из 256 символов, поскольку </a:t>
                </a:r>
                <a:endParaRPr lang="en-US" dirty="0" smtClean="0"/>
              </a:p>
              <a:p>
                <a:pPr marL="109728" indent="0" algn="ctr">
                  <a:buNone/>
                </a:pPr>
                <a:r>
                  <a:rPr lang="ru-RU" dirty="0" smtClean="0"/>
                  <a:t>256 </a:t>
                </a:r>
                <a:r>
                  <a:rPr lang="ru-RU" dirty="0"/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8</m:t>
                        </m:r>
                      </m:sup>
                    </m:sSup>
                  </m:oMath>
                </a14:m>
                <a:r>
                  <a:rPr lang="ru-RU" dirty="0" smtClean="0"/>
                  <a:t>.</a:t>
                </a:r>
                <a:endParaRPr lang="en-US" dirty="0" smtClean="0"/>
              </a:p>
              <a:p>
                <a:pPr marL="109728" indent="0">
                  <a:buNone/>
                </a:pPr>
                <a:r>
                  <a:rPr lang="ru-RU" dirty="0" smtClean="0"/>
                  <a:t>В </a:t>
                </a:r>
                <a:r>
                  <a:rPr lang="ru-RU" dirty="0"/>
                  <a:t>стандартную </a:t>
                </a:r>
                <a:r>
                  <a:rPr lang="ru-RU" b="1" dirty="0">
                    <a:solidFill>
                      <a:srgbClr val="0070C0"/>
                    </a:solidFill>
                  </a:rPr>
                  <a:t>кодовую таблицу </a:t>
                </a:r>
                <a:r>
                  <a:rPr lang="ru-RU" b="1" dirty="0" smtClean="0">
                    <a:solidFill>
                      <a:srgbClr val="0070C0"/>
                    </a:solidFill>
                  </a:rPr>
                  <a:t>(ANSI</a:t>
                </a:r>
                <a:r>
                  <a:rPr lang="ru-RU" b="1" dirty="0">
                    <a:solidFill>
                      <a:srgbClr val="0070C0"/>
                    </a:solidFill>
                  </a:rPr>
                  <a:t>) </a:t>
                </a:r>
                <a:r>
                  <a:rPr lang="ru-RU" dirty="0"/>
                  <a:t>помещаются все необходимые символы: английские и русские буквы — прописные и строчные, цифры, знаки препинания, знаки арифметических операций, всевозможные скобки и пр. </a:t>
                </a: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4"/>
                <a:ext cx="8229600" cy="5602627"/>
              </a:xfrm>
              <a:blipFill rotWithShape="1">
                <a:blip r:embed="rId2"/>
                <a:stretch>
                  <a:fillRect t="-979" r="-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190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530619"/>
          </a:xfrm>
        </p:spPr>
        <p:txBody>
          <a:bodyPr/>
          <a:lstStyle/>
          <a:p>
            <a:pPr marL="109728" indent="0">
              <a:buNone/>
            </a:pPr>
            <a:r>
              <a:rPr lang="ru-RU" dirty="0"/>
              <a:t>Более крупной, чем бит, единицей измерения информации является </a:t>
            </a:r>
            <a:r>
              <a:rPr lang="ru-RU" b="1" dirty="0">
                <a:solidFill>
                  <a:srgbClr val="0070C0"/>
                </a:solidFill>
              </a:rPr>
              <a:t>байт</a:t>
            </a:r>
            <a:r>
              <a:rPr lang="ru-RU" dirty="0" smtClean="0"/>
              <a:t>:</a:t>
            </a: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 algn="ctr">
              <a:buNone/>
            </a:pPr>
            <a:r>
              <a:rPr lang="ru-RU" dirty="0" smtClean="0"/>
              <a:t>1 </a:t>
            </a:r>
            <a:r>
              <a:rPr lang="ru-RU" dirty="0"/>
              <a:t>байт = 8 </a:t>
            </a:r>
            <a:r>
              <a:rPr lang="ru-RU" dirty="0" smtClean="0"/>
              <a:t>бит. </a:t>
            </a:r>
            <a:endParaRPr lang="en-US" dirty="0" smtClean="0"/>
          </a:p>
          <a:p>
            <a:pPr marL="109728" indent="0" algn="ctr">
              <a:buNone/>
            </a:pPr>
            <a:endParaRPr lang="en-US" dirty="0"/>
          </a:p>
          <a:p>
            <a:pPr marL="109728" indent="0">
              <a:buNone/>
            </a:pPr>
            <a:r>
              <a:rPr lang="ru-RU" b="1" dirty="0">
                <a:solidFill>
                  <a:srgbClr val="0070C0"/>
                </a:solidFill>
              </a:rPr>
              <a:t>Информационный объем</a:t>
            </a:r>
            <a:r>
              <a:rPr lang="ru-RU" b="1" dirty="0"/>
              <a:t> </a:t>
            </a:r>
            <a:r>
              <a:rPr lang="ru-RU" dirty="0"/>
              <a:t>текста в памяти компьютера измеряется в </a:t>
            </a:r>
            <a:r>
              <a:rPr lang="ru-RU" b="1" dirty="0">
                <a:solidFill>
                  <a:srgbClr val="0070C0"/>
                </a:solidFill>
              </a:rPr>
              <a:t>байтах</a:t>
            </a:r>
            <a:r>
              <a:rPr lang="ru-RU" dirty="0"/>
              <a:t>. Он равен количеству символов в записи текста. </a:t>
            </a:r>
          </a:p>
        </p:txBody>
      </p:sp>
    </p:spTree>
    <p:extLst>
      <p:ext uri="{BB962C8B-B14F-4D97-AF65-F5344CB8AC3E}">
        <p14:creationId xmlns:p14="http://schemas.microsoft.com/office/powerpoint/2010/main" val="214987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32656"/>
                <a:ext cx="8229600" cy="5674635"/>
              </a:xfrm>
            </p:spPr>
            <p:txBody>
              <a:bodyPr>
                <a:normAutofit/>
              </a:bodyPr>
              <a:lstStyle/>
              <a:p>
                <a:pPr marL="109728" indent="0">
                  <a:buNone/>
                </a:pPr>
                <a:r>
                  <a:rPr lang="ru-RU" dirty="0" smtClean="0"/>
                  <a:t>Помимо бита и байта, для измерения информации используются и более крупные единицы: </a:t>
                </a:r>
                <a:endParaRPr lang="en-US" dirty="0" smtClean="0"/>
              </a:p>
              <a:p>
                <a:pPr marL="109728" indent="0">
                  <a:buNone/>
                </a:pPr>
                <a:endParaRPr lang="ru-RU" dirty="0"/>
              </a:p>
              <a:p>
                <a:pPr marL="109728" indent="0">
                  <a:buNone/>
                </a:pPr>
                <a:r>
                  <a:rPr lang="ru-RU" dirty="0"/>
                  <a:t>1 Кб (килобайт) 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dirty="0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3200" b="0" i="1" dirty="0" smtClean="0">
                            <a:latin typeface="Cambria Math"/>
                          </a:rPr>
                          <m:t>10</m:t>
                        </m:r>
                      </m:sup>
                    </m:sSup>
                  </m:oMath>
                </a14:m>
                <a:r>
                  <a:rPr lang="ru-RU" dirty="0"/>
                  <a:t> байтов = 1024 </a:t>
                </a:r>
                <a:r>
                  <a:rPr lang="ru-RU" dirty="0" smtClean="0"/>
                  <a:t>байта</a:t>
                </a:r>
                <a:endParaRPr lang="ru-RU" dirty="0"/>
              </a:p>
              <a:p>
                <a:pPr marL="109728" indent="0">
                  <a:buNone/>
                </a:pPr>
                <a:r>
                  <a:rPr lang="ru-RU" dirty="0"/>
                  <a:t>1 Мб (мегабайт) =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 dirty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2800" i="1" dirty="0">
                            <a:latin typeface="Cambria Math"/>
                          </a:rPr>
                          <m:t>10</m:t>
                        </m:r>
                      </m:sup>
                    </m:sSup>
                  </m:oMath>
                </a14:m>
                <a:r>
                  <a:rPr lang="ru-RU" dirty="0"/>
                  <a:t> Кб	=	1024	Кб;</a:t>
                </a:r>
              </a:p>
              <a:p>
                <a:pPr marL="109728" indent="0">
                  <a:buNone/>
                </a:pPr>
                <a:r>
                  <a:rPr lang="ru-RU" dirty="0"/>
                  <a:t>1 Гб (гигабайт)  =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 dirty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2800" i="1" dirty="0">
                            <a:latin typeface="Cambria Math"/>
                          </a:rPr>
                          <m:t>10</m:t>
                        </m:r>
                      </m:sup>
                    </m:sSup>
                  </m:oMath>
                </a14:m>
                <a:r>
                  <a:rPr lang="ru-RU" dirty="0"/>
                  <a:t> Мб	= 1024 Мб;</a:t>
                </a:r>
              </a:p>
              <a:p>
                <a:pPr marL="109728" indent="0">
                  <a:buNone/>
                </a:pPr>
                <a:r>
                  <a:rPr lang="ru-RU" dirty="0"/>
                  <a:t>1 Тб (терабайт) =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 dirty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z="2800" i="1" dirty="0">
                            <a:latin typeface="Cambria Math"/>
                          </a:rPr>
                          <m:t>10</m:t>
                        </m:r>
                      </m:sup>
                    </m:sSup>
                  </m:oMath>
                </a14:m>
                <a:r>
                  <a:rPr lang="ru-RU" dirty="0"/>
                  <a:t> Гб	= 1024 Гб</a:t>
                </a:r>
                <a:r>
                  <a:rPr lang="ru-RU" dirty="0" smtClean="0"/>
                  <a:t>.</a:t>
                </a:r>
                <a:endParaRPr lang="en-US" dirty="0" smtClean="0"/>
              </a:p>
              <a:p>
                <a:pPr marL="109728" indent="0">
                  <a:buNone/>
                </a:pPr>
                <a:endParaRPr lang="en-US" dirty="0"/>
              </a:p>
              <a:p>
                <a:pPr marL="109728" indent="0">
                  <a:buNone/>
                </a:pPr>
                <a:r>
                  <a:rPr lang="ru-RU" dirty="0"/>
                  <a:t>В компьютере любые виды </a:t>
                </a:r>
                <a:r>
                  <a:rPr lang="ru-RU" dirty="0" smtClean="0"/>
                  <a:t>информации</a:t>
                </a:r>
                <a:r>
                  <a:rPr lang="en-US" dirty="0" smtClean="0"/>
                  <a:t> </a:t>
                </a:r>
                <a:r>
                  <a:rPr lang="ru-RU" dirty="0" smtClean="0"/>
                  <a:t>представляются </a:t>
                </a:r>
                <a:r>
                  <a:rPr lang="ru-RU" dirty="0"/>
                  <a:t>в форме </a:t>
                </a:r>
                <a:r>
                  <a:rPr lang="ru-RU" b="1" dirty="0">
                    <a:solidFill>
                      <a:srgbClr val="0070C0"/>
                    </a:solidFill>
                  </a:rPr>
                  <a:t>двоичного кода</a:t>
                </a:r>
                <a:r>
                  <a:rPr lang="ru-RU" dirty="0">
                    <a:solidFill>
                      <a:srgbClr val="0070C0"/>
                    </a:solidFill>
                  </a:rPr>
                  <a:t>. </a:t>
                </a: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32656"/>
                <a:ext cx="8229600" cy="5674635"/>
              </a:xfrm>
              <a:blipFill rotWithShape="1">
                <a:blip r:embed="rId2"/>
                <a:stretch>
                  <a:fillRect t="-9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9476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/>
          <a:lstStyle/>
          <a:p>
            <a:pPr marL="109728" indent="0">
              <a:buNone/>
            </a:pPr>
            <a:r>
              <a:rPr lang="ru-RU" dirty="0"/>
              <a:t>Вопрос: </a:t>
            </a:r>
            <a:r>
              <a:rPr lang="ru-RU" dirty="0">
                <a:solidFill>
                  <a:srgbClr val="0070C0"/>
                </a:solidFill>
              </a:rPr>
              <a:t>«</a:t>
            </a:r>
            <a:r>
              <a:rPr lang="ru-RU" b="1" dirty="0">
                <a:solidFill>
                  <a:srgbClr val="0070C0"/>
                </a:solidFill>
              </a:rPr>
              <a:t>Как измерить информацию?</a:t>
            </a:r>
            <a:r>
              <a:rPr lang="ru-RU" dirty="0">
                <a:solidFill>
                  <a:srgbClr val="0070C0"/>
                </a:solidFill>
              </a:rPr>
              <a:t>»</a:t>
            </a:r>
            <a:r>
              <a:rPr lang="ru-RU" dirty="0"/>
              <a:t> очень важным как для науки, так и для практики. </a:t>
            </a:r>
          </a:p>
          <a:p>
            <a:pPr marL="109728" indent="0">
              <a:buNone/>
            </a:pPr>
            <a:endParaRPr lang="ru-RU" dirty="0" smtClean="0"/>
          </a:p>
          <a:p>
            <a:pPr marL="109728" indent="0">
              <a:buNone/>
            </a:pPr>
            <a:r>
              <a:rPr lang="ru-RU" dirty="0"/>
              <a:t>Существуют </a:t>
            </a:r>
            <a:r>
              <a:rPr lang="ru-RU" b="1" dirty="0">
                <a:solidFill>
                  <a:srgbClr val="0070C0"/>
                </a:solidFill>
              </a:rPr>
              <a:t>два подхода</a:t>
            </a:r>
            <a:r>
              <a:rPr lang="ru-RU" dirty="0"/>
              <a:t> к измерению информации</a:t>
            </a:r>
            <a:r>
              <a:rPr lang="ru-RU" dirty="0" smtClean="0"/>
              <a:t>:</a:t>
            </a:r>
          </a:p>
          <a:p>
            <a:pPr marL="109728" indent="0">
              <a:buNone/>
            </a:pPr>
            <a:endParaRPr lang="ru-RU" dirty="0"/>
          </a:p>
          <a:p>
            <a:pPr lvl="0"/>
            <a:r>
              <a:rPr lang="ru-RU" dirty="0"/>
              <a:t>алфавитный подход;</a:t>
            </a:r>
          </a:p>
          <a:p>
            <a:pPr lvl="0"/>
            <a:r>
              <a:rPr lang="ru-RU" dirty="0"/>
              <a:t>содержательный подход.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664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sz="2800" b="1" dirty="0">
                <a:solidFill>
                  <a:srgbClr val="0070C0"/>
                </a:solidFill>
              </a:rPr>
              <a:t>Алфавитным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0070C0"/>
                </a:solidFill>
              </a:rPr>
              <a:t>подходом</a:t>
            </a:r>
            <a:r>
              <a:rPr lang="ru-RU" sz="2800" dirty="0"/>
              <a:t> называется способ измерения информации, который </a:t>
            </a:r>
            <a:r>
              <a:rPr lang="ru-RU" sz="2800" b="1" dirty="0"/>
              <a:t>не связывает</a:t>
            </a:r>
            <a:r>
              <a:rPr lang="ru-RU" sz="2800" dirty="0"/>
              <a:t> количество информации </a:t>
            </a:r>
            <a:r>
              <a:rPr lang="ru-RU" sz="2800" b="1" dirty="0"/>
              <a:t>с </a:t>
            </a:r>
            <a:r>
              <a:rPr lang="ru-RU" sz="2800" b="1" dirty="0">
                <a:solidFill>
                  <a:srgbClr val="0070C0"/>
                </a:solidFill>
              </a:rPr>
              <a:t>содержанием сообщения</a:t>
            </a:r>
            <a:r>
              <a:rPr lang="ru-RU" sz="2800" dirty="0" smtClean="0"/>
              <a:t>.</a:t>
            </a:r>
          </a:p>
          <a:p>
            <a:pPr marL="109728" indent="0">
              <a:buNone/>
            </a:pPr>
            <a:endParaRPr lang="ru-RU" sz="2800" dirty="0" smtClean="0"/>
          </a:p>
          <a:p>
            <a:pPr marL="109728" indent="0">
              <a:buNone/>
            </a:pPr>
            <a:r>
              <a:rPr lang="ru-RU" sz="2800" dirty="0"/>
              <a:t>И</a:t>
            </a:r>
            <a:r>
              <a:rPr lang="ru-RU" sz="2800" dirty="0" smtClean="0"/>
              <a:t>нформационное сообщение </a:t>
            </a:r>
            <a:r>
              <a:rPr lang="ru-RU" sz="2800" dirty="0"/>
              <a:t>рассматривают</a:t>
            </a:r>
            <a:r>
              <a:rPr lang="ru-RU" sz="2800" dirty="0" smtClean="0"/>
              <a:t> </a:t>
            </a:r>
            <a:r>
              <a:rPr lang="ru-RU" sz="2800" dirty="0"/>
              <a:t>как </a:t>
            </a:r>
            <a:r>
              <a:rPr lang="ru-RU" sz="2800" b="1" dirty="0">
                <a:solidFill>
                  <a:srgbClr val="0070C0"/>
                </a:solidFill>
              </a:rPr>
              <a:t>последовательность знаков</a:t>
            </a:r>
            <a:r>
              <a:rPr lang="ru-RU" sz="2800" dirty="0"/>
              <a:t> определенной знаковой системы.</a:t>
            </a:r>
            <a:endParaRPr lang="en-US" sz="2800" dirty="0"/>
          </a:p>
          <a:p>
            <a:pPr marL="109728" indent="0">
              <a:buNone/>
            </a:pPr>
            <a:endParaRPr lang="ru-RU" sz="2800" dirty="0">
              <a:solidFill>
                <a:srgbClr val="002060"/>
              </a:solidFill>
            </a:endParaRPr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srgbClr val="002060"/>
                </a:solidFill>
              </a:rPr>
              <a:t>Алфавитный подход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377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/>
          </a:bodyPr>
          <a:lstStyle/>
          <a:p>
            <a:pPr marL="6350" indent="436563">
              <a:buNone/>
            </a:pPr>
            <a:r>
              <a:rPr lang="ru-RU" b="1" dirty="0">
                <a:solidFill>
                  <a:srgbClr val="0070C0"/>
                </a:solidFill>
              </a:rPr>
              <a:t>Алфавитный подход</a:t>
            </a:r>
            <a:r>
              <a:rPr lang="ru-RU" dirty="0"/>
              <a:t> к измерению информации применяется в </a:t>
            </a:r>
            <a:r>
              <a:rPr lang="ru-RU" dirty="0" smtClean="0"/>
              <a:t>компьютерных </a:t>
            </a:r>
            <a:r>
              <a:rPr lang="ru-RU" dirty="0"/>
              <a:t>системах хранения и передачи информации</a:t>
            </a:r>
            <a:r>
              <a:rPr lang="ru-RU" dirty="0" smtClean="0"/>
              <a:t>.</a:t>
            </a:r>
          </a:p>
          <a:p>
            <a:pPr marL="6350" indent="436563">
              <a:buNone/>
            </a:pPr>
            <a:endParaRPr lang="ru-RU" dirty="0" smtClean="0"/>
          </a:p>
          <a:p>
            <a:pPr marL="6350" indent="436563">
              <a:buNone/>
            </a:pPr>
            <a:r>
              <a:rPr lang="ru-RU" dirty="0" smtClean="0"/>
              <a:t>В них </a:t>
            </a:r>
            <a:r>
              <a:rPr lang="ru-RU" dirty="0"/>
              <a:t>используется </a:t>
            </a:r>
            <a:r>
              <a:rPr lang="ru-RU" b="1" dirty="0">
                <a:solidFill>
                  <a:srgbClr val="0070C0"/>
                </a:solidFill>
              </a:rPr>
              <a:t>двоичный способ кодирования</a:t>
            </a:r>
            <a:r>
              <a:rPr lang="ru-RU" dirty="0"/>
              <a:t> информации</a:t>
            </a:r>
            <a:r>
              <a:rPr lang="ru-RU" dirty="0" smtClean="0"/>
              <a:t>.</a:t>
            </a:r>
          </a:p>
          <a:p>
            <a:pPr marL="6350" indent="436563">
              <a:buNone/>
            </a:pPr>
            <a:endParaRPr lang="ru-RU" dirty="0" smtClean="0"/>
          </a:p>
          <a:p>
            <a:pPr marL="6350" indent="436563">
              <a:buNone/>
            </a:pPr>
            <a:r>
              <a:rPr lang="ru-RU" dirty="0"/>
              <a:t>Д</a:t>
            </a:r>
            <a:r>
              <a:rPr lang="ru-RU" dirty="0" smtClean="0"/>
              <a:t>ля </a:t>
            </a:r>
            <a:r>
              <a:rPr lang="ru-RU" dirty="0"/>
              <a:t>определения количества информации имеет значение лишь </a:t>
            </a:r>
            <a:r>
              <a:rPr lang="ru-RU" b="1" dirty="0" smtClean="0">
                <a:solidFill>
                  <a:srgbClr val="0070C0"/>
                </a:solidFill>
              </a:rPr>
              <a:t>объем</a:t>
            </a:r>
            <a:r>
              <a:rPr lang="ru-RU" dirty="0" smtClean="0"/>
              <a:t> </a:t>
            </a:r>
            <a:r>
              <a:rPr lang="ru-RU" dirty="0"/>
              <a:t>хранимого и передаваемого кода. Алфавитный подход еще называют </a:t>
            </a:r>
            <a:r>
              <a:rPr lang="ru-RU" b="1" dirty="0">
                <a:solidFill>
                  <a:srgbClr val="0070C0"/>
                </a:solidFill>
              </a:rPr>
              <a:t>объемным подходом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42768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/>
          <a:lstStyle/>
          <a:p>
            <a:pPr marL="109538" indent="420688">
              <a:buNone/>
            </a:pPr>
            <a:r>
              <a:rPr lang="ru-RU" sz="2400" b="1" dirty="0">
                <a:solidFill>
                  <a:srgbClr val="0070C0"/>
                </a:solidFill>
              </a:rPr>
              <a:t>Все множество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dirty="0"/>
              <a:t>используемых в языке </a:t>
            </a:r>
            <a:r>
              <a:rPr lang="ru-RU" sz="2400" b="1" dirty="0">
                <a:solidFill>
                  <a:srgbClr val="0070C0"/>
                </a:solidFill>
              </a:rPr>
              <a:t>символов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dirty="0"/>
              <a:t>будем традиционно называть </a:t>
            </a:r>
            <a:r>
              <a:rPr lang="ru-RU" sz="2400" b="1" u="sng" dirty="0">
                <a:solidFill>
                  <a:srgbClr val="0070C0"/>
                </a:solidFill>
              </a:rPr>
              <a:t>алфавитом</a:t>
            </a:r>
            <a:r>
              <a:rPr lang="ru-RU" sz="2400" b="1" dirty="0"/>
              <a:t>.</a:t>
            </a:r>
            <a:r>
              <a:rPr lang="ru-RU" sz="2400" dirty="0"/>
              <a:t> </a:t>
            </a:r>
            <a:endParaRPr lang="ru-RU" sz="2400" dirty="0" smtClean="0"/>
          </a:p>
          <a:p>
            <a:pPr marL="109538" indent="420688"/>
            <a:endParaRPr lang="ru-RU" sz="2400" dirty="0"/>
          </a:p>
          <a:p>
            <a:pPr marL="109538" indent="420688">
              <a:buNone/>
            </a:pPr>
            <a:r>
              <a:rPr lang="ru-RU" sz="2400" dirty="0"/>
              <a:t>Полное количество символов алфавита принято называть </a:t>
            </a:r>
            <a:r>
              <a:rPr lang="ru-RU" sz="2400" b="1" dirty="0">
                <a:solidFill>
                  <a:srgbClr val="0070C0"/>
                </a:solidFill>
              </a:rPr>
              <a:t>мощностью алфавита</a:t>
            </a:r>
            <a:r>
              <a:rPr lang="ru-RU" sz="2800" b="1" dirty="0">
                <a:solidFill>
                  <a:srgbClr val="0070C0"/>
                </a:solidFill>
              </a:rPr>
              <a:t>.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dirty="0" smtClean="0"/>
              <a:t>Обозначают </a:t>
            </a:r>
            <a:r>
              <a:rPr lang="ru-RU" sz="2400" dirty="0"/>
              <a:t>эту величину буквой </a:t>
            </a:r>
            <a:r>
              <a:rPr lang="ru-RU" sz="2800" b="1" i="1" dirty="0">
                <a:solidFill>
                  <a:srgbClr val="0070C0"/>
                </a:solidFill>
              </a:rPr>
              <a:t>N</a:t>
            </a:r>
            <a:r>
              <a:rPr lang="ru-RU" sz="2400" dirty="0"/>
              <a:t>. </a:t>
            </a:r>
          </a:p>
          <a:p>
            <a:endParaRPr lang="ru-RU" sz="2400" dirty="0">
              <a:solidFill>
                <a:srgbClr val="002060"/>
              </a:solidFill>
            </a:endParaRPr>
          </a:p>
          <a:p>
            <a:pPr marL="109728" indent="0">
              <a:buNone/>
            </a:pPr>
            <a:r>
              <a:rPr lang="ru-RU" sz="2800" b="1" dirty="0" smtClean="0"/>
              <a:t>АБВГДЕЁЖЗИЙКЛМНОПРСТУФХЦЧШЩЬЪЭЮЯ</a:t>
            </a:r>
          </a:p>
          <a:p>
            <a:pPr marL="109728" indent="0">
              <a:buNone/>
            </a:pPr>
            <a:r>
              <a:rPr lang="ru-RU" sz="2800" b="1" dirty="0" err="1" smtClean="0"/>
              <a:t>абвгдеёжзийклмнопрстуфхцчшщьъэюя</a:t>
            </a:r>
            <a:endParaRPr lang="ru-RU" sz="2800" b="1" dirty="0" smtClean="0"/>
          </a:p>
          <a:p>
            <a:pPr marL="109728" indent="0">
              <a:buNone/>
            </a:pPr>
            <a:r>
              <a:rPr lang="ru-RU" sz="2800" b="1" dirty="0" smtClean="0"/>
              <a:t>0123456789</a:t>
            </a:r>
            <a:r>
              <a:rPr lang="ru-RU" sz="2800" b="1" dirty="0"/>
              <a:t>().,!</a:t>
            </a:r>
            <a:r>
              <a:rPr lang="en-US" sz="2800" b="1" dirty="0"/>
              <a:t>?</a:t>
            </a:r>
            <a:r>
              <a:rPr lang="ru-RU" sz="2800" b="1" dirty="0"/>
              <a:t>«»</a:t>
            </a:r>
            <a:r>
              <a:rPr lang="en-US" sz="2800" b="1" dirty="0"/>
              <a:t>:-;</a:t>
            </a:r>
            <a:r>
              <a:rPr lang="ru-RU" sz="2800" dirty="0"/>
              <a:t>(пробел</a:t>
            </a:r>
            <a:r>
              <a:rPr lang="ru-RU" sz="2800" dirty="0" smtClean="0"/>
              <a:t>)</a:t>
            </a:r>
          </a:p>
          <a:p>
            <a:pPr marL="109728" indent="0">
              <a:buNone/>
            </a:pPr>
            <a:endParaRPr lang="ru-RU" sz="2800" dirty="0"/>
          </a:p>
          <a:p>
            <a:pPr marL="109728" indent="0"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Мощность алфавита = </a:t>
            </a:r>
            <a:r>
              <a:rPr lang="ru-RU" sz="2800" dirty="0" smtClean="0">
                <a:solidFill>
                  <a:srgbClr val="0070C0"/>
                </a:solidFill>
              </a:rPr>
              <a:t>86</a:t>
            </a:r>
            <a:endParaRPr lang="ru-RU" sz="28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5125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264696"/>
          </a:xfrm>
        </p:spPr>
        <p:txBody>
          <a:bodyPr/>
          <a:lstStyle/>
          <a:p>
            <a:pPr algn="just">
              <a:lnSpc>
                <a:spcPct val="80000"/>
              </a:lnSpc>
              <a:buNone/>
            </a:pPr>
            <a:r>
              <a:rPr lang="ru-RU" sz="2800" dirty="0"/>
              <a:t>Если допустить, что все символы алфавита встречаются в тексте </a:t>
            </a:r>
            <a:r>
              <a:rPr lang="ru-RU" sz="2800" dirty="0" smtClean="0"/>
              <a:t>равновероятно, то можно применить формулу:</a:t>
            </a:r>
            <a:endParaRPr lang="ru-RU" sz="2800" dirty="0"/>
          </a:p>
          <a:p>
            <a:pPr algn="just">
              <a:lnSpc>
                <a:spcPct val="80000"/>
              </a:lnSpc>
              <a:buNone/>
            </a:pPr>
            <a:endParaRPr lang="ru-RU" sz="900" dirty="0"/>
          </a:p>
          <a:p>
            <a:pPr algn="just">
              <a:lnSpc>
                <a:spcPct val="80000"/>
              </a:lnSpc>
              <a:buNone/>
            </a:pPr>
            <a:endParaRPr lang="ru-RU" sz="900" dirty="0"/>
          </a:p>
          <a:p>
            <a:pPr algn="ctr">
              <a:lnSpc>
                <a:spcPct val="80000"/>
              </a:lnSpc>
              <a:buNone/>
            </a:pPr>
            <a:r>
              <a:rPr lang="en-US" sz="3200" b="1" i="1" dirty="0">
                <a:solidFill>
                  <a:srgbClr val="0070C0"/>
                </a:solidFill>
              </a:rPr>
              <a:t>N=2</a:t>
            </a:r>
            <a:r>
              <a:rPr lang="en-US" sz="3200" b="1" i="1" baseline="30000" dirty="0">
                <a:solidFill>
                  <a:srgbClr val="0070C0"/>
                </a:solidFill>
              </a:rPr>
              <a:t>i</a:t>
            </a:r>
            <a:endParaRPr lang="ru-RU" sz="3200" b="1" i="1" baseline="30000" dirty="0">
              <a:solidFill>
                <a:srgbClr val="0070C0"/>
              </a:solidFill>
            </a:endParaRPr>
          </a:p>
          <a:p>
            <a:pPr algn="just">
              <a:lnSpc>
                <a:spcPct val="80000"/>
              </a:lnSpc>
              <a:buNone/>
            </a:pPr>
            <a:endParaRPr lang="ru-RU" sz="1000" dirty="0"/>
          </a:p>
          <a:p>
            <a:pPr algn="ctr">
              <a:lnSpc>
                <a:spcPct val="80000"/>
              </a:lnSpc>
              <a:buNone/>
            </a:pPr>
            <a:r>
              <a:rPr lang="ru-RU" sz="2800" dirty="0"/>
              <a:t>где </a:t>
            </a:r>
            <a:r>
              <a:rPr lang="en-US" sz="2800" b="1" i="1" dirty="0">
                <a:solidFill>
                  <a:srgbClr val="0070C0"/>
                </a:solidFill>
              </a:rPr>
              <a:t>i</a:t>
            </a:r>
            <a:r>
              <a:rPr lang="ru-RU" sz="2800" b="1" dirty="0"/>
              <a:t> </a:t>
            </a:r>
            <a:r>
              <a:rPr lang="ru-RU" sz="2800" dirty="0"/>
              <a:t>– информационный вес одного символа в используемом алфавите</a:t>
            </a:r>
            <a:r>
              <a:rPr lang="ru-RU" sz="2800" dirty="0" smtClean="0"/>
              <a:t>,</a:t>
            </a:r>
          </a:p>
          <a:p>
            <a:pPr algn="ctr">
              <a:lnSpc>
                <a:spcPct val="80000"/>
              </a:lnSpc>
              <a:buNone/>
            </a:pPr>
            <a:endParaRPr lang="ru-RU" sz="2800" dirty="0"/>
          </a:p>
          <a:p>
            <a:pPr algn="ctr">
              <a:lnSpc>
                <a:spcPct val="80000"/>
              </a:lnSpc>
              <a:buNone/>
            </a:pPr>
            <a:r>
              <a:rPr lang="ru-RU" sz="2800" b="1" i="1" dirty="0">
                <a:solidFill>
                  <a:srgbClr val="0070C0"/>
                </a:solidFill>
              </a:rPr>
              <a:t>N</a:t>
            </a:r>
            <a:r>
              <a:rPr lang="ru-RU" sz="2800" dirty="0"/>
              <a:t> – мощность алфавита</a:t>
            </a:r>
            <a:r>
              <a:rPr lang="ru-RU" sz="2800" dirty="0" smtClean="0"/>
              <a:t>.</a:t>
            </a:r>
          </a:p>
          <a:p>
            <a:pPr algn="ctr">
              <a:lnSpc>
                <a:spcPct val="80000"/>
              </a:lnSpc>
              <a:buNone/>
            </a:pPr>
            <a:endParaRPr lang="ru-RU" sz="2800" dirty="0"/>
          </a:p>
          <a:p>
            <a:pPr algn="just">
              <a:lnSpc>
                <a:spcPct val="80000"/>
              </a:lnSpc>
              <a:buNone/>
            </a:pPr>
            <a:r>
              <a:rPr lang="ru-RU" sz="2800" dirty="0"/>
              <a:t>Если весь текст состоит из </a:t>
            </a:r>
            <a:r>
              <a:rPr lang="ru-RU" sz="2800" b="1" i="1" dirty="0">
                <a:solidFill>
                  <a:srgbClr val="0070C0"/>
                </a:solidFill>
              </a:rPr>
              <a:t>К</a:t>
            </a:r>
            <a:r>
              <a:rPr lang="ru-RU" sz="2800" dirty="0"/>
              <a:t> символов, то при алфавитном подходе размер содержащейся в нем информации равен: </a:t>
            </a:r>
            <a:endParaRPr lang="ru-RU" sz="2800" dirty="0" smtClean="0"/>
          </a:p>
          <a:p>
            <a:pPr algn="just">
              <a:lnSpc>
                <a:spcPct val="80000"/>
              </a:lnSpc>
              <a:buNone/>
            </a:pPr>
            <a:endParaRPr lang="ru-RU" sz="2800" dirty="0"/>
          </a:p>
          <a:p>
            <a:pPr algn="ctr">
              <a:lnSpc>
                <a:spcPct val="80000"/>
              </a:lnSpc>
              <a:buNone/>
            </a:pPr>
            <a:r>
              <a:rPr lang="ru-RU" sz="3200" b="1" i="1" dirty="0">
                <a:solidFill>
                  <a:srgbClr val="0070C0"/>
                </a:solidFill>
              </a:rPr>
              <a:t>I = К </a:t>
            </a:r>
            <a:r>
              <a:rPr lang="ru-RU" sz="3200" b="1" i="1" dirty="0">
                <a:solidFill>
                  <a:srgbClr val="0070C0"/>
                </a:solidFill>
                <a:sym typeface="Symbol" pitchFamily="18" charset="2"/>
              </a:rPr>
              <a:t></a:t>
            </a:r>
            <a:r>
              <a:rPr lang="ru-RU" sz="3200" b="1" i="1" dirty="0">
                <a:solidFill>
                  <a:srgbClr val="0070C0"/>
                </a:solidFill>
              </a:rPr>
              <a:t> i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7907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 fontScale="92500" lnSpcReduction="20000"/>
          </a:bodyPr>
          <a:lstStyle/>
          <a:p>
            <a:pPr marL="109728" indent="0" algn="ctr">
              <a:buNone/>
            </a:pPr>
            <a:r>
              <a:rPr lang="ru-RU" sz="2800" b="1" i="1" dirty="0">
                <a:solidFill>
                  <a:srgbClr val="002060"/>
                </a:solidFill>
              </a:rPr>
              <a:t>2</a:t>
            </a:r>
            <a:r>
              <a:rPr lang="en-US" sz="2800" b="1" i="1" baseline="30000" dirty="0">
                <a:solidFill>
                  <a:srgbClr val="002060"/>
                </a:solidFill>
              </a:rPr>
              <a:t>i</a:t>
            </a:r>
            <a:r>
              <a:rPr lang="ru-RU" sz="2800" b="1" i="1" baseline="30000" dirty="0">
                <a:solidFill>
                  <a:srgbClr val="002060"/>
                </a:solidFill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</a:rPr>
              <a:t>=86</a:t>
            </a:r>
            <a:endParaRPr lang="ru-RU" sz="2800" b="1" i="1" dirty="0" smtClean="0">
              <a:solidFill>
                <a:srgbClr val="002060"/>
              </a:solidFill>
            </a:endParaRPr>
          </a:p>
          <a:p>
            <a:pPr marL="109728" indent="0" algn="ctr">
              <a:buNone/>
            </a:pPr>
            <a:endParaRPr lang="ru-RU" sz="2800" b="1" i="1" dirty="0">
              <a:solidFill>
                <a:srgbClr val="002060"/>
              </a:solidFill>
            </a:endParaRPr>
          </a:p>
          <a:p>
            <a:pPr marL="109728" indent="0" algn="ctr">
              <a:buNone/>
            </a:pPr>
            <a:r>
              <a:rPr lang="ru-RU" sz="2800" i="1" dirty="0" smtClean="0">
                <a:solidFill>
                  <a:srgbClr val="002060"/>
                </a:solidFill>
              </a:rPr>
              <a:t>2</a:t>
            </a:r>
            <a:r>
              <a:rPr lang="ru-RU" sz="2800" i="1" baseline="30000" dirty="0" smtClean="0">
                <a:solidFill>
                  <a:srgbClr val="002060"/>
                </a:solidFill>
              </a:rPr>
              <a:t>6</a:t>
            </a:r>
            <a:r>
              <a:rPr lang="ru-RU" sz="2800" i="1" dirty="0" smtClean="0">
                <a:solidFill>
                  <a:srgbClr val="002060"/>
                </a:solidFill>
              </a:rPr>
              <a:t>=64</a:t>
            </a:r>
            <a:r>
              <a:rPr lang="ru-RU" sz="2800" dirty="0" smtClean="0">
                <a:solidFill>
                  <a:srgbClr val="002060"/>
                </a:solidFill>
              </a:rPr>
              <a:t>                              </a:t>
            </a:r>
            <a:r>
              <a:rPr lang="ru-RU" sz="2800" i="1" dirty="0" smtClean="0">
                <a:solidFill>
                  <a:srgbClr val="002060"/>
                </a:solidFill>
              </a:rPr>
              <a:t>2</a:t>
            </a:r>
            <a:r>
              <a:rPr lang="ru-RU" sz="2800" i="1" baseline="30000" dirty="0" smtClean="0">
                <a:solidFill>
                  <a:srgbClr val="002060"/>
                </a:solidFill>
              </a:rPr>
              <a:t>7</a:t>
            </a:r>
            <a:r>
              <a:rPr lang="ru-RU" sz="2800" i="1" dirty="0" smtClean="0">
                <a:solidFill>
                  <a:srgbClr val="002060"/>
                </a:solidFill>
              </a:rPr>
              <a:t>=128</a:t>
            </a:r>
            <a:endParaRPr lang="ru-RU" sz="2800" i="1" dirty="0" smtClean="0">
              <a:solidFill>
                <a:srgbClr val="002060"/>
              </a:solidFill>
            </a:endParaRPr>
          </a:p>
          <a:p>
            <a:pPr marL="109728" indent="0" algn="ctr">
              <a:buNone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 marL="109728" indent="0">
              <a:buNone/>
            </a:pPr>
            <a:endParaRPr lang="ru-RU" sz="2800" dirty="0" smtClean="0"/>
          </a:p>
          <a:p>
            <a:pPr marL="109728" indent="0">
              <a:buNone/>
            </a:pPr>
            <a:r>
              <a:rPr lang="ru-RU" sz="2800" dirty="0" smtClean="0"/>
              <a:t>Символы русского алфавита </a:t>
            </a:r>
            <a:r>
              <a:rPr lang="ru-RU" sz="2800" dirty="0"/>
              <a:t>можно закодировать всевозможными </a:t>
            </a:r>
            <a:r>
              <a:rPr lang="ru-RU" sz="2800" dirty="0" smtClean="0"/>
              <a:t>семиразрядными </a:t>
            </a:r>
            <a:r>
              <a:rPr lang="ru-RU" sz="2800" dirty="0"/>
              <a:t>двоичными </a:t>
            </a:r>
            <a:r>
              <a:rPr lang="ru-RU" sz="2800" dirty="0" smtClean="0"/>
              <a:t>кодами</a:t>
            </a:r>
          </a:p>
          <a:p>
            <a:pPr marL="109728" indent="0">
              <a:buNone/>
            </a:pPr>
            <a:endParaRPr lang="ru-RU" sz="2800" dirty="0" smtClean="0"/>
          </a:p>
          <a:p>
            <a:pPr marL="109728" indent="0" algn="ctr">
              <a:buNone/>
            </a:pPr>
            <a:r>
              <a:rPr lang="ru-RU" sz="3200" dirty="0" smtClean="0"/>
              <a:t>от </a:t>
            </a:r>
            <a:r>
              <a:rPr lang="ru-RU" sz="3200" dirty="0" smtClean="0"/>
              <a:t>0000000 </a:t>
            </a:r>
            <a:r>
              <a:rPr lang="ru-RU" sz="3200" dirty="0"/>
              <a:t>до </a:t>
            </a:r>
            <a:r>
              <a:rPr lang="ru-RU" sz="3200" dirty="0" smtClean="0"/>
              <a:t>1111111</a:t>
            </a:r>
            <a:endParaRPr lang="ru-RU" sz="3200" dirty="0" smtClean="0"/>
          </a:p>
          <a:p>
            <a:pPr marL="109728" indent="0" algn="ctr">
              <a:buNone/>
            </a:pPr>
            <a:endParaRPr lang="ru-RU" sz="3200" dirty="0"/>
          </a:p>
          <a:p>
            <a:pPr marL="109728" indent="0" algn="ctr">
              <a:buNone/>
            </a:pPr>
            <a:r>
              <a:rPr lang="ru-RU" sz="3200" dirty="0"/>
              <a:t>В двоичном коде каждая двоичная цифра несет одну единицу информации, которая называется </a:t>
            </a:r>
            <a:r>
              <a:rPr lang="ru-RU" sz="3200" b="1" dirty="0">
                <a:solidFill>
                  <a:srgbClr val="0070C0"/>
                </a:solidFill>
              </a:rPr>
              <a:t>1 бит</a:t>
            </a:r>
            <a:r>
              <a:rPr lang="ru-RU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92554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/>
          <a:lstStyle/>
          <a:p>
            <a:pPr marL="109728" indent="0">
              <a:buNone/>
            </a:pPr>
            <a:r>
              <a:rPr lang="ru-RU" b="1" dirty="0">
                <a:solidFill>
                  <a:srgbClr val="0070C0"/>
                </a:solidFill>
              </a:rPr>
              <a:t>Бит</a:t>
            </a:r>
            <a:r>
              <a:rPr lang="ru-RU" dirty="0"/>
              <a:t> является основной единицей измерения информации. </a:t>
            </a:r>
            <a:endParaRPr lang="ru-RU" dirty="0" smtClean="0"/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r>
              <a:rPr lang="ru-RU" dirty="0"/>
              <a:t>Длина двоичного кода, с помощью которого кодируется символ алфавита, называется </a:t>
            </a:r>
            <a:r>
              <a:rPr lang="ru-RU" b="1" dirty="0">
                <a:solidFill>
                  <a:srgbClr val="0070C0"/>
                </a:solidFill>
              </a:rPr>
              <a:t>информационным весом </a:t>
            </a:r>
            <a:r>
              <a:rPr lang="ru-RU" b="1" dirty="0" smtClean="0">
                <a:solidFill>
                  <a:srgbClr val="0070C0"/>
                </a:solidFill>
              </a:rPr>
              <a:t>символа </a:t>
            </a:r>
            <a:r>
              <a:rPr lang="ru-RU" b="1" i="1" dirty="0" smtClean="0">
                <a:solidFill>
                  <a:srgbClr val="0070C0"/>
                </a:solidFill>
              </a:rPr>
              <a:t>(</a:t>
            </a:r>
            <a:r>
              <a:rPr lang="en-US" b="1" i="1" dirty="0" smtClean="0">
                <a:solidFill>
                  <a:srgbClr val="0070C0"/>
                </a:solidFill>
              </a:rPr>
              <a:t>i)</a:t>
            </a:r>
            <a:r>
              <a:rPr lang="ru-RU" dirty="0" smtClean="0"/>
              <a:t>.</a:t>
            </a: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ru-RU" b="1" dirty="0">
                <a:solidFill>
                  <a:srgbClr val="0070C0"/>
                </a:solidFill>
              </a:rPr>
              <a:t>Информационный объем текста</a:t>
            </a:r>
            <a:r>
              <a:rPr lang="ru-RU" dirty="0"/>
              <a:t> складывается из информационных весов всех составляющих текст символов.</a:t>
            </a: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700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2160240"/>
          </a:xfrm>
        </p:spPr>
        <p:txBody>
          <a:bodyPr/>
          <a:lstStyle/>
          <a:p>
            <a:pPr marL="109728" indent="0">
              <a:buNone/>
            </a:pPr>
            <a:r>
              <a:rPr lang="ru-RU" dirty="0"/>
              <a:t>Идея измерения количества информации в сообщении через длину двоичного кода этого сообщения принадлежит выдающемуся российскому математику </a:t>
            </a:r>
            <a:r>
              <a:rPr lang="ru-RU" b="1" i="1" dirty="0">
                <a:solidFill>
                  <a:srgbClr val="0070C0"/>
                </a:solidFill>
              </a:rPr>
              <a:t>Андрею Николаевичу Колмогорову</a:t>
            </a:r>
            <a:r>
              <a:rPr lang="ru-RU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35290"/>
            <a:ext cx="2508870" cy="3980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9408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</TotalTime>
  <Words>446</Words>
  <Application>Microsoft Office PowerPoint</Application>
  <PresentationFormat>Экран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Измерение информации. Алфавитный подход</vt:lpstr>
      <vt:lpstr>Презентация PowerPoint</vt:lpstr>
      <vt:lpstr>Алфавитный подход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Измерение информации. Алфавитный подход</dc:title>
  <dc:creator>Ирина Чечулина</dc:creator>
  <cp:lastModifiedBy>Ирина Чечулина</cp:lastModifiedBy>
  <cp:revision>11</cp:revision>
  <dcterms:created xsi:type="dcterms:W3CDTF">2018-10-12T09:08:13Z</dcterms:created>
  <dcterms:modified xsi:type="dcterms:W3CDTF">2020-11-26T11:47:00Z</dcterms:modified>
</cp:coreProperties>
</file>