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66" r:id="rId4"/>
    <p:sldId id="270" r:id="rId5"/>
    <p:sldId id="268" r:id="rId6"/>
    <p:sldId id="271" r:id="rId7"/>
    <p:sldId id="274" r:id="rId8"/>
    <p:sldId id="273" r:id="rId9"/>
    <p:sldId id="272" r:id="rId10"/>
    <p:sldId id="277" r:id="rId11"/>
    <p:sldId id="276" r:id="rId12"/>
    <p:sldId id="275" r:id="rId13"/>
    <p:sldId id="278" r:id="rId14"/>
    <p:sldId id="280" r:id="rId15"/>
    <p:sldId id="281" r:id="rId16"/>
    <p:sldId id="282" r:id="rId17"/>
    <p:sldId id="279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A4%D0%B0%D0%B9%D0%BB:Das_deutsche_woerterbuch_erster_band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//commons.wikimedia.org/wiki/File:Grimm's_Kinder-_und_Hausm%C3%A4rchen,_Erster_Theil_(1812).cover.jpg?uselang=ru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peror.net/wp-content/uploads/2015/08/grimm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108996" cy="68810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95936" y="6021288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Cambria" pitchFamily="18" charset="0"/>
              </a:rPr>
              <a:t>Братья Гримм</a:t>
            </a:r>
            <a:endParaRPr lang="ru-RU" sz="40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zherri.ru/uploads/posts/2014-02/1393231139_67080204_bre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92696"/>
            <a:ext cx="5616624" cy="5950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267744" y="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latin typeface="Monotype Corsiva" pitchFamily="66" charset="0"/>
              </a:rPr>
              <a:t>Бременские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 музыканты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1-tub-ru.yandex.net/i?id=3d9c177d1ad9b9f0c82c8d19a077eabf-l&amp;n=13"/>
          <p:cNvPicPr>
            <a:picLocks noChangeAspect="1" noChangeArrowheads="1"/>
          </p:cNvPicPr>
          <p:nvPr/>
        </p:nvPicPr>
        <p:blipFill>
          <a:blip r:embed="rId2" cstate="print"/>
          <a:srcRect b="5592"/>
          <a:stretch>
            <a:fillRect/>
          </a:stretch>
        </p:blipFill>
        <p:spPr bwMode="auto">
          <a:xfrm>
            <a:off x="539552" y="1052736"/>
            <a:ext cx="8080516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051720" y="260648"/>
            <a:ext cx="5112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Гензель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 и  </a:t>
            </a:r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Гретель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2-tub-ru.yandex.net/i?id=49539011f023e44cf70747501758109a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327979" cy="6106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03648" y="0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Белоснежка  и  семь  гномов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illustrators.ru/uploads/illustration/image/390012/main_390012_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59202"/>
            <a:ext cx="7848872" cy="5326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979712" y="404664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Горшочек  каши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s://im1-tub-ru.yandex.net/i?id=f0108122fa0b02a5a4795491e14824f6-l&amp;n=13"/>
          <p:cNvPicPr>
            <a:picLocks noChangeAspect="1" noChangeArrowheads="1"/>
          </p:cNvPicPr>
          <p:nvPr/>
        </p:nvPicPr>
        <p:blipFill>
          <a:blip r:embed="rId2" cstate="print"/>
          <a:srcRect t="2047" r="990"/>
          <a:stretch>
            <a:fillRect/>
          </a:stretch>
        </p:blipFill>
        <p:spPr bwMode="auto">
          <a:xfrm>
            <a:off x="1043608" y="836712"/>
            <a:ext cx="7128792" cy="5818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979712" y="18864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Храбрый  портняжка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9752" y="188640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Вопросы</a:t>
            </a:r>
            <a:endParaRPr lang="ru-RU" sz="40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43711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entury" pitchFamily="18" charset="0"/>
              </a:rPr>
              <a:t>3</a:t>
            </a:r>
            <a:r>
              <a:rPr lang="ru-RU" sz="2400" dirty="0" smtClean="0">
                <a:latin typeface="Century" pitchFamily="18" charset="0"/>
              </a:rPr>
              <a:t>. Как правильно называется сборник сказок братьев Гримм, которому исполняется в 2017 году 205 лет? </a:t>
            </a:r>
            <a:endParaRPr lang="ru-RU" sz="2400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924944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" pitchFamily="18" charset="0"/>
              </a:rPr>
              <a:t>2</a:t>
            </a:r>
            <a:r>
              <a:rPr lang="ru-RU" sz="2400" dirty="0" smtClean="0">
                <a:latin typeface="Century" pitchFamily="18" charset="0"/>
              </a:rPr>
              <a:t>. Как звали братьев Гримм?</a:t>
            </a:r>
            <a:endParaRPr lang="ru-RU" sz="2400" dirty="0"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8478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" pitchFamily="18" charset="0"/>
              </a:rPr>
              <a:t>1</a:t>
            </a:r>
            <a:r>
              <a:rPr lang="ru-RU" sz="2400" dirty="0" smtClean="0">
                <a:latin typeface="Century" pitchFamily="18" charset="0"/>
              </a:rPr>
              <a:t>. Назовите трёх «русских немцев»</a:t>
            </a:r>
            <a:endParaRPr lang="ru-RU" sz="24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7992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Century" pitchFamily="18" charset="0"/>
              </a:rPr>
              <a:t>4. </a:t>
            </a:r>
            <a:r>
              <a:rPr lang="ru-RU" sz="2000" dirty="0" smtClean="0">
                <a:latin typeface="Century" pitchFamily="18" charset="0"/>
              </a:rPr>
              <a:t>«В этой хижине все было маленькое. Посреди хижины стоял столик с 7 маленькими тарелками, и на каждой тарелочке по ложечке, а затем 7 ножичков и вилочек. Около стола стояли рядком 7 кроваток».</a:t>
            </a:r>
          </a:p>
          <a:p>
            <a:pPr algn="just"/>
            <a:r>
              <a:rPr lang="ru-RU" sz="2000" dirty="0" smtClean="0">
                <a:latin typeface="Century" pitchFamily="18" charset="0"/>
              </a:rPr>
              <a:t>Из какой сказки этот отрывок? 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97596" y="332656"/>
            <a:ext cx="1935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Вопросы</a:t>
            </a:r>
            <a:endParaRPr lang="ru-RU" sz="32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50100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5. </a:t>
            </a:r>
            <a:r>
              <a:rPr lang="ru-RU" sz="2000" dirty="0" smtClean="0">
                <a:latin typeface="Century" pitchFamily="18" charset="0"/>
              </a:rPr>
              <a:t>Перечислите музыкантов ансамбля из сказки «</a:t>
            </a:r>
            <a:r>
              <a:rPr lang="ru-RU" sz="2000" dirty="0" err="1" smtClean="0">
                <a:latin typeface="Century" pitchFamily="18" charset="0"/>
              </a:rPr>
              <a:t>Бременские</a:t>
            </a:r>
            <a:r>
              <a:rPr lang="ru-RU" sz="2000" dirty="0" smtClean="0">
                <a:latin typeface="Century" pitchFamily="18" charset="0"/>
              </a:rPr>
              <a:t> музыканты»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229200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6</a:t>
            </a:r>
            <a:r>
              <a:rPr lang="ru-RU" sz="2000" dirty="0" smtClean="0">
                <a:latin typeface="Century" pitchFamily="18" charset="0"/>
              </a:rPr>
              <a:t>. Кто из </a:t>
            </a:r>
            <a:r>
              <a:rPr lang="ru-RU" sz="2000" dirty="0" err="1" smtClean="0">
                <a:latin typeface="Century" pitchFamily="18" charset="0"/>
              </a:rPr>
              <a:t>бременских</a:t>
            </a:r>
            <a:r>
              <a:rPr lang="ru-RU" sz="2000" dirty="0" smtClean="0">
                <a:latin typeface="Century" pitchFamily="18" charset="0"/>
              </a:rPr>
              <a:t> музыкантов играл на скрипке? 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Какие из этих сказок написали братья Гримм?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96752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Король - </a:t>
            </a:r>
            <a:r>
              <a:rPr lang="ru-RU" sz="2400" b="1" dirty="0" err="1" smtClean="0">
                <a:latin typeface="Cambria" pitchFamily="18" charset="0"/>
              </a:rPr>
              <a:t>дроздобород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20486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Гадкий утёнок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65313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latin typeface="Cambria" pitchFamily="18" charset="0"/>
              </a:rPr>
              <a:t>Румпельштильцхен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212976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Приключения барона </a:t>
            </a:r>
            <a:r>
              <a:rPr lang="ru-RU" sz="2400" b="1" dirty="0" err="1" smtClean="0">
                <a:latin typeface="Cambria" pitchFamily="18" charset="0"/>
              </a:rPr>
              <a:t>Мюнхаузена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5733256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Король-лягушонок, или железный Генрих</a:t>
            </a:r>
            <a:endParaRPr lang="ru-RU" sz="2400" b="1" dirty="0">
              <a:latin typeface="Cambria" pitchFamily="18" charset="0"/>
            </a:endParaRPr>
          </a:p>
        </p:txBody>
      </p:sp>
      <p:pic>
        <p:nvPicPr>
          <p:cNvPr id="8" name="Picture 2" descr="http://imperor.net/wp-content/uploads/2015/08/grimm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908720"/>
            <a:ext cx="3024336" cy="256636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471592" y="3645024"/>
            <a:ext cx="3672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b="1" dirty="0">
              <a:solidFill>
                <a:prstClr val="black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51 0.00578 0.00764 0.00787 0.01372 0.00995 C 0.02101 0.01967 0.03316 0.02801 0.04254 0.03426 C 0.04549 0.03634 0.04844 0.03842 0.05156 0.04027 C 0.05451 0.04213 0.06059 0.04444 0.06059 0.04444 C 0.06823 0.05416 0.07951 0.05787 0.08941 0.0625 C 0.09531 0.07037 0.10243 0.07801 0.1092 0.08472 C 0.1125 0.09143 0.11458 0.09444 0.11979 0.09884 C 0.12292 0.10509 0.125 0.11157 0.12882 0.11713 C 0.13056 0.12407 0.13854 0.14213 0.14254 0.14745 C 0.14375 0.15509 0.14566 0.16227 0.14705 0.16967 C 0.14601 0.20208 0.14184 0.23912 0.15 0.2706 C 0.15104 0.31458 0.14583 0.33217 0.16215 0.36157 C 0.16806 0.38472 0.19271 0.38102 0.20608 0.38981 C 0.21198 0.39375 0.21736 0.39745 0.22431 0.39791 C 0.24861 0.39907 0.27274 0.3993 0.29705 0.4 C 0.30399 0.40277 0.31111 0.40416 0.31823 0.40602 C 0.38889 0.40509 0.45868 0.40185 0.52882 0.40185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903 0.00069 0.01823 0.00093 0.02726 0.00208 C 0.03611 0.00324 0.02743 0.00509 0.03629 0.00602 C 0.05556 0.00787 0.07466 0.00833 0.09393 0.01019 C 0.10573 0.01782 0.09358 0.01088 0.10903 0.0162 C 0.11736 0.01898 0.12327 0.02245 0.13177 0.02431 C 0.14462 0.03102 0.16216 0.03773 0.1757 0.04051 C 0.19375 0.04884 0.20539 0.04745 0.22726 0.04861 C 0.32882 0.07963 0.20782 0.05463 0.50608 0.05463 " pathEditMode="relative" ptsTypes="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C 0.06771 0.01158 0.0665 0.00648 0.18177 0.0081 C 0.2816 0.04236 0.38941 0.01389 0.49236 0.00602 C 0.50157 0.00371 0.4974 0.00417 0.50452 0.00417 " pathEditMode="relative" ptsTypes="fff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e343f678e617735f65394d55ae12860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00808"/>
            <a:ext cx="4824536" cy="46436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260648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Здесь зашифровано имя одной из героинь сказок братьев Гримм. Чтобы узнать его, тебе надо будет соединить буквы, следуя красным линиям.</a:t>
            </a:r>
            <a:endParaRPr lang="ru-RU" sz="2000" dirty="0"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772816"/>
            <a:ext cx="100811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11760" y="1700808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Р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1772816"/>
            <a:ext cx="100811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Н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1772816"/>
            <a:ext cx="100811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228184" y="1700808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Ц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3573016"/>
            <a:ext cx="100811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83768" y="3645024"/>
            <a:ext cx="432048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3573016"/>
            <a:ext cx="93610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427984" y="3573016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3573016"/>
            <a:ext cx="93610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300192" y="357301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Е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5373216"/>
            <a:ext cx="100811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339752" y="5373216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П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11960" y="5373216"/>
            <a:ext cx="93610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499992" y="544522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Л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84168" y="5373216"/>
            <a:ext cx="93610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372200" y="544522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Ь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3-tub-ru.yandex.net/i?id=673fd7b0b55355f8d1e8479ff32497a5-l&amp;n=13"/>
          <p:cNvPicPr>
            <a:picLocks noChangeAspect="1" noChangeArrowheads="1"/>
          </p:cNvPicPr>
          <p:nvPr/>
        </p:nvPicPr>
        <p:blipFill>
          <a:blip r:embed="rId2" cstate="print"/>
          <a:srcRect b="9411"/>
          <a:stretch>
            <a:fillRect/>
          </a:stretch>
        </p:blipFill>
        <p:spPr bwMode="auto">
          <a:xfrm>
            <a:off x="251520" y="404664"/>
            <a:ext cx="5048250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220072" y="1772816"/>
            <a:ext cx="33843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Якоб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Гримм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(1785-1863)</a:t>
            </a:r>
          </a:p>
          <a:p>
            <a:pPr algn="ctr"/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Вильгельм Гримм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(1786-1859) 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vtotravel.com/Portals/0/activeforums_Attach/%D0%B3%D1%80%D0%B8%D0%BC%D0%BC.jpg"/>
          <p:cNvPicPr/>
          <p:nvPr/>
        </p:nvPicPr>
        <p:blipFill>
          <a:blip r:embed="rId2" cstate="print"/>
          <a:srcRect b="7864"/>
          <a:stretch>
            <a:fillRect/>
          </a:stretch>
        </p:blipFill>
        <p:spPr bwMode="auto">
          <a:xfrm>
            <a:off x="179512" y="548680"/>
            <a:ext cx="4648200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932040" y="692696"/>
            <a:ext cx="3995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C00000"/>
                </a:solidFill>
              </a:rPr>
              <a:t>Братья Гримм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— немецкие писатели и исследователи немецкой народной культуры. Собирали фольклор и опубликовали несколько сборников под названием «Сказки братьев Гримм».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6093296"/>
            <a:ext cx="4025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Памятник братьям Гримм в г. </a:t>
            </a:r>
            <a:r>
              <a:rPr lang="ru-RU" b="1" i="1" dirty="0" err="1" smtClean="0"/>
              <a:t>Ханау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40/89721587.11f/0_a16fe_3a0dc8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5081025" cy="381077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5877272"/>
            <a:ext cx="3581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b="1" dirty="0" smtClean="0"/>
              <a:t>Дом, где родились братья Гримм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1484784"/>
            <a:ext cx="34563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Братья Гримм родились семье юриста в немецком городе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Ханау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Росли в многодетной семье, в атмосфере любви и добра.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За четыре года вместо положенных восьми лет братья окончили полный курс гимназии.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188640"/>
            <a:ext cx="33146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Братья Гримм</a:t>
            </a:r>
            <a:endParaRPr lang="ru-RU" sz="3600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С самого раннего возраста братья были связаны тесными узами дружбы, которая была прочной всю жизнь.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Picture 6" descr="http://publ.lib.ru/ARCHIVES/G/GRIMM_Yakob,_GRIMM_Vil'gel'm/.Online/Grimm_Ya.-P001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52720"/>
            <a:ext cx="2880320" cy="3575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8" descr="http://publ.lib.ru/ARCHIVES/G/GRIMM_Yakob,_GRIMM_Vil'gel'm/.Online/Grimm_V.-P001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132856"/>
            <a:ext cx="2866256" cy="3605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547664" y="6021288"/>
            <a:ext cx="16618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latin typeface="Cambria" pitchFamily="18" charset="0"/>
              </a:rPr>
              <a:t>Якоб</a:t>
            </a:r>
            <a:r>
              <a:rPr lang="ru-RU" sz="2000" b="1" dirty="0" smtClean="0">
                <a:latin typeface="Cambria" pitchFamily="18" charset="0"/>
              </a:rPr>
              <a:t> Гримм</a:t>
            </a:r>
            <a:endParaRPr lang="en-US" sz="2000" b="1" dirty="0" smtClean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6021288"/>
            <a:ext cx="24016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Cambria" pitchFamily="18" charset="0"/>
              </a:rPr>
              <a:t>Вильгельм Гримм</a:t>
            </a:r>
            <a:endParaRPr lang="en-US" sz="2000" b="1" dirty="0" smtClean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pload.wikimedia.org/wikipedia/ru/thumb/b/ba/Das_deutsche_woerterbuch_erster_band.JPG/450px-Das_deutsche_woerterbuch_erster_ban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908720"/>
            <a:ext cx="5184577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4509120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Мир знает братьев Гримм  как сказочников, но братья были и серьезными научными работниками, профессорами,  </a:t>
            </a:r>
            <a:br>
              <a:rPr lang="ru-RU" sz="2000" b="1" dirty="0" smtClean="0">
                <a:latin typeface="Cambria" pitchFamily="18" charset="0"/>
              </a:rPr>
            </a:br>
            <a:r>
              <a:rPr lang="ru-RU" sz="2000" b="1" dirty="0" smtClean="0">
                <a:latin typeface="Cambria" pitchFamily="18" charset="0"/>
              </a:rPr>
              <a:t> основателями немецкой филологии, первыми в Германии создали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«Немецкую грамматику» </a:t>
            </a:r>
            <a:r>
              <a:rPr lang="ru-RU" sz="2000" b="1" dirty="0" smtClean="0">
                <a:latin typeface="Cambria" pitchFamily="18" charset="0"/>
              </a:rPr>
              <a:t>и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словарь немецкого языка</a:t>
            </a:r>
            <a:r>
              <a:rPr lang="ru-RU" sz="2000" b="1" dirty="0" smtClean="0">
                <a:latin typeface="Cambria" pitchFamily="18" charset="0"/>
              </a:rPr>
              <a:t>, занимались политической и общественной деятельностью. </a:t>
            </a:r>
            <a:endParaRPr lang="ru-RU" sz="2000" dirty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88640"/>
            <a:ext cx="29666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Братья Гримм</a:t>
            </a:r>
            <a:endParaRPr lang="ru-RU" sz="3200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484784"/>
            <a:ext cx="4464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mbria" pitchFamily="18" charset="0"/>
              </a:rPr>
              <a:t>За свою жизнь братья опубликовали множество сочинений, а их сборник</a:t>
            </a:r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</a:rPr>
              <a:t>«Детские и семейные сказки»  </a:t>
            </a:r>
            <a:r>
              <a:rPr lang="ru-RU" sz="2800" b="1" dirty="0" smtClean="0">
                <a:latin typeface="Cambria" pitchFamily="18" charset="0"/>
              </a:rPr>
              <a:t>принесли им всемирную славу сказочников и по праву заняли место в сокровищнице мировой литературы. </a:t>
            </a:r>
            <a:endParaRPr lang="ru-RU" sz="2800" dirty="0">
              <a:latin typeface="Cambria" pitchFamily="18" charset="0"/>
            </a:endParaRPr>
          </a:p>
        </p:txBody>
      </p:sp>
      <p:pic>
        <p:nvPicPr>
          <p:cNvPr id="3" name="Picture 4" descr="http://www.chitaikin.ru/slush_skazki/br_grim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36323"/>
            <a:ext cx="3801616" cy="4973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imm's Kinder- und Hausmärchen, Erster Theil (1812).cov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4087688" cy="4931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835696" y="188640"/>
            <a:ext cx="60814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«Детские и семейные сказки»</a:t>
            </a:r>
            <a:endParaRPr lang="ru-RU" sz="3200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1772816"/>
            <a:ext cx="42484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«Детские и семейные сказки»</a:t>
            </a:r>
            <a:r>
              <a:rPr lang="ru-RU" sz="2400" b="1" dirty="0" smtClean="0">
                <a:latin typeface="Century" pitchFamily="18" charset="0"/>
              </a:rPr>
              <a:t> — сборник сказок, собранные в немецких землях и литературно обработанные братьями </a:t>
            </a:r>
            <a:r>
              <a:rPr lang="ru-RU" sz="2400" b="1" dirty="0" err="1" smtClean="0">
                <a:latin typeface="Century" pitchFamily="18" charset="0"/>
              </a:rPr>
              <a:t>Якобом</a:t>
            </a:r>
            <a:r>
              <a:rPr lang="ru-RU" sz="2400" b="1" dirty="0" smtClean="0">
                <a:latin typeface="Century" pitchFamily="18" charset="0"/>
              </a:rPr>
              <a:t> и Вильгельмом Гримм. Первоначально издан в 1812 году. В настоящее время известен под названием «Сказки братьев Гримм».</a:t>
            </a:r>
            <a:endParaRPr lang="ru-RU" sz="2400" b="1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3-tub-ru.yandex.net/i?id=30c809dc3f4745203f9ae62e09421d08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4680520" cy="6126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580112" y="1700808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Monotype Corsiva" pitchFamily="66" charset="0"/>
              </a:rPr>
              <a:t>Рапунцель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321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K38</cp:lastModifiedBy>
  <cp:revision>65</cp:revision>
  <dcterms:modified xsi:type="dcterms:W3CDTF">2020-11-27T11:17:50Z</dcterms:modified>
</cp:coreProperties>
</file>