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56" r:id="rId5"/>
    <p:sldId id="260" r:id="rId6"/>
    <p:sldId id="261" r:id="rId7"/>
    <p:sldId id="262" r:id="rId8"/>
    <p:sldId id="266" r:id="rId9"/>
    <p:sldId id="263" r:id="rId10"/>
    <p:sldId id="264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balachak.ru/wp-content/uploads/2011/10/300px-%D0%A1%D1%83_%D0%B0%D0%BD%D0%B0%D1%81%D1%8B.png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hyperlink" Target="http://ras2203.narod.ru/GTukai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0.jpeg"/><Relationship Id="rId5" Type="http://schemas.openxmlformats.org/officeDocument/2006/relationships/image" Target="../media/image5.jpeg"/><Relationship Id="rId10" Type="http://schemas.openxmlformats.org/officeDocument/2006/relationships/image" Target="../media/image9.jpeg"/><Relationship Id="rId4" Type="http://schemas.openxmlformats.org/officeDocument/2006/relationships/hyperlink" Target="http://www.gabdullatukay.ru/rus/images/stories/zabavnyy_uchenik2.jpg" TargetMode="Externa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png"/><Relationship Id="rId7" Type="http://schemas.openxmlformats.org/officeDocument/2006/relationships/image" Target="../media/image1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vkontakte.ru/photo-4130279_118284250" TargetMode="External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28662" y="5357826"/>
            <a:ext cx="7000924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64" y="500042"/>
            <a:ext cx="2643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3600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  <a:cs typeface="Times New Roman" panose="02020603050405020304" pitchFamily="18" charset="0"/>
              </a:rPr>
              <a:t>Тест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214422"/>
            <a:ext cx="83582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dirty="0" smtClean="0">
                <a:solidFill>
                  <a:srgbClr val="FF0000"/>
                </a:solidFill>
                <a:latin typeface="Cambria" pitchFamily="18" charset="0"/>
              </a:rPr>
              <a:t>1.Малайны кемнәр чакыра?                 3.Алмагач нәрсә бирде?</a:t>
            </a:r>
          </a:p>
          <a:p>
            <a:r>
              <a:rPr lang="tt-RU" dirty="0" smtClean="0">
                <a:latin typeface="Cambria" pitchFamily="18" charset="0"/>
              </a:rPr>
              <a:t>Сандугач                                                           чия </a:t>
            </a:r>
          </a:p>
          <a:p>
            <a:r>
              <a:rPr lang="tt-RU" dirty="0" smtClean="0">
                <a:latin typeface="Cambria" pitchFamily="18" charset="0"/>
              </a:rPr>
              <a:t>чыршы                                                              груша</a:t>
            </a:r>
          </a:p>
          <a:p>
            <a:r>
              <a:rPr lang="tt-RU" dirty="0" smtClean="0">
                <a:latin typeface="Cambria" pitchFamily="18" charset="0"/>
              </a:rPr>
              <a:t>болыт                                                                алма</a:t>
            </a:r>
          </a:p>
          <a:p>
            <a:endParaRPr lang="tt-RU" dirty="0" smtClean="0">
              <a:solidFill>
                <a:srgbClr val="FF0000"/>
              </a:solidFill>
              <a:latin typeface="Cambria" pitchFamily="18" charset="0"/>
            </a:endParaRPr>
          </a:p>
          <a:p>
            <a:r>
              <a:rPr lang="tt-RU" dirty="0" smtClean="0">
                <a:solidFill>
                  <a:srgbClr val="FF0000"/>
                </a:solidFill>
                <a:latin typeface="Cambria" pitchFamily="18" charset="0"/>
              </a:rPr>
              <a:t>2.Сандугач нишли?                                  4. Малай нишли?</a:t>
            </a:r>
          </a:p>
          <a:p>
            <a:r>
              <a:rPr lang="tt-RU" dirty="0" smtClean="0">
                <a:latin typeface="Cambria" pitchFamily="18" charset="0"/>
              </a:rPr>
              <a:t>сайрый                                                              аш ашый</a:t>
            </a:r>
          </a:p>
          <a:p>
            <a:r>
              <a:rPr lang="tt-RU" dirty="0" smtClean="0">
                <a:latin typeface="Cambria" pitchFamily="18" charset="0"/>
              </a:rPr>
              <a:t>бии                                                                      дәрес әзерли</a:t>
            </a:r>
          </a:p>
          <a:p>
            <a:r>
              <a:rPr lang="tt-RU" dirty="0" smtClean="0">
                <a:latin typeface="Cambria" pitchFamily="18" charset="0"/>
              </a:rPr>
              <a:t>уйный                                                                рәсем ясый</a:t>
            </a:r>
          </a:p>
        </p:txBody>
      </p:sp>
      <p:pic>
        <p:nvPicPr>
          <p:cNvPr id="4" name="Picture 2" descr="http://master-kazan.ru/images/stories/master/news/bk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4572008"/>
            <a:ext cx="2571737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" descr="Интересные картинки солнышка для детей на p-s.ru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4572008"/>
            <a:ext cx="2255028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" descr="http://i.ytimg.com/vi/ywgQpg6DO4g/hqdefaul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4574550"/>
            <a:ext cx="2298109" cy="1854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1916832"/>
            <a:ext cx="5786478" cy="4126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85984" y="704088"/>
            <a:ext cx="3000396" cy="1143000"/>
          </a:xfrm>
        </p:spPr>
        <p:txBody>
          <a:bodyPr>
            <a:normAutofit/>
          </a:bodyPr>
          <a:lstStyle/>
          <a:p>
            <a:pPr algn="ctr"/>
            <a:r>
              <a:rPr lang="tt-RU" sz="4000" b="1" dirty="0" smtClean="0">
                <a:latin typeface="Cambria" pitchFamily="18" charset="0"/>
              </a:rPr>
              <a:t>Өй эше</a:t>
            </a:r>
            <a:endParaRPr lang="ru-RU" sz="4000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305800" cy="3357586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 err="1" smtClean="0">
                <a:latin typeface="Cambria" pitchFamily="18" charset="0"/>
              </a:rPr>
              <a:t>Сау</a:t>
            </a:r>
            <a:r>
              <a:rPr lang="ru-RU" sz="4800" b="1" dirty="0" smtClean="0">
                <a:latin typeface="Cambria" pitchFamily="18" charset="0"/>
              </a:rPr>
              <a:t> </a:t>
            </a:r>
            <a:r>
              <a:rPr lang="ru-RU" sz="4800" b="1" dirty="0" err="1" smtClean="0">
                <a:latin typeface="Cambria" pitchFamily="18" charset="0"/>
              </a:rPr>
              <a:t>булыгыз</a:t>
            </a:r>
            <a:r>
              <a:rPr lang="ru-RU" sz="4800" b="1" dirty="0" smtClean="0">
                <a:latin typeface="Cambria" pitchFamily="18" charset="0"/>
              </a:rPr>
              <a:t>!</a:t>
            </a:r>
            <a:br>
              <a:rPr lang="ru-RU" sz="4800" b="1" dirty="0" smtClean="0">
                <a:latin typeface="Cambria" pitchFamily="18" charset="0"/>
              </a:rPr>
            </a:br>
            <a:r>
              <a:rPr lang="ru-RU" sz="4800" b="1" dirty="0" err="1" smtClean="0">
                <a:latin typeface="Cambria" pitchFamily="18" charset="0"/>
              </a:rPr>
              <a:t>Игътибарыгыз</a:t>
            </a:r>
            <a:r>
              <a:rPr lang="ru-RU" sz="4800" b="1" dirty="0" smtClean="0">
                <a:latin typeface="Cambria" pitchFamily="18" charset="0"/>
              </a:rPr>
              <a:t> </a:t>
            </a:r>
            <a:r>
              <a:rPr lang="tt-RU" sz="4800" b="1" dirty="0" smtClean="0">
                <a:latin typeface="Cambria" pitchFamily="18" charset="0"/>
              </a:rPr>
              <a:t> өчен рәхмәт!</a:t>
            </a:r>
            <a:endParaRPr lang="ru-RU" sz="4800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28662" y="1285860"/>
            <a:ext cx="1643074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/>
              <a:t>җылы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868" y="857232"/>
            <a:ext cx="1571636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/>
              <a:t>Кояшлы 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15074" y="1285860"/>
            <a:ext cx="1643074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/>
              <a:t>Салкын 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3714752"/>
            <a:ext cx="1428760" cy="1200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/>
              <a:t>Җил исә 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429520" y="3500438"/>
            <a:ext cx="1428760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t-RU" dirty="0" smtClean="0"/>
          </a:p>
          <a:p>
            <a:pPr algn="ctr"/>
            <a:r>
              <a:rPr lang="tt-RU" dirty="0" smtClean="0"/>
              <a:t>Болытлы</a:t>
            </a:r>
          </a:p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00298" y="5143512"/>
            <a:ext cx="1500198" cy="1200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/>
              <a:t>Яңгыр ява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286380" y="5072074"/>
            <a:ext cx="1643074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/>
              <a:t>Матур  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14678" y="2857496"/>
            <a:ext cx="3286148" cy="142876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rgbClr val="C00000"/>
                </a:solidFill>
              </a:rPr>
              <a:t>БҮГЕН КӨН НИНДИ?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Картинка 7 из 1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571480"/>
            <a:ext cx="230167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0" descr="Картинка 8 из 1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1000108"/>
            <a:ext cx="2103231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Gali and the Goa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3500438"/>
            <a:ext cx="2500330" cy="214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i.ytimg.com/vi/BgF80Ka75yI/maxresdefault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4071942"/>
            <a:ext cx="250033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Картинка 62 из 487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1500174"/>
            <a:ext cx="1927239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2214554"/>
            <a:ext cx="1855769" cy="185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4500570"/>
            <a:ext cx="2405225" cy="1927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1428728" y="3071810"/>
            <a:ext cx="6343672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Га</a:t>
            </a:r>
            <a:r>
              <a:rPr lang="tt-RU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бдулла Тукай-бөек шагыйр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ь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.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tt-RU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tt-RU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tt-RU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</a:br>
            <a:r>
              <a:rPr lang="tt-RU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 “Эш  беткәч,уйнарга ярый”.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s3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02" y="1714488"/>
            <a:ext cx="231933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14480" y="4786322"/>
            <a:ext cx="478634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0" algn="ctr"/>
            <a:r>
              <a:rPr lang="en-US" sz="4400" b="1" i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1886-1913</a:t>
            </a:r>
            <a:endParaRPr lang="ru-RU" sz="4400" b="1" i="1" dirty="0" smtClean="0">
              <a:solidFill>
                <a:schemeClr val="accent3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642918"/>
            <a:ext cx="56436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err="1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Габдулла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 Тукай</a:t>
            </a:r>
            <a:endParaRPr lang="ru-RU" sz="5400" b="1" dirty="0">
              <a:solidFill>
                <a:schemeClr val="accent3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2"/>
          <p:cNvSpPr>
            <a:spLocks noChangeArrowheads="1"/>
          </p:cNvSpPr>
          <p:nvPr/>
        </p:nvSpPr>
        <p:spPr bwMode="auto">
          <a:xfrm rot="2827359">
            <a:off x="2772569" y="404019"/>
            <a:ext cx="1127125" cy="112871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3584 h 21600"/>
              <a:gd name="T14" fmla="*/ 20451 w 21600"/>
              <a:gd name="T15" fmla="*/ 857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8801" y="0"/>
                </a:lnTo>
                <a:lnTo>
                  <a:pt x="18801" y="3584"/>
                </a:lnTo>
                <a:lnTo>
                  <a:pt x="12427" y="3584"/>
                </a:lnTo>
                <a:cubicBezTo>
                  <a:pt x="5564" y="3584"/>
                  <a:pt x="0" y="7423"/>
                  <a:pt x="0" y="12158"/>
                </a:cubicBezTo>
                <a:lnTo>
                  <a:pt x="0" y="21600"/>
                </a:lnTo>
                <a:lnTo>
                  <a:pt x="5100" y="21600"/>
                </a:lnTo>
                <a:lnTo>
                  <a:pt x="5100" y="12158"/>
                </a:lnTo>
                <a:cubicBezTo>
                  <a:pt x="5100" y="10179"/>
                  <a:pt x="8380" y="8574"/>
                  <a:pt x="12427" y="8574"/>
                </a:cubicBezTo>
                <a:lnTo>
                  <a:pt x="18801" y="8574"/>
                </a:lnTo>
                <a:lnTo>
                  <a:pt x="18801" y="12158"/>
                </a:lnTo>
                <a:lnTo>
                  <a:pt x="21600" y="60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Text Box 28"/>
          <p:cNvSpPr txBox="1">
            <a:spLocks noChangeArrowheads="1"/>
          </p:cNvSpPr>
          <p:nvPr/>
        </p:nvSpPr>
        <p:spPr bwMode="auto">
          <a:xfrm>
            <a:off x="395288" y="1700213"/>
            <a:ext cx="237648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tt-RU" b="1" i="1">
                <a:solidFill>
                  <a:srgbClr val="FF0000"/>
                </a:solidFill>
                <a:latin typeface="Verdana" pitchFamily="34" charset="0"/>
              </a:rPr>
              <a:t>Кушлавыч.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endParaRPr lang="ru-RU" b="1" i="1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4" name="Text Box 29"/>
          <p:cNvSpPr txBox="1">
            <a:spLocks noChangeArrowheads="1"/>
          </p:cNvSpPr>
          <p:nvPr/>
        </p:nvSpPr>
        <p:spPr bwMode="auto">
          <a:xfrm>
            <a:off x="3357554" y="2786058"/>
            <a:ext cx="279877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tt-RU" b="1" i="1" dirty="0">
                <a:solidFill>
                  <a:srgbClr val="FF0000"/>
                </a:solidFill>
                <a:latin typeface="Verdana" pitchFamily="34" charset="0"/>
              </a:rPr>
              <a:t>Өчиле.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ru-RU" b="1" i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5" name="Text Box 32"/>
          <p:cNvSpPr txBox="1">
            <a:spLocks noChangeArrowheads="1"/>
          </p:cNvSpPr>
          <p:nvPr/>
        </p:nvSpPr>
        <p:spPr bwMode="auto">
          <a:xfrm>
            <a:off x="3851275" y="5734050"/>
            <a:ext cx="23764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tt-RU" b="1" i="1">
                <a:solidFill>
                  <a:srgbClr val="FF0000"/>
                </a:solidFill>
                <a:latin typeface="Verdana" pitchFamily="34" charset="0"/>
              </a:rPr>
              <a:t>Кырлай.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endParaRPr lang="ru-RU" b="1" i="1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6" name="Text Box 37"/>
          <p:cNvSpPr txBox="1">
            <a:spLocks noChangeArrowheads="1"/>
          </p:cNvSpPr>
          <p:nvPr/>
        </p:nvSpPr>
        <p:spPr bwMode="auto">
          <a:xfrm>
            <a:off x="5214943" y="3000372"/>
            <a:ext cx="3676646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t-RU" b="1" i="1" dirty="0">
                <a:solidFill>
                  <a:srgbClr val="FF0000"/>
                </a:solidFill>
                <a:latin typeface="Verdana" pitchFamily="34" charset="0"/>
              </a:rPr>
              <a:t>Казан.</a:t>
            </a:r>
            <a:endParaRPr lang="ru-RU" b="1" i="1" dirty="0">
              <a:solidFill>
                <a:srgbClr val="FF0000"/>
              </a:solidFill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endParaRPr lang="ru-RU" b="1" i="1" dirty="0">
              <a:solidFill>
                <a:srgbClr val="FF0000"/>
              </a:solidFill>
              <a:latin typeface="Verdana" pitchFamily="34" charset="0"/>
            </a:endParaRPr>
          </a:p>
        </p:txBody>
      </p:sp>
      <p:pic>
        <p:nvPicPr>
          <p:cNvPr id="7" name="Picture 3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786190"/>
            <a:ext cx="23622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42"/>
          <p:cNvSpPr txBox="1">
            <a:spLocks noChangeArrowheads="1"/>
          </p:cNvSpPr>
          <p:nvPr/>
        </p:nvSpPr>
        <p:spPr bwMode="auto">
          <a:xfrm>
            <a:off x="582613" y="5283200"/>
            <a:ext cx="2771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t-RU" b="1" i="1" dirty="0">
                <a:solidFill>
                  <a:srgbClr val="FF0000"/>
                </a:solidFill>
                <a:latin typeface="Verdana" pitchFamily="34" charset="0"/>
              </a:rPr>
              <a:t>Җ</a:t>
            </a:r>
            <a:r>
              <a:rPr lang="ru-RU" b="1" i="1" dirty="0" err="1" smtClean="0">
                <a:solidFill>
                  <a:srgbClr val="FF0000"/>
                </a:solidFill>
                <a:latin typeface="Verdana" pitchFamily="34" charset="0"/>
              </a:rPr>
              <a:t>аек</a:t>
            </a:r>
            <a:r>
              <a:rPr lang="ru-RU" b="1" i="1" dirty="0" smtClean="0">
                <a:solidFill>
                  <a:srgbClr val="FF0000"/>
                </a:solidFill>
                <a:latin typeface="Verdana" pitchFamily="34" charset="0"/>
              </a:rPr>
              <a:t> (Уральск)</a:t>
            </a:r>
            <a:endParaRPr lang="ru-RU" b="1" i="1" dirty="0">
              <a:solidFill>
                <a:srgbClr val="FF0000"/>
              </a:solidFill>
              <a:latin typeface="Verdana" pitchFamily="34" charset="0"/>
            </a:endParaRPr>
          </a:p>
        </p:txBody>
      </p:sp>
      <p:pic>
        <p:nvPicPr>
          <p:cNvPr id="9" name="Picture 4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2338387" cy="114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6" descr="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4868863"/>
            <a:ext cx="2133600" cy="114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AutoShape 23"/>
          <p:cNvSpPr>
            <a:spLocks noChangeArrowheads="1"/>
          </p:cNvSpPr>
          <p:nvPr/>
        </p:nvSpPr>
        <p:spPr bwMode="auto">
          <a:xfrm rot="5400000">
            <a:off x="6253957" y="1458119"/>
            <a:ext cx="814387" cy="8667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3520 h 21600"/>
              <a:gd name="T14" fmla="*/ 19721 w 21600"/>
              <a:gd name="T15" fmla="*/ 863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7136" y="0"/>
                </a:lnTo>
                <a:lnTo>
                  <a:pt x="17136" y="3520"/>
                </a:lnTo>
                <a:lnTo>
                  <a:pt x="12427" y="3520"/>
                </a:lnTo>
                <a:cubicBezTo>
                  <a:pt x="5564" y="3520"/>
                  <a:pt x="0" y="7387"/>
                  <a:pt x="0" y="12158"/>
                </a:cubicBezTo>
                <a:lnTo>
                  <a:pt x="0" y="21600"/>
                </a:lnTo>
                <a:lnTo>
                  <a:pt x="5231" y="21600"/>
                </a:lnTo>
                <a:lnTo>
                  <a:pt x="5231" y="12158"/>
                </a:lnTo>
                <a:cubicBezTo>
                  <a:pt x="5231" y="10214"/>
                  <a:pt x="8453" y="8638"/>
                  <a:pt x="12427" y="8638"/>
                </a:cubicBezTo>
                <a:lnTo>
                  <a:pt x="17136" y="8638"/>
                </a:lnTo>
                <a:lnTo>
                  <a:pt x="17136" y="12158"/>
                </a:lnTo>
                <a:lnTo>
                  <a:pt x="21600" y="60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2" name="Picture 28" descr="a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1285860"/>
            <a:ext cx="2087563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30"/>
          <p:cNvSpPr>
            <a:spLocks noChangeArrowheads="1"/>
          </p:cNvSpPr>
          <p:nvPr/>
        </p:nvSpPr>
        <p:spPr bwMode="auto">
          <a:xfrm>
            <a:off x="6372225" y="6165850"/>
            <a:ext cx="96837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tt-RU" b="1" i="1">
                <a:solidFill>
                  <a:srgbClr val="FF0000"/>
                </a:solidFill>
                <a:latin typeface="Arial" pitchFamily="34" charset="0"/>
              </a:rPr>
              <a:t>Өчиле.</a:t>
            </a:r>
          </a:p>
        </p:txBody>
      </p:sp>
      <p:sp>
        <p:nvSpPr>
          <p:cNvPr id="14" name="AutoShape 31"/>
          <p:cNvSpPr>
            <a:spLocks noChangeArrowheads="1"/>
          </p:cNvSpPr>
          <p:nvPr/>
        </p:nvSpPr>
        <p:spPr bwMode="auto">
          <a:xfrm rot="11003236">
            <a:off x="5580063" y="5084763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33"/>
          <p:cNvSpPr>
            <a:spLocks noChangeArrowheads="1"/>
          </p:cNvSpPr>
          <p:nvPr/>
        </p:nvSpPr>
        <p:spPr bwMode="auto">
          <a:xfrm>
            <a:off x="2700338" y="4292600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Picture 34" descr="m_7ff5971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8400" y="4076700"/>
            <a:ext cx="165576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5" descr="i?id=131903117-02-2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5375" y="4005263"/>
            <a:ext cx="19446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AutoShape 23"/>
          <p:cNvSpPr>
            <a:spLocks noChangeArrowheads="1"/>
          </p:cNvSpPr>
          <p:nvPr/>
        </p:nvSpPr>
        <p:spPr bwMode="auto">
          <a:xfrm rot="5400000">
            <a:off x="7429519" y="3714752"/>
            <a:ext cx="714380" cy="1285884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3520 h 21600"/>
              <a:gd name="T14" fmla="*/ 19721 w 21600"/>
              <a:gd name="T15" fmla="*/ 863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7136" y="0"/>
                </a:lnTo>
                <a:lnTo>
                  <a:pt x="17136" y="3520"/>
                </a:lnTo>
                <a:lnTo>
                  <a:pt x="12427" y="3520"/>
                </a:lnTo>
                <a:cubicBezTo>
                  <a:pt x="5564" y="3520"/>
                  <a:pt x="0" y="7387"/>
                  <a:pt x="0" y="12158"/>
                </a:cubicBezTo>
                <a:lnTo>
                  <a:pt x="0" y="21600"/>
                </a:lnTo>
                <a:lnTo>
                  <a:pt x="5231" y="21600"/>
                </a:lnTo>
                <a:lnTo>
                  <a:pt x="5231" y="12158"/>
                </a:lnTo>
                <a:cubicBezTo>
                  <a:pt x="5231" y="10214"/>
                  <a:pt x="8453" y="8638"/>
                  <a:pt x="12427" y="8638"/>
                </a:cubicBezTo>
                <a:lnTo>
                  <a:pt x="17136" y="8638"/>
                </a:lnTo>
                <a:lnTo>
                  <a:pt x="17136" y="12158"/>
                </a:lnTo>
                <a:lnTo>
                  <a:pt x="21600" y="60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9" name="Picture 3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388" y="2571744"/>
            <a:ext cx="2357422" cy="1381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484313"/>
            <a:ext cx="3557587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1484313"/>
            <a:ext cx="3328988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5003800" y="5876925"/>
            <a:ext cx="3455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t-RU" sz="2400" i="1" dirty="0">
                <a:solidFill>
                  <a:srgbClr val="000099"/>
                </a:solidFill>
                <a:latin typeface="Verdana" pitchFamily="34" charset="0"/>
              </a:rPr>
              <a:t>        </a:t>
            </a:r>
            <a:r>
              <a:rPr lang="tt-RU" sz="2400" b="1" dirty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Мәмдүдә</a:t>
            </a:r>
            <a:r>
              <a:rPr lang="tt-RU" sz="2400" i="1" dirty="0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ru-RU" sz="2400" i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258888" y="5948363"/>
            <a:ext cx="26586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t-RU" b="1" dirty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tt-RU" sz="2400" b="1" dirty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Мөхәммәтгариф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571480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kern="10" dirty="0" err="1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Cambria" pitchFamily="18" charset="0"/>
                <a:cs typeface="Arial"/>
              </a:rPr>
              <a:t>Тукайның әтисе һәм әнисе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315" y="706679"/>
            <a:ext cx="8624320" cy="6030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1214422"/>
            <a:ext cx="2857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С</a:t>
            </a:r>
            <a:r>
              <a:rPr lang="tt-RU" altLang="ru-RU" sz="3200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ҮЗЛЕК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1428729" y="2143116"/>
            <a:ext cx="7715272" cy="35004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b="1" dirty="0" smtClean="0">
                <a:solidFill>
                  <a:schemeClr val="tx2"/>
                </a:solidFill>
                <a:latin typeface="Cambria" pitchFamily="18" charset="0"/>
              </a:rPr>
              <a:t>Күңелең ач – </a:t>
            </a:r>
            <a:r>
              <a:rPr lang="ru-RU" b="1" dirty="0" smtClean="0">
                <a:solidFill>
                  <a:schemeClr val="tx2"/>
                </a:solidFill>
                <a:latin typeface="Cambria" pitchFamily="18" charset="0"/>
              </a:rPr>
              <a:t>веселись</a:t>
            </a:r>
            <a:endParaRPr lang="tt-RU" b="1" dirty="0" smtClean="0">
              <a:solidFill>
                <a:schemeClr val="tx2"/>
              </a:solidFill>
              <a:latin typeface="Cambria" pitchFamily="18" charset="0"/>
            </a:endParaRPr>
          </a:p>
          <a:p>
            <a:pPr>
              <a:buNone/>
            </a:pPr>
            <a:r>
              <a:rPr lang="tt-RU" b="1" dirty="0" smtClean="0">
                <a:solidFill>
                  <a:schemeClr val="tx2"/>
                </a:solidFill>
                <a:latin typeface="Cambria" pitchFamily="18" charset="0"/>
              </a:rPr>
              <a:t>Сабыр ит – потерпи</a:t>
            </a:r>
          </a:p>
          <a:p>
            <a:pPr>
              <a:buNone/>
            </a:pPr>
            <a:r>
              <a:rPr lang="tt-RU" b="1" dirty="0" smtClean="0">
                <a:solidFill>
                  <a:schemeClr val="tx2"/>
                </a:solidFill>
                <a:latin typeface="Cambria" pitchFamily="18" charset="0"/>
              </a:rPr>
              <a:t>Дәресем кала – урок остаётся</a:t>
            </a:r>
          </a:p>
          <a:p>
            <a:pPr>
              <a:buNone/>
            </a:pPr>
            <a:r>
              <a:rPr lang="tt-RU" b="1" dirty="0" smtClean="0">
                <a:solidFill>
                  <a:schemeClr val="tx2"/>
                </a:solidFill>
                <a:latin typeface="Cambria" pitchFamily="18" charset="0"/>
              </a:rPr>
              <a:t>Тәмам иттем – закончил</a:t>
            </a:r>
          </a:p>
          <a:p>
            <a:pPr>
              <a:buNone/>
            </a:pPr>
            <a:r>
              <a:rPr lang="tt-RU" b="1" dirty="0" smtClean="0">
                <a:solidFill>
                  <a:schemeClr val="tx2"/>
                </a:solidFill>
                <a:latin typeface="Cambria" pitchFamily="18" charset="0"/>
              </a:rPr>
              <a:t>Баш иделәр – преклонились</a:t>
            </a:r>
          </a:p>
          <a:p>
            <a:pPr>
              <a:buNone/>
            </a:pPr>
            <a:r>
              <a:rPr lang="tt-RU" b="1" dirty="0" smtClean="0">
                <a:solidFill>
                  <a:schemeClr val="tx2"/>
                </a:solidFill>
                <a:latin typeface="Cambria" pitchFamily="18" charset="0"/>
              </a:rPr>
              <a:t>Сөекле – любимый</a:t>
            </a:r>
          </a:p>
          <a:p>
            <a:pPr>
              <a:buNone/>
            </a:pPr>
            <a:endParaRPr lang="tt-RU" dirty="0" smtClean="0"/>
          </a:p>
          <a:p>
            <a:endParaRPr lang="tt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190</TotalTime>
  <Words>102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Презентация PowerPoint</vt:lpstr>
      <vt:lpstr>Презентация PowerPoint</vt:lpstr>
      <vt:lpstr>Презентация PowerPoint</vt:lpstr>
      <vt:lpstr>     Габдулла Тукай-бөек шагыйрь.       “Эш  беткәч,уйнарга ярый”.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Өй эше</vt:lpstr>
      <vt:lpstr>Сау булыгыз! Игътибарыгыз  өчен рәхмәт!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ЖЭУ_ПС1</cp:lastModifiedBy>
  <cp:revision>26</cp:revision>
  <dcterms:modified xsi:type="dcterms:W3CDTF">2020-11-27T16:54:41Z</dcterms:modified>
</cp:coreProperties>
</file>