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2" r:id="rId3"/>
    <p:sldId id="256" r:id="rId4"/>
    <p:sldId id="270" r:id="rId5"/>
    <p:sldId id="260" r:id="rId6"/>
    <p:sldId id="261" r:id="rId7"/>
    <p:sldId id="262" r:id="rId8"/>
    <p:sldId id="273" r:id="rId9"/>
    <p:sldId id="263" r:id="rId10"/>
    <p:sldId id="264" r:id="rId11"/>
    <p:sldId id="266" r:id="rId12"/>
    <p:sldId id="271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384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6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078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9236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97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707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494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6940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6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205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836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6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AF91D-2984-4716-A54F-4F705C4B8DB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C32F-4D4A-434D-9763-9BB0153E4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04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германия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2107" y="2936117"/>
            <a:ext cx="8725190" cy="377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&quot;бисмарк&quot;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378" r="8791"/>
          <a:stretch/>
        </p:blipFill>
        <p:spPr bwMode="auto">
          <a:xfrm>
            <a:off x="78059" y="95365"/>
            <a:ext cx="3958682" cy="426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&quot;вильгельм 1&quot;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10004" y="122663"/>
            <a:ext cx="29146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&quot;германия бундестаг&quot;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2385" y="84564"/>
            <a:ext cx="523875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542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292" y="86143"/>
            <a:ext cx="1186602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600" b="1" dirty="0" smtClean="0"/>
              <a:t>Закрепление:</a:t>
            </a:r>
          </a:p>
          <a:p>
            <a:pPr marL="342900" indent="-342900" algn="just">
              <a:buAutoNum type="arabicPeriod"/>
            </a:pPr>
            <a:r>
              <a:rPr lang="ru-RU" sz="6600" b="1" dirty="0" smtClean="0"/>
              <a:t>Соотнесите:</a:t>
            </a:r>
          </a:p>
          <a:p>
            <a:pPr algn="just"/>
            <a:r>
              <a:rPr lang="ru-RU" sz="6600" b="1" dirty="0" smtClean="0"/>
              <a:t>А) Император			1) канцлер</a:t>
            </a:r>
          </a:p>
          <a:p>
            <a:pPr algn="just"/>
            <a:r>
              <a:rPr lang="ru-RU" sz="6600" b="1" dirty="0" smtClean="0"/>
              <a:t>Б) Правительство		2) кайзер	</a:t>
            </a:r>
          </a:p>
          <a:p>
            <a:pPr algn="just"/>
            <a:r>
              <a:rPr lang="ru-RU" sz="6600" b="1" dirty="0" smtClean="0"/>
              <a:t>В) Парламент			3) рейхстаг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327629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268" y="211873"/>
            <a:ext cx="11887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Что позволило стать Германии во второй половине </a:t>
            </a:r>
            <a:r>
              <a:rPr lang="en-US" sz="7200" b="1" dirty="0" smtClean="0"/>
              <a:t>XIX </a:t>
            </a:r>
            <a:r>
              <a:rPr lang="ru-RU" sz="7200" b="1" dirty="0" smtClean="0"/>
              <a:t>века ведущей экономической державой Европы?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xmlns="" val="47969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0585" y="543464"/>
            <a:ext cx="1026062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</a:t>
            </a:r>
            <a:r>
              <a:rPr lang="ru-RU" sz="7200" b="1" dirty="0" smtClean="0">
                <a:cs typeface="Times New Roman" pitchFamily="18" charset="0"/>
              </a:rPr>
              <a:t>Рефлексия:</a:t>
            </a:r>
          </a:p>
          <a:p>
            <a:endParaRPr lang="ru-RU" sz="4000" b="1" dirty="0" smtClean="0">
              <a:cs typeface="Times New Roman" pitchFamily="18" charset="0"/>
            </a:endParaRPr>
          </a:p>
          <a:p>
            <a:r>
              <a:rPr lang="ru-RU" sz="4400" b="1" dirty="0" smtClean="0">
                <a:cs typeface="Times New Roman" pitchFamily="18" charset="0"/>
              </a:rPr>
              <a:t>               </a:t>
            </a:r>
            <a:r>
              <a:rPr lang="ru-RU" sz="7200" b="1" dirty="0" smtClean="0">
                <a:cs typeface="Times New Roman" pitchFamily="18" charset="0"/>
              </a:rPr>
              <a:t>«Правило трех М»</a:t>
            </a:r>
          </a:p>
          <a:p>
            <a:r>
              <a:rPr lang="ru-RU" sz="4400" b="1" dirty="0" smtClean="0">
                <a:cs typeface="Times New Roman" pitchFamily="18" charset="0"/>
              </a:rPr>
              <a:t>Необходимо назвать три момента которые удалось хорошо отработать в ходе урока, и предположить одно действие, которое улучшит работу на следующем уроке.</a:t>
            </a:r>
            <a:endParaRPr lang="ru-RU" sz="4400" b="1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902" y="142736"/>
            <a:ext cx="1179244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u="sng" dirty="0" smtClean="0"/>
              <a:t>Домашнее задание:</a:t>
            </a:r>
          </a:p>
          <a:p>
            <a:pPr marL="342900" indent="-342900">
              <a:buAutoNum type="arabicPeriod"/>
            </a:pPr>
            <a:r>
              <a:rPr lang="ru-RU" sz="7200" b="1" dirty="0" smtClean="0"/>
              <a:t>Параграф 20,с.182-187 </a:t>
            </a:r>
            <a:r>
              <a:rPr lang="ru-RU" sz="7200" b="1" dirty="0" smtClean="0"/>
              <a:t>читать</a:t>
            </a:r>
          </a:p>
          <a:p>
            <a:pPr marL="342900" indent="-342900">
              <a:buAutoNum type="arabicPeriod"/>
            </a:pPr>
            <a:r>
              <a:rPr lang="ru-RU" sz="7200" b="1" dirty="0" smtClean="0"/>
              <a:t>Записи в тетради выучить </a:t>
            </a:r>
          </a:p>
          <a:p>
            <a:pPr marL="342900" indent="-342900">
              <a:buAutoNum type="arabicPeriod"/>
            </a:pPr>
            <a:r>
              <a:rPr lang="ru-RU" sz="7200" b="1" dirty="0" smtClean="0"/>
              <a:t>Составьте два «тонких и толстых» вопроса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xmlns="" val="13365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f/f8/Ac.prussiamap3_Ru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6273" y="167269"/>
            <a:ext cx="1157496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/>
              <a:t>Германия </a:t>
            </a:r>
          </a:p>
          <a:p>
            <a:pPr algn="ctr"/>
            <a:r>
              <a:rPr lang="ru-RU" sz="9600" b="1" i="1" dirty="0" smtClean="0"/>
              <a:t>на пути к европейскому лидерству</a:t>
            </a:r>
            <a:endParaRPr lang="ru-RU" sz="9600" b="1" i="1" dirty="0"/>
          </a:p>
        </p:txBody>
      </p:sp>
    </p:spTree>
    <p:extLst>
      <p:ext uri="{BB962C8B-B14F-4D97-AF65-F5344CB8AC3E}">
        <p14:creationId xmlns:p14="http://schemas.microsoft.com/office/powerpoint/2010/main" xmlns="" val="5394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" y="115283"/>
            <a:ext cx="1192149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                                            Историческая задача:</a:t>
            </a:r>
          </a:p>
          <a:p>
            <a:pPr algn="just"/>
            <a:r>
              <a:rPr lang="ru-RU" sz="2400" b="1" dirty="0" smtClean="0"/>
              <a:t>В государстве </a:t>
            </a:r>
            <a:r>
              <a:rPr lang="ru-RU" sz="2400" b="1" dirty="0"/>
              <a:t>Z власть </a:t>
            </a:r>
            <a:r>
              <a:rPr lang="ru-RU" sz="2400" b="1" dirty="0" smtClean="0"/>
              <a:t>передаётся </a:t>
            </a:r>
            <a:r>
              <a:rPr lang="ru-RU" sz="2400" b="1" dirty="0"/>
              <a:t>по </a:t>
            </a:r>
            <a:r>
              <a:rPr lang="ru-RU" sz="2400" b="1" dirty="0" smtClean="0"/>
              <a:t>наследству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Власть короля ограничена законами страны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Выборы </a:t>
            </a:r>
            <a:r>
              <a:rPr lang="ru-RU" sz="2400" b="1" dirty="0"/>
              <a:t>в </a:t>
            </a:r>
            <a:r>
              <a:rPr lang="ru-RU" sz="2400" b="1" dirty="0" smtClean="0"/>
              <a:t>парламент происходят регулярно</a:t>
            </a:r>
            <a:r>
              <a:rPr lang="ru-RU" sz="2400" b="1" dirty="0"/>
              <a:t>.</a:t>
            </a:r>
            <a:r>
              <a:rPr lang="ru-RU" sz="2400" b="1" dirty="0" smtClean="0"/>
              <a:t> </a:t>
            </a:r>
          </a:p>
          <a:p>
            <a:pPr algn="just"/>
            <a:r>
              <a:rPr lang="ru-RU" sz="2400" b="1" dirty="0" smtClean="0"/>
              <a:t>Жители государства обладают </a:t>
            </a:r>
            <a:r>
              <a:rPr lang="ru-RU" sz="2400" b="1" dirty="0"/>
              <a:t>всей </a:t>
            </a:r>
            <a:r>
              <a:rPr lang="ru-RU" sz="2400" b="1" dirty="0" smtClean="0"/>
              <a:t>полнотой гражданских </a:t>
            </a:r>
            <a:r>
              <a:rPr lang="ru-RU" sz="2400" b="1" dirty="0"/>
              <a:t>прав и </a:t>
            </a:r>
            <a:r>
              <a:rPr lang="ru-RU" sz="2400" b="1" dirty="0" smtClean="0"/>
              <a:t>свобод</a:t>
            </a:r>
            <a:r>
              <a:rPr lang="ru-RU" sz="2400" b="1" dirty="0"/>
              <a:t>, </a:t>
            </a:r>
            <a:r>
              <a:rPr lang="ru-RU" sz="2400" b="1" dirty="0" smtClean="0"/>
              <a:t>развиты институты гражданского общества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Государство </a:t>
            </a:r>
            <a:r>
              <a:rPr lang="ru-RU" sz="2400" b="1" dirty="0"/>
              <a:t>Z </a:t>
            </a:r>
            <a:r>
              <a:rPr lang="ru-RU" sz="2400" b="1" dirty="0" smtClean="0"/>
              <a:t>включает </a:t>
            </a:r>
            <a:r>
              <a:rPr lang="ru-RU" sz="2400" b="1" dirty="0"/>
              <a:t>в себя </a:t>
            </a:r>
            <a:r>
              <a:rPr lang="ru-RU" sz="2400" b="1" dirty="0" smtClean="0"/>
              <a:t>территории</a:t>
            </a:r>
            <a:r>
              <a:rPr lang="ru-RU" sz="2400" b="1" dirty="0"/>
              <a:t>, не </a:t>
            </a:r>
            <a:r>
              <a:rPr lang="ru-RU" sz="2400" b="1" dirty="0" smtClean="0"/>
              <a:t>обладающие политической самостоятельностью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Найдите </a:t>
            </a:r>
            <a:r>
              <a:rPr lang="ru-RU" sz="2400" b="1" dirty="0"/>
              <a:t>в </a:t>
            </a:r>
            <a:r>
              <a:rPr lang="ru-RU" sz="2400" b="1" dirty="0" smtClean="0"/>
              <a:t>приведённом </a:t>
            </a:r>
            <a:r>
              <a:rPr lang="ru-RU" sz="2400" b="1" dirty="0"/>
              <a:t>ниже </a:t>
            </a:r>
            <a:r>
              <a:rPr lang="ru-RU" sz="2400" b="1" dirty="0" smtClean="0"/>
              <a:t>списке характеристики </a:t>
            </a:r>
            <a:r>
              <a:rPr lang="ru-RU" sz="2400" b="1" dirty="0"/>
              <a:t>формы </a:t>
            </a:r>
            <a:r>
              <a:rPr lang="ru-RU" sz="2400" b="1" dirty="0" smtClean="0"/>
              <a:t>государства </a:t>
            </a:r>
            <a:r>
              <a:rPr lang="ru-RU" sz="2400" b="1" dirty="0"/>
              <a:t>Z и </a:t>
            </a:r>
            <a:r>
              <a:rPr lang="ru-RU" sz="2400" b="1" dirty="0" smtClean="0"/>
              <a:t>назови</a:t>
            </a:r>
            <a:r>
              <a:rPr lang="ru-RU" sz="2400" b="1" dirty="0" smtClean="0"/>
              <a:t>те </a:t>
            </a:r>
            <a:r>
              <a:rPr lang="ru-RU" sz="2400" b="1" dirty="0"/>
              <a:t>цифры, под </a:t>
            </a:r>
            <a:r>
              <a:rPr lang="ru-RU" sz="2400" b="1" dirty="0" smtClean="0"/>
              <a:t>которыми </a:t>
            </a:r>
            <a:r>
              <a:rPr lang="ru-RU" sz="2400" b="1" dirty="0"/>
              <a:t>они </a:t>
            </a:r>
            <a:r>
              <a:rPr lang="ru-RU" sz="2400" b="1" dirty="0" smtClean="0"/>
              <a:t>указаны</a:t>
            </a:r>
            <a:r>
              <a:rPr lang="ru-RU" sz="2400" b="1" dirty="0"/>
              <a:t>.</a:t>
            </a:r>
          </a:p>
          <a:p>
            <a:pPr algn="just"/>
            <a:r>
              <a:rPr lang="ru-RU" sz="2400" b="1" dirty="0"/>
              <a:t> </a:t>
            </a:r>
          </a:p>
          <a:p>
            <a:pPr algn="just"/>
            <a:r>
              <a:rPr lang="ru-RU" sz="2400" b="1" dirty="0"/>
              <a:t>1) </a:t>
            </a:r>
            <a:r>
              <a:rPr lang="ru-RU" sz="2400" b="1" dirty="0" smtClean="0"/>
              <a:t>унитарное государство</a:t>
            </a:r>
            <a:endParaRPr lang="ru-RU" sz="2400" b="1" dirty="0"/>
          </a:p>
          <a:p>
            <a:pPr algn="just"/>
            <a:r>
              <a:rPr lang="ru-RU" sz="2400" b="1" dirty="0"/>
              <a:t>2) </a:t>
            </a:r>
            <a:r>
              <a:rPr lang="ru-RU" sz="2400" b="1" dirty="0" smtClean="0"/>
              <a:t>федеративное государство</a:t>
            </a:r>
            <a:endParaRPr lang="ru-RU" sz="2400" b="1" dirty="0"/>
          </a:p>
          <a:p>
            <a:pPr algn="just"/>
            <a:r>
              <a:rPr lang="ru-RU" sz="2400" b="1" dirty="0"/>
              <a:t>3) </a:t>
            </a:r>
            <a:r>
              <a:rPr lang="ru-RU" sz="2400" b="1" dirty="0" smtClean="0"/>
              <a:t>конституционная монархия</a:t>
            </a:r>
            <a:endParaRPr lang="ru-RU" sz="2400" b="1" dirty="0"/>
          </a:p>
          <a:p>
            <a:pPr algn="just"/>
            <a:r>
              <a:rPr lang="ru-RU" sz="2400" b="1" dirty="0"/>
              <a:t>4) </a:t>
            </a:r>
            <a:r>
              <a:rPr lang="ru-RU" sz="2400" b="1" dirty="0" smtClean="0"/>
              <a:t>демократическое государство</a:t>
            </a:r>
            <a:endParaRPr lang="ru-RU" sz="2400" b="1" dirty="0"/>
          </a:p>
          <a:p>
            <a:pPr algn="just"/>
            <a:r>
              <a:rPr lang="ru-RU" sz="2400" b="1" dirty="0"/>
              <a:t>5) </a:t>
            </a:r>
            <a:r>
              <a:rPr lang="ru-RU" sz="2400" b="1" dirty="0" smtClean="0"/>
              <a:t>абсолютная монархия</a:t>
            </a:r>
            <a:endParaRPr lang="ru-RU" sz="2400" b="1" dirty="0"/>
          </a:p>
          <a:p>
            <a:pPr algn="just"/>
            <a:r>
              <a:rPr lang="ru-RU" sz="2400" b="1" dirty="0"/>
              <a:t>6) </a:t>
            </a:r>
            <a:r>
              <a:rPr lang="ru-RU" sz="2400" b="1" dirty="0" smtClean="0"/>
              <a:t>президентская республика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81111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thumb/1/17/Wernerprokla.jpg/1024px-Wernerprok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668" y="131362"/>
            <a:ext cx="8910366" cy="659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80170" y="562858"/>
            <a:ext cx="321183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Провозглашение </a:t>
            </a:r>
            <a:r>
              <a:rPr lang="ru-RU" sz="3200" b="1" dirty="0" smtClean="0"/>
              <a:t>Германской </a:t>
            </a:r>
            <a:r>
              <a:rPr lang="ru-RU" sz="3200" b="1" dirty="0"/>
              <a:t>империи 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в</a:t>
            </a:r>
            <a:r>
              <a:rPr lang="ru-RU" sz="3200" b="1" dirty="0"/>
              <a:t> 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Версальском </a:t>
            </a:r>
            <a:r>
              <a:rPr lang="ru-RU" sz="3200" b="1" dirty="0"/>
              <a:t>дворце под Парижем в </a:t>
            </a:r>
            <a:r>
              <a:rPr lang="ru-RU" sz="3200" b="1" u="sng" dirty="0"/>
              <a:t>1871. </a:t>
            </a:r>
            <a:endParaRPr lang="ru-RU" sz="3200" b="1" u="sng" dirty="0" smtClean="0"/>
          </a:p>
          <a:p>
            <a:pPr algn="ctr"/>
            <a:endParaRPr lang="ru-RU" sz="3200" b="1" u="sng" dirty="0" smtClean="0"/>
          </a:p>
          <a:p>
            <a:pPr algn="ctr"/>
            <a:endParaRPr lang="ru-RU" sz="3200" b="1" u="sng" dirty="0" smtClean="0"/>
          </a:p>
          <a:p>
            <a:pPr algn="ctr"/>
            <a:r>
              <a:rPr lang="ru-RU" sz="3200" b="1" dirty="0" smtClean="0"/>
              <a:t>Картина </a:t>
            </a:r>
            <a:r>
              <a:rPr lang="ru-RU" sz="3200" b="1" dirty="0"/>
              <a:t>А. </a:t>
            </a:r>
            <a:r>
              <a:rPr lang="ru-RU" sz="3200" b="1" dirty="0" smtClean="0"/>
              <a:t>Вернера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41854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591" y="182880"/>
            <a:ext cx="1181861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Определите </a:t>
            </a:r>
            <a:r>
              <a:rPr lang="ru-RU" sz="3200" b="1" u="sng" dirty="0" smtClean="0"/>
              <a:t>форму государства </a:t>
            </a:r>
            <a:r>
              <a:rPr lang="ru-RU" sz="3200" b="1" dirty="0" smtClean="0"/>
              <a:t>Германской империи на основе задачи:</a:t>
            </a:r>
          </a:p>
          <a:p>
            <a:pPr algn="just"/>
            <a:r>
              <a:rPr lang="ru-RU" sz="3200" b="1" dirty="0" smtClean="0"/>
              <a:t>	По конституции 1871 г. в Германскую империю вошли 22 монархии и 3 свободных города, обладающие частичной самостоятельностью. Во главе </a:t>
            </a:r>
            <a:r>
              <a:rPr lang="ru-RU" sz="3200" b="1" dirty="0" smtClean="0"/>
              <a:t>государства </a:t>
            </a:r>
            <a:r>
              <a:rPr lang="ru-RU" sz="3200" b="1" dirty="0" smtClean="0"/>
              <a:t>стоит император (</a:t>
            </a:r>
            <a:r>
              <a:rPr lang="ru-RU" sz="3200" b="1" i="1" dirty="0" smtClean="0"/>
              <a:t>кайзер</a:t>
            </a:r>
            <a:r>
              <a:rPr lang="ru-RU" sz="3200" b="1" dirty="0" smtClean="0"/>
              <a:t>), который назначает главу правительства – </a:t>
            </a:r>
            <a:r>
              <a:rPr lang="ru-RU" sz="3200" b="1" i="1" dirty="0" smtClean="0"/>
              <a:t>канцлера</a:t>
            </a:r>
            <a:r>
              <a:rPr lang="ru-RU" sz="3200" b="1" dirty="0" smtClean="0"/>
              <a:t>, ответственного только перед ним. Вводилось всеобщее избирательное право для мужчин старше 25 лет на выборах в германский парламент – </a:t>
            </a:r>
            <a:r>
              <a:rPr lang="ru-RU" sz="3200" b="1" i="1" dirty="0" smtClean="0"/>
              <a:t>рейхстаг. </a:t>
            </a:r>
            <a:r>
              <a:rPr lang="ru-RU" sz="3200" b="1" dirty="0" smtClean="0"/>
              <a:t>В каждой из германских земель существовали свои собственные органы законодательной власти, во многих из которых, особенно в Пруссии, сохранялся имущественный ценз.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64524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77445731"/>
              </p:ext>
            </p:extLst>
          </p:nvPr>
        </p:nvGraphicFramePr>
        <p:xfrm>
          <a:off x="113990" y="128652"/>
          <a:ext cx="11962782" cy="6591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4059">
                  <a:extLst>
                    <a:ext uri="{9D8B030D-6E8A-4147-A177-3AD203B41FA5}">
                      <a16:colId xmlns:a16="http://schemas.microsoft.com/office/drawing/2014/main" xmlns="" val="2551735417"/>
                    </a:ext>
                  </a:extLst>
                </a:gridCol>
                <a:gridCol w="3702205">
                  <a:extLst>
                    <a:ext uri="{9D8B030D-6E8A-4147-A177-3AD203B41FA5}">
                      <a16:colId xmlns:a16="http://schemas.microsoft.com/office/drawing/2014/main" xmlns="" val="2845384854"/>
                    </a:ext>
                  </a:extLst>
                </a:gridCol>
                <a:gridCol w="3356518">
                  <a:extLst>
                    <a:ext uri="{9D8B030D-6E8A-4147-A177-3AD203B41FA5}">
                      <a16:colId xmlns:a16="http://schemas.microsoft.com/office/drawing/2014/main" xmlns="" val="447594391"/>
                    </a:ext>
                  </a:extLst>
                </a:gridCol>
              </a:tblGrid>
              <a:tr h="73947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Критерий</a:t>
                      </a:r>
                      <a:endParaRPr lang="ru-RU" sz="40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4000" b="1" dirty="0" smtClean="0"/>
                        <a:t>Параметры сравнения</a:t>
                      </a:r>
                      <a:endParaRPr lang="ru-RU" sz="4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7085297"/>
                  </a:ext>
                </a:extLst>
              </a:tr>
              <a:tr h="127635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Численность страны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1871</a:t>
                      </a:r>
                    </a:p>
                    <a:p>
                      <a:r>
                        <a:rPr lang="ru-RU" sz="4000" b="1" dirty="0" smtClean="0"/>
                        <a:t>41 млн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1913</a:t>
                      </a:r>
                    </a:p>
                    <a:p>
                      <a:r>
                        <a:rPr lang="ru-RU" sz="4000" b="1" dirty="0" smtClean="0"/>
                        <a:t>57 млн</a:t>
                      </a:r>
                      <a:endParaRPr lang="ru-RU" sz="4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78199725"/>
                  </a:ext>
                </a:extLst>
              </a:tr>
              <a:tr h="127635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Численность Берлина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1880</a:t>
                      </a:r>
                    </a:p>
                    <a:p>
                      <a:r>
                        <a:rPr lang="ru-RU" sz="4000" b="1" dirty="0" smtClean="0"/>
                        <a:t>1млн 100 т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1910</a:t>
                      </a:r>
                    </a:p>
                    <a:p>
                      <a:r>
                        <a:rPr lang="ru-RU" sz="4000" b="1" dirty="0" smtClean="0"/>
                        <a:t>3 млн 700 т</a:t>
                      </a:r>
                      <a:endParaRPr lang="ru-RU" sz="4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8211197"/>
                  </a:ext>
                </a:extLst>
              </a:tr>
              <a:tr h="127635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Численность рабочих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1860</a:t>
                      </a:r>
                    </a:p>
                    <a:p>
                      <a:r>
                        <a:rPr lang="ru-RU" sz="4000" b="1" dirty="0" smtClean="0"/>
                        <a:t>2 млн 800 т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1907</a:t>
                      </a:r>
                    </a:p>
                    <a:p>
                      <a:r>
                        <a:rPr lang="ru-RU" sz="4000" b="1" dirty="0" smtClean="0"/>
                        <a:t>Больше 10 млн</a:t>
                      </a:r>
                      <a:endParaRPr lang="ru-RU" sz="4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0563240"/>
                  </a:ext>
                </a:extLst>
              </a:tr>
              <a:tr h="127635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Продолжительность рабочего дня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1871</a:t>
                      </a:r>
                    </a:p>
                    <a:p>
                      <a:r>
                        <a:rPr lang="ru-RU" sz="4000" b="1" dirty="0" smtClean="0"/>
                        <a:t>12-16 ч.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1913</a:t>
                      </a:r>
                    </a:p>
                    <a:p>
                      <a:r>
                        <a:rPr lang="ru-RU" sz="4000" b="1" dirty="0" smtClean="0"/>
                        <a:t>9,5 ч.</a:t>
                      </a:r>
                      <a:endParaRPr lang="ru-RU" sz="4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13656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1765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8695" y="1535502"/>
            <a:ext cx="890594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Работая с материалом учебника стр.183-184</a:t>
            </a:r>
          </a:p>
          <a:p>
            <a:r>
              <a:rPr lang="ru-RU" sz="3200" b="1" dirty="0" smtClean="0"/>
              <a:t>Пункт : Германское общество</a:t>
            </a:r>
          </a:p>
          <a:p>
            <a:endParaRPr lang="ru-RU" sz="3200" b="1" dirty="0" smtClean="0"/>
          </a:p>
          <a:p>
            <a:r>
              <a:rPr lang="ru-RU" sz="4400" b="1" dirty="0" smtClean="0"/>
              <a:t>Выпишите в тетрадь черты, которые были присущи</a:t>
            </a:r>
          </a:p>
          <a:p>
            <a:r>
              <a:rPr lang="ru-RU" sz="4400" b="1" dirty="0" smtClean="0"/>
              <a:t> германскому обществу.</a:t>
            </a:r>
            <a:endParaRPr lang="ru-RU" sz="4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176" y="468351"/>
            <a:ext cx="1184259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Прочитайте фрагмент учебника «Экономическое развитие» с.184-187. Составьте кластер «Экономическое развитие Германии </a:t>
            </a:r>
            <a:r>
              <a:rPr lang="ru-RU" sz="6600" b="1" dirty="0" smtClean="0"/>
              <a:t>в </a:t>
            </a:r>
            <a:r>
              <a:rPr lang="en-US" sz="6600" b="1" dirty="0" smtClean="0"/>
              <a:t>XIX</a:t>
            </a:r>
            <a:r>
              <a:rPr lang="ru-RU" sz="6600" b="1" dirty="0" smtClean="0"/>
              <a:t> в.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321459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241</Words>
  <Application>Microsoft Office PowerPoint</Application>
  <PresentationFormat>Произвольный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45</cp:revision>
  <dcterms:created xsi:type="dcterms:W3CDTF">2019-11-17T09:11:08Z</dcterms:created>
  <dcterms:modified xsi:type="dcterms:W3CDTF">2020-11-27T10:29:27Z</dcterms:modified>
</cp:coreProperties>
</file>