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drawingml.diagramData+xml" PartName="/ppt/diagrams/data3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3.xml"/>
  <Override ContentType="application/vnd.ms-office.drawingml.diagramDrawing+xml" PartName="/ppt/diagrams/drawing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6" r:id="rId2"/>
    <p:sldId id="271" r:id="rId3"/>
    <p:sldId id="286" r:id="rId4"/>
    <p:sldId id="288" r:id="rId5"/>
    <p:sldId id="284" r:id="rId6"/>
    <p:sldId id="293" r:id="rId7"/>
    <p:sldId id="294" r:id="rId8"/>
    <p:sldId id="287" r:id="rId9"/>
    <p:sldId id="265" r:id="rId10"/>
    <p:sldId id="267" r:id="rId11"/>
    <p:sldId id="257" r:id="rId12"/>
    <p:sldId id="290" r:id="rId13"/>
    <p:sldId id="268" r:id="rId14"/>
    <p:sldId id="261" r:id="rId15"/>
    <p:sldId id="259" r:id="rId16"/>
    <p:sldId id="258" r:id="rId17"/>
    <p:sldId id="260" r:id="rId18"/>
    <p:sldId id="269" r:id="rId19"/>
    <p:sldId id="295" r:id="rId20"/>
    <p:sldId id="296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3" autoAdjust="0"/>
    <p:restoredTop sz="94615" autoAdjust="0"/>
  </p:normalViewPr>
  <p:slideViewPr>
    <p:cSldViewPr>
      <p:cViewPr varScale="1">
        <p:scale>
          <a:sx n="67" d="100"/>
          <a:sy n="67" d="100"/>
        </p:scale>
        <p:origin x="141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68963B-DE98-4B4F-92A6-3A56B3A03B7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758E58-9A8B-4409-B7E4-4A897A830A80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Гранат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Punica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) принадлежит семейству </a:t>
          </a:r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Дербенниковые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b="1" i="1" dirty="0" smtClean="0">
              <a:solidFill>
                <a:schemeClr val="tx2">
                  <a:lumMod val="75000"/>
                </a:schemeClr>
              </a:solidFill>
            </a:rPr>
            <a:t>(</a:t>
          </a:r>
          <a:r>
            <a:rPr lang="ru-RU" b="1" i="1" dirty="0" err="1" smtClean="0">
              <a:solidFill>
                <a:schemeClr val="tx2">
                  <a:lumMod val="75000"/>
                </a:schemeClr>
              </a:solidFill>
            </a:rPr>
            <a:t>Lythraceae</a:t>
          </a:r>
          <a:r>
            <a:rPr lang="ru-RU" b="1" i="1" dirty="0" smtClean="0">
              <a:solidFill>
                <a:schemeClr val="tx2">
                  <a:lumMod val="75000"/>
                </a:schemeClr>
              </a:solidFill>
            </a:rPr>
            <a:t>). </a:t>
          </a:r>
          <a:endParaRPr lang="ru-RU" dirty="0"/>
        </a:p>
      </dgm:t>
    </dgm:pt>
    <dgm:pt modelId="{A0A01067-EACE-4E9C-836A-01B35DA5DF13}" type="parTrans" cxnId="{AC5ACCD0-89BD-4319-942D-6316374598DA}">
      <dgm:prSet/>
      <dgm:spPr/>
      <dgm:t>
        <a:bodyPr/>
        <a:lstStyle/>
        <a:p>
          <a:endParaRPr lang="ru-RU"/>
        </a:p>
      </dgm:t>
    </dgm:pt>
    <dgm:pt modelId="{EFEC7D75-1CBB-4F8A-B214-F842AC45FF53}" type="sibTrans" cxnId="{AC5ACCD0-89BD-4319-942D-6316374598DA}">
      <dgm:prSet/>
      <dgm:spPr/>
      <dgm:t>
        <a:bodyPr/>
        <a:lstStyle/>
        <a:p>
          <a:endParaRPr lang="ru-RU"/>
        </a:p>
      </dgm:t>
    </dgm:pt>
    <dgm:pt modelId="{1AB005AE-CC59-463A-BDC4-A222C44A4229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гранат обыкновенный</a:t>
          </a:r>
          <a:r>
            <a:rPr lang="ru-RU" b="1" i="1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ru-RU" b="1" i="1" dirty="0" err="1" smtClean="0">
              <a:solidFill>
                <a:schemeClr val="tx2">
                  <a:lumMod val="75000"/>
                </a:schemeClr>
              </a:solidFill>
            </a:rPr>
            <a:t>Punica</a:t>
          </a:r>
          <a:r>
            <a:rPr lang="ru-RU" b="1" i="1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b="1" i="1" dirty="0" err="1" smtClean="0">
              <a:solidFill>
                <a:schemeClr val="tx2">
                  <a:lumMod val="75000"/>
                </a:schemeClr>
              </a:solidFill>
            </a:rPr>
            <a:t>granatum</a:t>
          </a:r>
          <a:r>
            <a:rPr lang="ru-RU" b="1" i="1" dirty="0" smtClean="0">
              <a:solidFill>
                <a:schemeClr val="tx2">
                  <a:lumMod val="75000"/>
                </a:schemeClr>
              </a:solidFill>
            </a:rPr>
            <a:t>), 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произрастающий в диком виде </a:t>
          </a:r>
          <a:r>
            <a:rPr lang="ru-RU" i="1" dirty="0" smtClean="0">
              <a:solidFill>
                <a:schemeClr val="tx2">
                  <a:lumMod val="75000"/>
                </a:schemeClr>
              </a:solidFill>
            </a:rPr>
            <a:t>на юге Европы и в Азии 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(в ее западной части)</a:t>
          </a:r>
          <a:endParaRPr lang="ru-RU" dirty="0"/>
        </a:p>
      </dgm:t>
    </dgm:pt>
    <dgm:pt modelId="{EF212D16-EECB-401A-A15C-A1671A678ABA}" type="parTrans" cxnId="{1DC12A9A-9274-44E1-9D2C-1681F4A6562D}">
      <dgm:prSet/>
      <dgm:spPr/>
      <dgm:t>
        <a:bodyPr/>
        <a:lstStyle/>
        <a:p>
          <a:endParaRPr lang="ru-RU"/>
        </a:p>
      </dgm:t>
    </dgm:pt>
    <dgm:pt modelId="{BA5BA4BE-00F5-40EF-9A76-D9743A1063E1}" type="sibTrans" cxnId="{1DC12A9A-9274-44E1-9D2C-1681F4A6562D}">
      <dgm:prSet/>
      <dgm:spPr/>
      <dgm:t>
        <a:bodyPr/>
        <a:lstStyle/>
        <a:p>
          <a:endParaRPr lang="ru-RU"/>
        </a:p>
      </dgm:t>
    </dgm:pt>
    <dgm:pt modelId="{16976F9B-CFDE-4B6B-84F6-94DA73492DF4}">
      <dgm:prSet phldrT="[Текст]"/>
      <dgm:spPr/>
      <dgm:t>
        <a:bodyPr/>
        <a:lstStyle/>
        <a:p>
          <a:r>
            <a:rPr lang="ru-RU" dirty="0" smtClean="0"/>
            <a:t>Крупный плод</a:t>
          </a:r>
          <a:endParaRPr lang="ru-RU" dirty="0"/>
        </a:p>
      </dgm:t>
    </dgm:pt>
    <dgm:pt modelId="{6F79D3CA-025F-4938-88C0-971DA3EE1FCF}" type="parTrans" cxnId="{3E53AB6D-FCF0-47CB-AED2-A7F50B38FD0D}">
      <dgm:prSet/>
      <dgm:spPr/>
      <dgm:t>
        <a:bodyPr/>
        <a:lstStyle/>
        <a:p>
          <a:endParaRPr lang="ru-RU"/>
        </a:p>
      </dgm:t>
    </dgm:pt>
    <dgm:pt modelId="{993B3429-FD70-4BD5-8B2A-CB9A2322936A}" type="sibTrans" cxnId="{3E53AB6D-FCF0-47CB-AED2-A7F50B38FD0D}">
      <dgm:prSet/>
      <dgm:spPr/>
      <dgm:t>
        <a:bodyPr/>
        <a:lstStyle/>
        <a:p>
          <a:endParaRPr lang="ru-RU"/>
        </a:p>
      </dgm:t>
    </dgm:pt>
    <dgm:pt modelId="{16618FA7-85E5-4940-A409-9BE48CF8E00A}">
      <dgm:prSet phldrT="[Текст]"/>
      <dgm:spPr/>
      <dgm:t>
        <a:bodyPr/>
        <a:lstStyle/>
        <a:p>
          <a:r>
            <a:rPr lang="ru-RU" dirty="0" smtClean="0"/>
            <a:t>Сладкий вкус</a:t>
          </a:r>
          <a:endParaRPr lang="ru-RU" dirty="0"/>
        </a:p>
      </dgm:t>
    </dgm:pt>
    <dgm:pt modelId="{2F3492FE-B139-437B-A669-BC42FA89BDF3}" type="parTrans" cxnId="{A75AD363-1E12-42B2-B14F-279DCF26DF57}">
      <dgm:prSet/>
      <dgm:spPr/>
      <dgm:t>
        <a:bodyPr/>
        <a:lstStyle/>
        <a:p>
          <a:endParaRPr lang="ru-RU"/>
        </a:p>
      </dgm:t>
    </dgm:pt>
    <dgm:pt modelId="{FD3AE7FA-555D-45AB-91E4-E3E5652568B8}" type="sibTrans" cxnId="{A75AD363-1E12-42B2-B14F-279DCF26DF57}">
      <dgm:prSet/>
      <dgm:spPr/>
      <dgm:t>
        <a:bodyPr/>
        <a:lstStyle/>
        <a:p>
          <a:endParaRPr lang="ru-RU"/>
        </a:p>
      </dgm:t>
    </dgm:pt>
    <dgm:pt modelId="{E8608608-86FD-491D-A5B1-4BAEBB9E216F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гранат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сокотранский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Punica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protopunica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). растет </a:t>
          </a:r>
          <a:r>
            <a:rPr lang="ru-RU" i="1" dirty="0" smtClean="0">
              <a:solidFill>
                <a:schemeClr val="tx2">
                  <a:lumMod val="75000"/>
                </a:schemeClr>
              </a:solidFill>
            </a:rPr>
            <a:t>на острове </a:t>
          </a:r>
          <a:r>
            <a:rPr lang="ru-RU" i="1" dirty="0" err="1" smtClean="0">
              <a:solidFill>
                <a:schemeClr val="tx2">
                  <a:lumMod val="75000"/>
                </a:schemeClr>
              </a:solidFill>
            </a:rPr>
            <a:t>Сокотра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, что в Аравийском море. </a:t>
          </a:r>
          <a:endParaRPr lang="ru-RU" dirty="0"/>
        </a:p>
      </dgm:t>
    </dgm:pt>
    <dgm:pt modelId="{688F37FF-B34B-47BC-AC01-B6EAFCACF3F1}" type="parTrans" cxnId="{F8804024-F455-40D8-9465-EBE9C7EE48DC}">
      <dgm:prSet/>
      <dgm:spPr/>
      <dgm:t>
        <a:bodyPr/>
        <a:lstStyle/>
        <a:p>
          <a:endParaRPr lang="ru-RU"/>
        </a:p>
      </dgm:t>
    </dgm:pt>
    <dgm:pt modelId="{5FD01539-2EA4-4A19-B021-65A4803A4F88}" type="sibTrans" cxnId="{F8804024-F455-40D8-9465-EBE9C7EE48DC}">
      <dgm:prSet/>
      <dgm:spPr/>
      <dgm:t>
        <a:bodyPr/>
        <a:lstStyle/>
        <a:p>
          <a:endParaRPr lang="ru-RU"/>
        </a:p>
      </dgm:t>
    </dgm:pt>
    <dgm:pt modelId="{AD49C32E-870A-4939-818B-C84E8DC45B8F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Вкусовые качества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сокотранского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граната ниже, поэтому растение не культивируется. </a:t>
          </a:r>
          <a:endParaRPr lang="ru-RU" dirty="0"/>
        </a:p>
      </dgm:t>
    </dgm:pt>
    <dgm:pt modelId="{1858CA74-AF13-45C1-AF91-9166EC2104F5}" type="parTrans" cxnId="{369FE16B-82C9-452C-923C-F08D7E548B1F}">
      <dgm:prSet/>
      <dgm:spPr/>
      <dgm:t>
        <a:bodyPr/>
        <a:lstStyle/>
        <a:p>
          <a:endParaRPr lang="ru-RU"/>
        </a:p>
      </dgm:t>
    </dgm:pt>
    <dgm:pt modelId="{9E747471-F635-4CE4-BF9F-5DA48A2C0399}" type="sibTrans" cxnId="{369FE16B-82C9-452C-923C-F08D7E548B1F}">
      <dgm:prSet/>
      <dgm:spPr/>
      <dgm:t>
        <a:bodyPr/>
        <a:lstStyle/>
        <a:p>
          <a:endParaRPr lang="ru-RU"/>
        </a:p>
      </dgm:t>
    </dgm:pt>
    <dgm:pt modelId="{36EE37E1-89ED-4C93-A52C-F1D7EB2F7C5A}" type="pres">
      <dgm:prSet presAssocID="{3568963B-DE98-4B4F-92A6-3A56B3A03B7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3221F0F-4860-46B6-BE09-BBE89E66C22D}" type="pres">
      <dgm:prSet presAssocID="{7D758E58-9A8B-4409-B7E4-4A897A830A80}" presName="hierRoot1" presStyleCnt="0"/>
      <dgm:spPr/>
    </dgm:pt>
    <dgm:pt modelId="{1FFF8C3C-FC5E-4CE5-80D9-3D6FE824D3EA}" type="pres">
      <dgm:prSet presAssocID="{7D758E58-9A8B-4409-B7E4-4A897A830A80}" presName="composite" presStyleCnt="0"/>
      <dgm:spPr/>
    </dgm:pt>
    <dgm:pt modelId="{E3F65223-EED5-467D-BF34-BEBD1DCA9E4A}" type="pres">
      <dgm:prSet presAssocID="{7D758E58-9A8B-4409-B7E4-4A897A830A80}" presName="background" presStyleLbl="node0" presStyleIdx="0" presStyleCnt="1"/>
      <dgm:spPr/>
    </dgm:pt>
    <dgm:pt modelId="{7FA55B02-A48C-4E20-88BC-F208679D2A9B}" type="pres">
      <dgm:prSet presAssocID="{7D758E58-9A8B-4409-B7E4-4A897A830A8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C58774-C1B9-4CA7-A4D0-3E7A4AFE6E9E}" type="pres">
      <dgm:prSet presAssocID="{7D758E58-9A8B-4409-B7E4-4A897A830A80}" presName="hierChild2" presStyleCnt="0"/>
      <dgm:spPr/>
    </dgm:pt>
    <dgm:pt modelId="{DD79D418-BD75-4628-8FA1-205EA678B0AF}" type="pres">
      <dgm:prSet presAssocID="{EF212D16-EECB-401A-A15C-A1671A678AB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8D447F7-EC5D-40C4-9958-72904272BBD1}" type="pres">
      <dgm:prSet presAssocID="{1AB005AE-CC59-463A-BDC4-A222C44A4229}" presName="hierRoot2" presStyleCnt="0"/>
      <dgm:spPr/>
    </dgm:pt>
    <dgm:pt modelId="{37670579-D6C1-4A50-950B-AFB87981D379}" type="pres">
      <dgm:prSet presAssocID="{1AB005AE-CC59-463A-BDC4-A222C44A4229}" presName="composite2" presStyleCnt="0"/>
      <dgm:spPr/>
    </dgm:pt>
    <dgm:pt modelId="{BC16635F-3DA2-4B4E-95D0-262D76622FF5}" type="pres">
      <dgm:prSet presAssocID="{1AB005AE-CC59-463A-BDC4-A222C44A4229}" presName="background2" presStyleLbl="node2" presStyleIdx="0" presStyleCnt="2"/>
      <dgm:spPr/>
    </dgm:pt>
    <dgm:pt modelId="{69C3E4B5-F245-41ED-8016-3EB90C5727CF}" type="pres">
      <dgm:prSet presAssocID="{1AB005AE-CC59-463A-BDC4-A222C44A4229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7CCF72-CF7A-478B-8C87-F94F392472BD}" type="pres">
      <dgm:prSet presAssocID="{1AB005AE-CC59-463A-BDC4-A222C44A4229}" presName="hierChild3" presStyleCnt="0"/>
      <dgm:spPr/>
    </dgm:pt>
    <dgm:pt modelId="{42E2B0FF-1270-48B1-A4BD-BC888E60F884}" type="pres">
      <dgm:prSet presAssocID="{6F79D3CA-025F-4938-88C0-971DA3EE1FCF}" presName="Name17" presStyleLbl="parChTrans1D3" presStyleIdx="0" presStyleCnt="3"/>
      <dgm:spPr/>
      <dgm:t>
        <a:bodyPr/>
        <a:lstStyle/>
        <a:p>
          <a:endParaRPr lang="ru-RU"/>
        </a:p>
      </dgm:t>
    </dgm:pt>
    <dgm:pt modelId="{E3DF1CF8-07E8-46CB-8514-D24367322FEC}" type="pres">
      <dgm:prSet presAssocID="{16976F9B-CFDE-4B6B-84F6-94DA73492DF4}" presName="hierRoot3" presStyleCnt="0"/>
      <dgm:spPr/>
    </dgm:pt>
    <dgm:pt modelId="{12AD6C01-5A71-4661-99E3-B5DE228D79ED}" type="pres">
      <dgm:prSet presAssocID="{16976F9B-CFDE-4B6B-84F6-94DA73492DF4}" presName="composite3" presStyleCnt="0"/>
      <dgm:spPr/>
    </dgm:pt>
    <dgm:pt modelId="{B2600D88-D5B7-4DE7-8FD1-E66ED2E1290F}" type="pres">
      <dgm:prSet presAssocID="{16976F9B-CFDE-4B6B-84F6-94DA73492DF4}" presName="background3" presStyleLbl="node3" presStyleIdx="0" presStyleCnt="3"/>
      <dgm:spPr/>
    </dgm:pt>
    <dgm:pt modelId="{779C9364-2666-4780-997B-BB8A4CA72ACA}" type="pres">
      <dgm:prSet presAssocID="{16976F9B-CFDE-4B6B-84F6-94DA73492DF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50463B-2CA5-4D87-BAC6-14285219D759}" type="pres">
      <dgm:prSet presAssocID="{16976F9B-CFDE-4B6B-84F6-94DA73492DF4}" presName="hierChild4" presStyleCnt="0"/>
      <dgm:spPr/>
    </dgm:pt>
    <dgm:pt modelId="{2AFED9AC-EB54-4542-A0B6-198FEE321C10}" type="pres">
      <dgm:prSet presAssocID="{2F3492FE-B139-437B-A669-BC42FA89BDF3}" presName="Name17" presStyleLbl="parChTrans1D3" presStyleIdx="1" presStyleCnt="3"/>
      <dgm:spPr/>
      <dgm:t>
        <a:bodyPr/>
        <a:lstStyle/>
        <a:p>
          <a:endParaRPr lang="ru-RU"/>
        </a:p>
      </dgm:t>
    </dgm:pt>
    <dgm:pt modelId="{453024BA-9749-4A9D-AFF8-D200253E9B78}" type="pres">
      <dgm:prSet presAssocID="{16618FA7-85E5-4940-A409-9BE48CF8E00A}" presName="hierRoot3" presStyleCnt="0"/>
      <dgm:spPr/>
    </dgm:pt>
    <dgm:pt modelId="{5D1FBFE2-7610-445D-93F9-17B8DA4CB2F7}" type="pres">
      <dgm:prSet presAssocID="{16618FA7-85E5-4940-A409-9BE48CF8E00A}" presName="composite3" presStyleCnt="0"/>
      <dgm:spPr/>
    </dgm:pt>
    <dgm:pt modelId="{2D04090E-9117-4FE7-AA94-EB03B2E1E4AB}" type="pres">
      <dgm:prSet presAssocID="{16618FA7-85E5-4940-A409-9BE48CF8E00A}" presName="background3" presStyleLbl="node3" presStyleIdx="1" presStyleCnt="3"/>
      <dgm:spPr/>
    </dgm:pt>
    <dgm:pt modelId="{23E3D4EB-C7F2-42DD-942B-C6FEDC4A797F}" type="pres">
      <dgm:prSet presAssocID="{16618FA7-85E5-4940-A409-9BE48CF8E00A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C399E1-0A54-4ABE-881A-80C0016617BB}" type="pres">
      <dgm:prSet presAssocID="{16618FA7-85E5-4940-A409-9BE48CF8E00A}" presName="hierChild4" presStyleCnt="0"/>
      <dgm:spPr/>
    </dgm:pt>
    <dgm:pt modelId="{6B89B90F-BA5E-4473-BBD0-90D455B137AD}" type="pres">
      <dgm:prSet presAssocID="{688F37FF-B34B-47BC-AC01-B6EAFCACF3F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31D60AD8-290C-4408-8590-B6F224DAE4D1}" type="pres">
      <dgm:prSet presAssocID="{E8608608-86FD-491D-A5B1-4BAEBB9E216F}" presName="hierRoot2" presStyleCnt="0"/>
      <dgm:spPr/>
    </dgm:pt>
    <dgm:pt modelId="{53A10500-A689-4C20-B4CB-F03F6832AF93}" type="pres">
      <dgm:prSet presAssocID="{E8608608-86FD-491D-A5B1-4BAEBB9E216F}" presName="composite2" presStyleCnt="0"/>
      <dgm:spPr/>
    </dgm:pt>
    <dgm:pt modelId="{018626A2-35ED-4BB6-A607-11775663FF98}" type="pres">
      <dgm:prSet presAssocID="{E8608608-86FD-491D-A5B1-4BAEBB9E216F}" presName="background2" presStyleLbl="node2" presStyleIdx="1" presStyleCnt="2"/>
      <dgm:spPr/>
    </dgm:pt>
    <dgm:pt modelId="{6EE2FD6F-395E-42A6-B3E0-0EE3B8B5EEAE}" type="pres">
      <dgm:prSet presAssocID="{E8608608-86FD-491D-A5B1-4BAEBB9E216F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393DBD-EA28-4DC7-9509-D278E836FFEE}" type="pres">
      <dgm:prSet presAssocID="{E8608608-86FD-491D-A5B1-4BAEBB9E216F}" presName="hierChild3" presStyleCnt="0"/>
      <dgm:spPr/>
    </dgm:pt>
    <dgm:pt modelId="{34FE8421-CFF2-4072-976B-9C359B621FCD}" type="pres">
      <dgm:prSet presAssocID="{1858CA74-AF13-45C1-AF91-9166EC2104F5}" presName="Name17" presStyleLbl="parChTrans1D3" presStyleIdx="2" presStyleCnt="3"/>
      <dgm:spPr/>
      <dgm:t>
        <a:bodyPr/>
        <a:lstStyle/>
        <a:p>
          <a:endParaRPr lang="ru-RU"/>
        </a:p>
      </dgm:t>
    </dgm:pt>
    <dgm:pt modelId="{F8A3B959-C91C-4A8C-AA5B-D33E4173CAF0}" type="pres">
      <dgm:prSet presAssocID="{AD49C32E-870A-4939-818B-C84E8DC45B8F}" presName="hierRoot3" presStyleCnt="0"/>
      <dgm:spPr/>
    </dgm:pt>
    <dgm:pt modelId="{F889E049-CD27-4D9D-9B59-28728A426FB7}" type="pres">
      <dgm:prSet presAssocID="{AD49C32E-870A-4939-818B-C84E8DC45B8F}" presName="composite3" presStyleCnt="0"/>
      <dgm:spPr/>
    </dgm:pt>
    <dgm:pt modelId="{1018602B-5E82-4752-9273-B74DC8DA8C7A}" type="pres">
      <dgm:prSet presAssocID="{AD49C32E-870A-4939-818B-C84E8DC45B8F}" presName="background3" presStyleLbl="node3" presStyleIdx="2" presStyleCnt="3"/>
      <dgm:spPr/>
    </dgm:pt>
    <dgm:pt modelId="{4DC07060-9717-4B22-97B7-376134B545F3}" type="pres">
      <dgm:prSet presAssocID="{AD49C32E-870A-4939-818B-C84E8DC45B8F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88FDF4-95F3-4A3E-BC9A-224AD7523A76}" type="pres">
      <dgm:prSet presAssocID="{AD49C32E-870A-4939-818B-C84E8DC45B8F}" presName="hierChild4" presStyleCnt="0"/>
      <dgm:spPr/>
    </dgm:pt>
  </dgm:ptLst>
  <dgm:cxnLst>
    <dgm:cxn modelId="{6AD19FA4-C9B5-44D4-BB93-6CEF32422E52}" type="presOf" srcId="{7D758E58-9A8B-4409-B7E4-4A897A830A80}" destId="{7FA55B02-A48C-4E20-88BC-F208679D2A9B}" srcOrd="0" destOrd="0" presId="urn:microsoft.com/office/officeart/2005/8/layout/hierarchy1"/>
    <dgm:cxn modelId="{87972971-DDC4-4B4D-BCA9-B21EE3223C9F}" type="presOf" srcId="{2F3492FE-B139-437B-A669-BC42FA89BDF3}" destId="{2AFED9AC-EB54-4542-A0B6-198FEE321C10}" srcOrd="0" destOrd="0" presId="urn:microsoft.com/office/officeart/2005/8/layout/hierarchy1"/>
    <dgm:cxn modelId="{3E53AB6D-FCF0-47CB-AED2-A7F50B38FD0D}" srcId="{1AB005AE-CC59-463A-BDC4-A222C44A4229}" destId="{16976F9B-CFDE-4B6B-84F6-94DA73492DF4}" srcOrd="0" destOrd="0" parTransId="{6F79D3CA-025F-4938-88C0-971DA3EE1FCF}" sibTransId="{993B3429-FD70-4BD5-8B2A-CB9A2322936A}"/>
    <dgm:cxn modelId="{F612A71C-6527-4842-926E-163C0F4F6398}" type="presOf" srcId="{E8608608-86FD-491D-A5B1-4BAEBB9E216F}" destId="{6EE2FD6F-395E-42A6-B3E0-0EE3B8B5EEAE}" srcOrd="0" destOrd="0" presId="urn:microsoft.com/office/officeart/2005/8/layout/hierarchy1"/>
    <dgm:cxn modelId="{F8804024-F455-40D8-9465-EBE9C7EE48DC}" srcId="{7D758E58-9A8B-4409-B7E4-4A897A830A80}" destId="{E8608608-86FD-491D-A5B1-4BAEBB9E216F}" srcOrd="1" destOrd="0" parTransId="{688F37FF-B34B-47BC-AC01-B6EAFCACF3F1}" sibTransId="{5FD01539-2EA4-4A19-B021-65A4803A4F88}"/>
    <dgm:cxn modelId="{A32FED74-460D-41AF-BA66-47A682AC26E9}" type="presOf" srcId="{16976F9B-CFDE-4B6B-84F6-94DA73492DF4}" destId="{779C9364-2666-4780-997B-BB8A4CA72ACA}" srcOrd="0" destOrd="0" presId="urn:microsoft.com/office/officeart/2005/8/layout/hierarchy1"/>
    <dgm:cxn modelId="{79B4AD0C-AA43-4415-AAA1-CA8B3A2211F9}" type="presOf" srcId="{688F37FF-B34B-47BC-AC01-B6EAFCACF3F1}" destId="{6B89B90F-BA5E-4473-BBD0-90D455B137AD}" srcOrd="0" destOrd="0" presId="urn:microsoft.com/office/officeart/2005/8/layout/hierarchy1"/>
    <dgm:cxn modelId="{A75AD363-1E12-42B2-B14F-279DCF26DF57}" srcId="{1AB005AE-CC59-463A-BDC4-A222C44A4229}" destId="{16618FA7-85E5-4940-A409-9BE48CF8E00A}" srcOrd="1" destOrd="0" parTransId="{2F3492FE-B139-437B-A669-BC42FA89BDF3}" sibTransId="{FD3AE7FA-555D-45AB-91E4-E3E5652568B8}"/>
    <dgm:cxn modelId="{1DC12A9A-9274-44E1-9D2C-1681F4A6562D}" srcId="{7D758E58-9A8B-4409-B7E4-4A897A830A80}" destId="{1AB005AE-CC59-463A-BDC4-A222C44A4229}" srcOrd="0" destOrd="0" parTransId="{EF212D16-EECB-401A-A15C-A1671A678ABA}" sibTransId="{BA5BA4BE-00F5-40EF-9A76-D9743A1063E1}"/>
    <dgm:cxn modelId="{3D110D04-BA2E-433D-B968-68BA52863692}" type="presOf" srcId="{AD49C32E-870A-4939-818B-C84E8DC45B8F}" destId="{4DC07060-9717-4B22-97B7-376134B545F3}" srcOrd="0" destOrd="0" presId="urn:microsoft.com/office/officeart/2005/8/layout/hierarchy1"/>
    <dgm:cxn modelId="{894647BB-0502-40A8-AB87-135EB3D85CB6}" type="presOf" srcId="{16618FA7-85E5-4940-A409-9BE48CF8E00A}" destId="{23E3D4EB-C7F2-42DD-942B-C6FEDC4A797F}" srcOrd="0" destOrd="0" presId="urn:microsoft.com/office/officeart/2005/8/layout/hierarchy1"/>
    <dgm:cxn modelId="{37813502-88D0-41C6-A6AB-EBD4590308DA}" type="presOf" srcId="{6F79D3CA-025F-4938-88C0-971DA3EE1FCF}" destId="{42E2B0FF-1270-48B1-A4BD-BC888E60F884}" srcOrd="0" destOrd="0" presId="urn:microsoft.com/office/officeart/2005/8/layout/hierarchy1"/>
    <dgm:cxn modelId="{EE9E9B71-9971-4A00-A3C8-ADA5286C8AFB}" type="presOf" srcId="{EF212D16-EECB-401A-A15C-A1671A678ABA}" destId="{DD79D418-BD75-4628-8FA1-205EA678B0AF}" srcOrd="0" destOrd="0" presId="urn:microsoft.com/office/officeart/2005/8/layout/hierarchy1"/>
    <dgm:cxn modelId="{369FE16B-82C9-452C-923C-F08D7E548B1F}" srcId="{E8608608-86FD-491D-A5B1-4BAEBB9E216F}" destId="{AD49C32E-870A-4939-818B-C84E8DC45B8F}" srcOrd="0" destOrd="0" parTransId="{1858CA74-AF13-45C1-AF91-9166EC2104F5}" sibTransId="{9E747471-F635-4CE4-BF9F-5DA48A2C0399}"/>
    <dgm:cxn modelId="{2F304B39-6B50-48A8-A79E-89ACAAC5CE47}" type="presOf" srcId="{1858CA74-AF13-45C1-AF91-9166EC2104F5}" destId="{34FE8421-CFF2-4072-976B-9C359B621FCD}" srcOrd="0" destOrd="0" presId="urn:microsoft.com/office/officeart/2005/8/layout/hierarchy1"/>
    <dgm:cxn modelId="{3D445215-553E-4056-A1AE-D3683B9FA90F}" type="presOf" srcId="{1AB005AE-CC59-463A-BDC4-A222C44A4229}" destId="{69C3E4B5-F245-41ED-8016-3EB90C5727CF}" srcOrd="0" destOrd="0" presId="urn:microsoft.com/office/officeart/2005/8/layout/hierarchy1"/>
    <dgm:cxn modelId="{AC5ACCD0-89BD-4319-942D-6316374598DA}" srcId="{3568963B-DE98-4B4F-92A6-3A56B3A03B7F}" destId="{7D758E58-9A8B-4409-B7E4-4A897A830A80}" srcOrd="0" destOrd="0" parTransId="{A0A01067-EACE-4E9C-836A-01B35DA5DF13}" sibTransId="{EFEC7D75-1CBB-4F8A-B214-F842AC45FF53}"/>
    <dgm:cxn modelId="{FBF29442-B2DD-4BAD-8497-50779AD41E6B}" type="presOf" srcId="{3568963B-DE98-4B4F-92A6-3A56B3A03B7F}" destId="{36EE37E1-89ED-4C93-A52C-F1D7EB2F7C5A}" srcOrd="0" destOrd="0" presId="urn:microsoft.com/office/officeart/2005/8/layout/hierarchy1"/>
    <dgm:cxn modelId="{D3D091CE-B63E-4333-9066-17DEBC386FDA}" type="presParOf" srcId="{36EE37E1-89ED-4C93-A52C-F1D7EB2F7C5A}" destId="{F3221F0F-4860-46B6-BE09-BBE89E66C22D}" srcOrd="0" destOrd="0" presId="urn:microsoft.com/office/officeart/2005/8/layout/hierarchy1"/>
    <dgm:cxn modelId="{24FF42E6-1C7B-40E2-B1BD-179BA9996F12}" type="presParOf" srcId="{F3221F0F-4860-46B6-BE09-BBE89E66C22D}" destId="{1FFF8C3C-FC5E-4CE5-80D9-3D6FE824D3EA}" srcOrd="0" destOrd="0" presId="urn:microsoft.com/office/officeart/2005/8/layout/hierarchy1"/>
    <dgm:cxn modelId="{79DF71AD-D0DD-4B61-940A-605042F7B0E4}" type="presParOf" srcId="{1FFF8C3C-FC5E-4CE5-80D9-3D6FE824D3EA}" destId="{E3F65223-EED5-467D-BF34-BEBD1DCA9E4A}" srcOrd="0" destOrd="0" presId="urn:microsoft.com/office/officeart/2005/8/layout/hierarchy1"/>
    <dgm:cxn modelId="{CCF80300-B2B2-46E3-8F4C-526C0280F5A1}" type="presParOf" srcId="{1FFF8C3C-FC5E-4CE5-80D9-3D6FE824D3EA}" destId="{7FA55B02-A48C-4E20-88BC-F208679D2A9B}" srcOrd="1" destOrd="0" presId="urn:microsoft.com/office/officeart/2005/8/layout/hierarchy1"/>
    <dgm:cxn modelId="{3D50C7E3-B31C-4B67-BB7D-111B49D4CA66}" type="presParOf" srcId="{F3221F0F-4860-46B6-BE09-BBE89E66C22D}" destId="{71C58774-C1B9-4CA7-A4D0-3E7A4AFE6E9E}" srcOrd="1" destOrd="0" presId="urn:microsoft.com/office/officeart/2005/8/layout/hierarchy1"/>
    <dgm:cxn modelId="{BDB2AB86-4841-4C9C-943D-19A285C2DD67}" type="presParOf" srcId="{71C58774-C1B9-4CA7-A4D0-3E7A4AFE6E9E}" destId="{DD79D418-BD75-4628-8FA1-205EA678B0AF}" srcOrd="0" destOrd="0" presId="urn:microsoft.com/office/officeart/2005/8/layout/hierarchy1"/>
    <dgm:cxn modelId="{891C1113-FB33-4E33-86A6-3C8D476C10BB}" type="presParOf" srcId="{71C58774-C1B9-4CA7-A4D0-3E7A4AFE6E9E}" destId="{08D447F7-EC5D-40C4-9958-72904272BBD1}" srcOrd="1" destOrd="0" presId="urn:microsoft.com/office/officeart/2005/8/layout/hierarchy1"/>
    <dgm:cxn modelId="{8C88CC67-EAD9-4686-B8B7-33DD32BA3B30}" type="presParOf" srcId="{08D447F7-EC5D-40C4-9958-72904272BBD1}" destId="{37670579-D6C1-4A50-950B-AFB87981D379}" srcOrd="0" destOrd="0" presId="urn:microsoft.com/office/officeart/2005/8/layout/hierarchy1"/>
    <dgm:cxn modelId="{52C93969-348C-4E0D-B646-5C9F60078CBC}" type="presParOf" srcId="{37670579-D6C1-4A50-950B-AFB87981D379}" destId="{BC16635F-3DA2-4B4E-95D0-262D76622FF5}" srcOrd="0" destOrd="0" presId="urn:microsoft.com/office/officeart/2005/8/layout/hierarchy1"/>
    <dgm:cxn modelId="{A237B11B-2D8E-47CA-A847-C4DBD3B93399}" type="presParOf" srcId="{37670579-D6C1-4A50-950B-AFB87981D379}" destId="{69C3E4B5-F245-41ED-8016-3EB90C5727CF}" srcOrd="1" destOrd="0" presId="urn:microsoft.com/office/officeart/2005/8/layout/hierarchy1"/>
    <dgm:cxn modelId="{3C74FED3-D45E-4006-834A-1B4B340E3ADE}" type="presParOf" srcId="{08D447F7-EC5D-40C4-9958-72904272BBD1}" destId="{197CCF72-CF7A-478B-8C87-F94F392472BD}" srcOrd="1" destOrd="0" presId="urn:microsoft.com/office/officeart/2005/8/layout/hierarchy1"/>
    <dgm:cxn modelId="{02E567E1-0906-4492-AF2E-450095B4C27B}" type="presParOf" srcId="{197CCF72-CF7A-478B-8C87-F94F392472BD}" destId="{42E2B0FF-1270-48B1-A4BD-BC888E60F884}" srcOrd="0" destOrd="0" presId="urn:microsoft.com/office/officeart/2005/8/layout/hierarchy1"/>
    <dgm:cxn modelId="{85619980-965C-4511-BF24-33B9CE760802}" type="presParOf" srcId="{197CCF72-CF7A-478B-8C87-F94F392472BD}" destId="{E3DF1CF8-07E8-46CB-8514-D24367322FEC}" srcOrd="1" destOrd="0" presId="urn:microsoft.com/office/officeart/2005/8/layout/hierarchy1"/>
    <dgm:cxn modelId="{8921CCBF-24FC-4FE1-9520-B70C05D5EF31}" type="presParOf" srcId="{E3DF1CF8-07E8-46CB-8514-D24367322FEC}" destId="{12AD6C01-5A71-4661-99E3-B5DE228D79ED}" srcOrd="0" destOrd="0" presId="urn:microsoft.com/office/officeart/2005/8/layout/hierarchy1"/>
    <dgm:cxn modelId="{0AF45915-A288-4F5A-A714-BAE5018278CC}" type="presParOf" srcId="{12AD6C01-5A71-4661-99E3-B5DE228D79ED}" destId="{B2600D88-D5B7-4DE7-8FD1-E66ED2E1290F}" srcOrd="0" destOrd="0" presId="urn:microsoft.com/office/officeart/2005/8/layout/hierarchy1"/>
    <dgm:cxn modelId="{0EFEABAB-194E-4AD0-9C4C-8E343EB22323}" type="presParOf" srcId="{12AD6C01-5A71-4661-99E3-B5DE228D79ED}" destId="{779C9364-2666-4780-997B-BB8A4CA72ACA}" srcOrd="1" destOrd="0" presId="urn:microsoft.com/office/officeart/2005/8/layout/hierarchy1"/>
    <dgm:cxn modelId="{5594EFB3-21DF-4553-A2D8-8A01B65DE31C}" type="presParOf" srcId="{E3DF1CF8-07E8-46CB-8514-D24367322FEC}" destId="{4B50463B-2CA5-4D87-BAC6-14285219D759}" srcOrd="1" destOrd="0" presId="urn:microsoft.com/office/officeart/2005/8/layout/hierarchy1"/>
    <dgm:cxn modelId="{EA5EBDEE-621E-439B-8038-693CB2DE3563}" type="presParOf" srcId="{197CCF72-CF7A-478B-8C87-F94F392472BD}" destId="{2AFED9AC-EB54-4542-A0B6-198FEE321C10}" srcOrd="2" destOrd="0" presId="urn:microsoft.com/office/officeart/2005/8/layout/hierarchy1"/>
    <dgm:cxn modelId="{415D366D-01B8-4B28-9D22-1ADC5124A122}" type="presParOf" srcId="{197CCF72-CF7A-478B-8C87-F94F392472BD}" destId="{453024BA-9749-4A9D-AFF8-D200253E9B78}" srcOrd="3" destOrd="0" presId="urn:microsoft.com/office/officeart/2005/8/layout/hierarchy1"/>
    <dgm:cxn modelId="{D32EE1E3-9338-4492-953A-A6D37399FF62}" type="presParOf" srcId="{453024BA-9749-4A9D-AFF8-D200253E9B78}" destId="{5D1FBFE2-7610-445D-93F9-17B8DA4CB2F7}" srcOrd="0" destOrd="0" presId="urn:microsoft.com/office/officeart/2005/8/layout/hierarchy1"/>
    <dgm:cxn modelId="{80018791-DFA1-4AD0-A915-928672D5846E}" type="presParOf" srcId="{5D1FBFE2-7610-445D-93F9-17B8DA4CB2F7}" destId="{2D04090E-9117-4FE7-AA94-EB03B2E1E4AB}" srcOrd="0" destOrd="0" presId="urn:microsoft.com/office/officeart/2005/8/layout/hierarchy1"/>
    <dgm:cxn modelId="{AD6DE8B2-D243-4BA2-917B-1E37F5AF86B0}" type="presParOf" srcId="{5D1FBFE2-7610-445D-93F9-17B8DA4CB2F7}" destId="{23E3D4EB-C7F2-42DD-942B-C6FEDC4A797F}" srcOrd="1" destOrd="0" presId="urn:microsoft.com/office/officeart/2005/8/layout/hierarchy1"/>
    <dgm:cxn modelId="{996E84D0-FED2-4499-8918-D5BABB4B2DFF}" type="presParOf" srcId="{453024BA-9749-4A9D-AFF8-D200253E9B78}" destId="{DFC399E1-0A54-4ABE-881A-80C0016617BB}" srcOrd="1" destOrd="0" presId="urn:microsoft.com/office/officeart/2005/8/layout/hierarchy1"/>
    <dgm:cxn modelId="{E17672AA-3CD6-48ED-9715-F087C0A7E457}" type="presParOf" srcId="{71C58774-C1B9-4CA7-A4D0-3E7A4AFE6E9E}" destId="{6B89B90F-BA5E-4473-BBD0-90D455B137AD}" srcOrd="2" destOrd="0" presId="urn:microsoft.com/office/officeart/2005/8/layout/hierarchy1"/>
    <dgm:cxn modelId="{44D66FCA-94EF-4B29-8496-8506D6E66250}" type="presParOf" srcId="{71C58774-C1B9-4CA7-A4D0-3E7A4AFE6E9E}" destId="{31D60AD8-290C-4408-8590-B6F224DAE4D1}" srcOrd="3" destOrd="0" presId="urn:microsoft.com/office/officeart/2005/8/layout/hierarchy1"/>
    <dgm:cxn modelId="{52FAC166-C17C-4193-83AB-0DCDE9AD96E3}" type="presParOf" srcId="{31D60AD8-290C-4408-8590-B6F224DAE4D1}" destId="{53A10500-A689-4C20-B4CB-F03F6832AF93}" srcOrd="0" destOrd="0" presId="urn:microsoft.com/office/officeart/2005/8/layout/hierarchy1"/>
    <dgm:cxn modelId="{6E5E4876-2B13-4B0A-812B-B5AD48568F0D}" type="presParOf" srcId="{53A10500-A689-4C20-B4CB-F03F6832AF93}" destId="{018626A2-35ED-4BB6-A607-11775663FF98}" srcOrd="0" destOrd="0" presId="urn:microsoft.com/office/officeart/2005/8/layout/hierarchy1"/>
    <dgm:cxn modelId="{BD819EF3-A20B-4636-BA7D-34259E5D700A}" type="presParOf" srcId="{53A10500-A689-4C20-B4CB-F03F6832AF93}" destId="{6EE2FD6F-395E-42A6-B3E0-0EE3B8B5EEAE}" srcOrd="1" destOrd="0" presId="urn:microsoft.com/office/officeart/2005/8/layout/hierarchy1"/>
    <dgm:cxn modelId="{37CBB188-506B-426A-A020-DF68B8C5754B}" type="presParOf" srcId="{31D60AD8-290C-4408-8590-B6F224DAE4D1}" destId="{95393DBD-EA28-4DC7-9509-D278E836FFEE}" srcOrd="1" destOrd="0" presId="urn:microsoft.com/office/officeart/2005/8/layout/hierarchy1"/>
    <dgm:cxn modelId="{722C98D7-8AD1-4FE7-AFCA-944A8B84FF0E}" type="presParOf" srcId="{95393DBD-EA28-4DC7-9509-D278E836FFEE}" destId="{34FE8421-CFF2-4072-976B-9C359B621FCD}" srcOrd="0" destOrd="0" presId="urn:microsoft.com/office/officeart/2005/8/layout/hierarchy1"/>
    <dgm:cxn modelId="{EC4CE02C-FCE5-4285-9C15-245D0B5C54D7}" type="presParOf" srcId="{95393DBD-EA28-4DC7-9509-D278E836FFEE}" destId="{F8A3B959-C91C-4A8C-AA5B-D33E4173CAF0}" srcOrd="1" destOrd="0" presId="urn:microsoft.com/office/officeart/2005/8/layout/hierarchy1"/>
    <dgm:cxn modelId="{EDD0C58D-540F-44C2-A1F8-BF28DD9AEFE2}" type="presParOf" srcId="{F8A3B959-C91C-4A8C-AA5B-D33E4173CAF0}" destId="{F889E049-CD27-4D9D-9B59-28728A426FB7}" srcOrd="0" destOrd="0" presId="urn:microsoft.com/office/officeart/2005/8/layout/hierarchy1"/>
    <dgm:cxn modelId="{54020E63-7DDE-49AB-8945-5F2B7D884BE1}" type="presParOf" srcId="{F889E049-CD27-4D9D-9B59-28728A426FB7}" destId="{1018602B-5E82-4752-9273-B74DC8DA8C7A}" srcOrd="0" destOrd="0" presId="urn:microsoft.com/office/officeart/2005/8/layout/hierarchy1"/>
    <dgm:cxn modelId="{E11251BC-248C-491D-A4B4-4786A0660CEE}" type="presParOf" srcId="{F889E049-CD27-4D9D-9B59-28728A426FB7}" destId="{4DC07060-9717-4B22-97B7-376134B545F3}" srcOrd="1" destOrd="0" presId="urn:microsoft.com/office/officeart/2005/8/layout/hierarchy1"/>
    <dgm:cxn modelId="{81FAAB17-5163-4456-8F4E-C5B9CF6EDAA6}" type="presParOf" srcId="{F8A3B959-C91C-4A8C-AA5B-D33E4173CAF0}" destId="{4988FDF4-95F3-4A3E-BC9A-224AD7523A76}" srcOrd="1" destOrd="0" presId="urn:microsoft.com/office/officeart/2005/8/layout/hierarchy1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208809-54B8-47AF-BF30-4448DE8825E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2F8FD9-4294-4F7E-A3ED-2E59D0A33CB3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Медицина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2BD5C5D-F1B6-434F-9C77-B2FF5BEA6212}" type="parTrans" cxnId="{42BC0B7C-1473-4611-876B-6315DA7B7AA2}">
      <dgm:prSet/>
      <dgm:spPr/>
      <dgm:t>
        <a:bodyPr/>
        <a:lstStyle/>
        <a:p>
          <a:endParaRPr lang="ru-RU"/>
        </a:p>
      </dgm:t>
    </dgm:pt>
    <dgm:pt modelId="{59275FC3-2BD6-4921-BBDB-E7B49927BBC2}" type="sibTrans" cxnId="{42BC0B7C-1473-4611-876B-6315DA7B7AA2}">
      <dgm:prSet/>
      <dgm:spPr/>
      <dgm:t>
        <a:bodyPr/>
        <a:lstStyle/>
        <a:p>
          <a:endParaRPr lang="ru-RU"/>
        </a:p>
      </dgm:t>
    </dgm:pt>
    <dgm:pt modelId="{054705C7-981B-4EFE-8E2D-F03F542F3425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Плоды гранатового дерева не только вкусны, но крайне полезны при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малокровии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(низком гемоглобине крови), для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укрепления иммунитета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 некоторых других заболеваниях.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5572FCA-5043-4BDE-9F45-32CBDA96C9E0}" type="parTrans" cxnId="{0F17A170-4BF7-4E4C-ABA9-3502B9285216}">
      <dgm:prSet/>
      <dgm:spPr/>
      <dgm:t>
        <a:bodyPr/>
        <a:lstStyle/>
        <a:p>
          <a:endParaRPr lang="ru-RU"/>
        </a:p>
      </dgm:t>
    </dgm:pt>
    <dgm:pt modelId="{2B695569-FBB7-4B07-B436-B944E95DA0E3}" type="sibTrans" cxnId="{0F17A170-4BF7-4E4C-ABA9-3502B9285216}">
      <dgm:prSet/>
      <dgm:spPr/>
      <dgm:t>
        <a:bodyPr/>
        <a:lstStyle/>
        <a:p>
          <a:endParaRPr lang="ru-RU"/>
        </a:p>
      </dgm:t>
    </dgm:pt>
    <dgm:pt modelId="{984E332C-4A5B-4A03-B2C5-9DC94A1B09B5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Для лечения используют также кожуру, ветки и листья граната.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300D6D4-6DCA-43A8-9FE0-0CC4F142807B}" type="parTrans" cxnId="{E6955550-A295-467E-909E-2407F5BCF3A0}">
      <dgm:prSet/>
      <dgm:spPr/>
      <dgm:t>
        <a:bodyPr/>
        <a:lstStyle/>
        <a:p>
          <a:endParaRPr lang="ru-RU"/>
        </a:p>
      </dgm:t>
    </dgm:pt>
    <dgm:pt modelId="{5DC208E7-EB0E-406D-A58C-5BE8B4D42A2D}" type="sibTrans" cxnId="{E6955550-A295-467E-909E-2407F5BCF3A0}">
      <dgm:prSet/>
      <dgm:spPr/>
      <dgm:t>
        <a:bodyPr/>
        <a:lstStyle/>
        <a:p>
          <a:endParaRPr lang="ru-RU"/>
        </a:p>
      </dgm:t>
    </dgm:pt>
    <dgm:pt modelId="{E02F5FF6-9373-49EC-87B5-651ADD0A4FED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Пищевая промышленность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13BBC95-8BA1-475B-A308-0BFB6FA66202}" type="parTrans" cxnId="{439A77B7-4A13-4CBD-AC5E-51AE43AF16BA}">
      <dgm:prSet/>
      <dgm:spPr/>
      <dgm:t>
        <a:bodyPr/>
        <a:lstStyle/>
        <a:p>
          <a:endParaRPr lang="ru-RU"/>
        </a:p>
      </dgm:t>
    </dgm:pt>
    <dgm:pt modelId="{B6A2BE49-8649-49B9-809B-8295B16BE069}" type="sibTrans" cxnId="{439A77B7-4A13-4CBD-AC5E-51AE43AF16BA}">
      <dgm:prSet/>
      <dgm:spPr/>
      <dgm:t>
        <a:bodyPr/>
        <a:lstStyle/>
        <a:p>
          <a:endParaRPr lang="ru-RU"/>
        </a:p>
      </dgm:t>
    </dgm:pt>
    <dgm:pt modelId="{6E34147F-DB28-4F10-83CB-FC6C170B968E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Зерна и мякоть семян граната нашли применение в </a:t>
          </a:r>
          <a:r>
            <a:rPr lang="ru-RU" sz="1400" u="sng" dirty="0" smtClean="0">
              <a:latin typeface="Times New Roman" pitchFamily="18" charset="0"/>
              <a:cs typeface="Times New Roman" pitchFamily="18" charset="0"/>
            </a:rPr>
            <a:t>кулинарии, пищевой промышленности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6C4C96E-0CA2-4A2C-9C14-FA05114EDBEC}" type="parTrans" cxnId="{C0F684D3-9F54-47EC-8C96-6D77A0CA5E34}">
      <dgm:prSet/>
      <dgm:spPr/>
      <dgm:t>
        <a:bodyPr/>
        <a:lstStyle/>
        <a:p>
          <a:endParaRPr lang="ru-RU"/>
        </a:p>
      </dgm:t>
    </dgm:pt>
    <dgm:pt modelId="{58ABAE08-A860-475B-9203-654DBA0E623C}" type="sibTrans" cxnId="{C0F684D3-9F54-47EC-8C96-6D77A0CA5E34}">
      <dgm:prSet/>
      <dgm:spPr/>
      <dgm:t>
        <a:bodyPr/>
        <a:lstStyle/>
        <a:p>
          <a:endParaRPr lang="ru-RU"/>
        </a:p>
      </dgm:t>
    </dgm:pt>
    <dgm:pt modelId="{0703A947-53E3-4B13-A7EC-FB382F9C0139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Из граната получают настоящую уксусную кислоту, их используют для приготовления некоторых алкогольных напитков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DC8A1C9-4CA9-4120-8000-C0BF007BCC96}" type="parTrans" cxnId="{B5190EB8-BCD9-4763-BD23-D56A617438B1}">
      <dgm:prSet/>
      <dgm:spPr/>
      <dgm:t>
        <a:bodyPr/>
        <a:lstStyle/>
        <a:p>
          <a:endParaRPr lang="ru-RU"/>
        </a:p>
      </dgm:t>
    </dgm:pt>
    <dgm:pt modelId="{D0ED9CFB-2E8B-4E69-B528-1F34B4967A8D}" type="sibTrans" cxnId="{B5190EB8-BCD9-4763-BD23-D56A617438B1}">
      <dgm:prSet/>
      <dgm:spPr/>
      <dgm:t>
        <a:bodyPr/>
        <a:lstStyle/>
        <a:p>
          <a:endParaRPr lang="ru-RU"/>
        </a:p>
      </dgm:t>
    </dgm:pt>
    <dgm:pt modelId="{16B2204F-AFC4-4DE8-9F25-7D91D61251D3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Легкая промышленность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4EA96C9-958D-4C9A-93E1-C5DE84A0F554}" type="parTrans" cxnId="{11BAFE81-4B84-4D32-B9A7-AB89EDE730F4}">
      <dgm:prSet/>
      <dgm:spPr/>
      <dgm:t>
        <a:bodyPr/>
        <a:lstStyle/>
        <a:p>
          <a:endParaRPr lang="ru-RU"/>
        </a:p>
      </dgm:t>
    </dgm:pt>
    <dgm:pt modelId="{4FC57C25-7718-47F0-B033-C479B14A9B93}" type="sibTrans" cxnId="{11BAFE81-4B84-4D32-B9A7-AB89EDE730F4}">
      <dgm:prSet/>
      <dgm:spPr/>
      <dgm:t>
        <a:bodyPr/>
        <a:lstStyle/>
        <a:p>
          <a:endParaRPr lang="ru-RU"/>
        </a:p>
      </dgm:t>
    </dgm:pt>
    <dgm:pt modelId="{DE7BEB07-4006-44B8-A6F0-A96BC757ADED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Из кожистого околоплодника граната получают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дубитель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для выделки сафьяновой кожи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и краситель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для тканей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C8665A-5313-47ED-BDAC-D88BC82DF607}" type="parTrans" cxnId="{71A645E6-9B9E-4C62-8A8C-2CEAB7AF266B}">
      <dgm:prSet/>
      <dgm:spPr/>
      <dgm:t>
        <a:bodyPr/>
        <a:lstStyle/>
        <a:p>
          <a:endParaRPr lang="ru-RU"/>
        </a:p>
      </dgm:t>
    </dgm:pt>
    <dgm:pt modelId="{E230E387-A7C8-4073-8E8D-2220BAC556B5}" type="sibTrans" cxnId="{71A645E6-9B9E-4C62-8A8C-2CEAB7AF266B}">
      <dgm:prSet/>
      <dgm:spPr/>
      <dgm:t>
        <a:bodyPr/>
        <a:lstStyle/>
        <a:p>
          <a:endParaRPr lang="ru-RU"/>
        </a:p>
      </dgm:t>
    </dgm:pt>
    <dgm:pt modelId="{A19D6A69-A314-45D2-921D-570D39DBE383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Декоративное применение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5479049D-89CE-4F16-B60D-E034C92F78CD}" type="parTrans" cxnId="{BD4C91A3-CC9D-41E6-80A6-14321DB0437B}">
      <dgm:prSet/>
      <dgm:spPr/>
      <dgm:t>
        <a:bodyPr/>
        <a:lstStyle/>
        <a:p>
          <a:endParaRPr lang="ru-RU"/>
        </a:p>
      </dgm:t>
    </dgm:pt>
    <dgm:pt modelId="{E3640238-C145-47F8-8A0A-55430F098A1A}" type="sibTrans" cxnId="{BD4C91A3-CC9D-41E6-80A6-14321DB0437B}">
      <dgm:prSet/>
      <dgm:spPr/>
      <dgm:t>
        <a:bodyPr/>
        <a:lstStyle/>
        <a:p>
          <a:endParaRPr lang="ru-RU"/>
        </a:p>
      </dgm:t>
    </dgm:pt>
    <dgm:pt modelId="{63FA99CE-49B3-4296-9C2E-3683FFB1A7A9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Растения гранат используют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в плодоводстве и декоративном садоводстве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 В последнем случае популярны сорта с махровыми цветками.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EA64A9C-AD19-431F-8D58-A506CDDD2672}" type="parTrans" cxnId="{D1CD2212-F93F-4C47-AB48-A8D0A12F4A52}">
      <dgm:prSet/>
      <dgm:spPr/>
      <dgm:t>
        <a:bodyPr/>
        <a:lstStyle/>
        <a:p>
          <a:endParaRPr lang="ru-RU"/>
        </a:p>
      </dgm:t>
    </dgm:pt>
    <dgm:pt modelId="{2A1E54FF-0CDC-4B5F-9772-2B19587E807F}" type="sibTrans" cxnId="{D1CD2212-F93F-4C47-AB48-A8D0A12F4A52}">
      <dgm:prSet/>
      <dgm:spPr/>
      <dgm:t>
        <a:bodyPr/>
        <a:lstStyle/>
        <a:p>
          <a:endParaRPr lang="ru-RU"/>
        </a:p>
      </dgm:t>
    </dgm:pt>
    <dgm:pt modelId="{C7747E4C-823B-426A-9D40-53E67383CE41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Растения гранат  в тропических широтах высаживают в парках и садах, в том числе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в виде живой изгороди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 В более холодных странах, а также в Подмосковье, средней полосе России и севернее, деревья растят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в больших контейнерах на патио, а на зиму заносят в помещение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00E4FCD-D3D3-4863-B0B8-0CA088145EF6}" type="parTrans" cxnId="{7E848968-72AD-438B-AED3-A8BFCD01B3AC}">
      <dgm:prSet/>
      <dgm:spPr/>
      <dgm:t>
        <a:bodyPr/>
        <a:lstStyle/>
        <a:p>
          <a:endParaRPr lang="ru-RU"/>
        </a:p>
      </dgm:t>
    </dgm:pt>
    <dgm:pt modelId="{CD61C3E9-DFFA-4603-BAAE-0D7C483A2EE5}" type="sibTrans" cxnId="{7E848968-72AD-438B-AED3-A8BFCD01B3AC}">
      <dgm:prSet/>
      <dgm:spPr/>
      <dgm:t>
        <a:bodyPr/>
        <a:lstStyle/>
        <a:p>
          <a:endParaRPr lang="ru-RU"/>
        </a:p>
      </dgm:t>
    </dgm:pt>
    <dgm:pt modelId="{75891656-741C-42FC-8A8F-224ABE03CA40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 Растение гранат выращивают в комнатной культуре, иногда - в форме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бонсай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521F3E0F-6BB8-4388-92A3-9084E36E0FC9}" type="parTrans" cxnId="{BD2DB3AE-561E-402F-B9DA-F62FB6762AC6}">
      <dgm:prSet/>
      <dgm:spPr/>
      <dgm:t>
        <a:bodyPr/>
        <a:lstStyle/>
        <a:p>
          <a:endParaRPr lang="ru-RU"/>
        </a:p>
      </dgm:t>
    </dgm:pt>
    <dgm:pt modelId="{6A13978A-9333-47A3-AB3B-7AEF1B225DE3}" type="sibTrans" cxnId="{BD2DB3AE-561E-402F-B9DA-F62FB6762AC6}">
      <dgm:prSet/>
      <dgm:spPr/>
      <dgm:t>
        <a:bodyPr/>
        <a:lstStyle/>
        <a:p>
          <a:endParaRPr lang="ru-RU"/>
        </a:p>
      </dgm:t>
    </dgm:pt>
    <dgm:pt modelId="{043F562B-522A-41E5-9373-27582D3D193F}" type="pres">
      <dgm:prSet presAssocID="{C7208809-54B8-47AF-BF30-4448DE8825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1691CE-0B32-4B23-AA1A-C055C54A3806}" type="pres">
      <dgm:prSet presAssocID="{992F8FD9-4294-4F7E-A3ED-2E59D0A33CB3}" presName="composite" presStyleCnt="0"/>
      <dgm:spPr/>
    </dgm:pt>
    <dgm:pt modelId="{9844026C-BE64-4ED3-A0C8-2CB880D94107}" type="pres">
      <dgm:prSet presAssocID="{992F8FD9-4294-4F7E-A3ED-2E59D0A33CB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86532A-46F3-4F3C-B5E7-5EC62CE3D5C5}" type="pres">
      <dgm:prSet presAssocID="{992F8FD9-4294-4F7E-A3ED-2E59D0A33CB3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2741DF-FAB4-4D51-B82D-A1B7AB564264}" type="pres">
      <dgm:prSet presAssocID="{59275FC3-2BD6-4921-BBDB-E7B49927BBC2}" presName="sp" presStyleCnt="0"/>
      <dgm:spPr/>
    </dgm:pt>
    <dgm:pt modelId="{C39B3715-F25D-4F1C-98A6-A51B7ACDD0FD}" type="pres">
      <dgm:prSet presAssocID="{E02F5FF6-9373-49EC-87B5-651ADD0A4FED}" presName="composite" presStyleCnt="0"/>
      <dgm:spPr/>
    </dgm:pt>
    <dgm:pt modelId="{53D7D156-9DEE-4E5F-B00C-DDD14F729F41}" type="pres">
      <dgm:prSet presAssocID="{E02F5FF6-9373-49EC-87B5-651ADD0A4FED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8E7C47-8F17-4C92-A465-68494CD1ED71}" type="pres">
      <dgm:prSet presAssocID="{E02F5FF6-9373-49EC-87B5-651ADD0A4FE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D2DC1F-7877-4AA3-BF2D-568BF064B20D}" type="pres">
      <dgm:prSet presAssocID="{B6A2BE49-8649-49B9-809B-8295B16BE069}" presName="sp" presStyleCnt="0"/>
      <dgm:spPr/>
    </dgm:pt>
    <dgm:pt modelId="{C40A1B0B-99D9-4CB9-AFC9-B2642A34FD79}" type="pres">
      <dgm:prSet presAssocID="{16B2204F-AFC4-4DE8-9F25-7D91D61251D3}" presName="composite" presStyleCnt="0"/>
      <dgm:spPr/>
    </dgm:pt>
    <dgm:pt modelId="{890657B1-5139-4C37-BF40-3412BC5348FA}" type="pres">
      <dgm:prSet presAssocID="{16B2204F-AFC4-4DE8-9F25-7D91D61251D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74646-45BC-494A-AC35-CAC8E1441630}" type="pres">
      <dgm:prSet presAssocID="{16B2204F-AFC4-4DE8-9F25-7D91D61251D3}" presName="descendantText" presStyleLbl="alignAcc1" presStyleIdx="2" presStyleCnt="4" custLinFactNeighborX="0" custLinFactNeighborY="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AD9C1B-CC7A-40A0-977F-9F6926D31F2F}" type="pres">
      <dgm:prSet presAssocID="{4FC57C25-7718-47F0-B033-C479B14A9B93}" presName="sp" presStyleCnt="0"/>
      <dgm:spPr/>
    </dgm:pt>
    <dgm:pt modelId="{72F268BE-7EBE-4FC2-8D76-8001FDCD4FFD}" type="pres">
      <dgm:prSet presAssocID="{A19D6A69-A314-45D2-921D-570D39DBE383}" presName="composite" presStyleCnt="0"/>
      <dgm:spPr/>
    </dgm:pt>
    <dgm:pt modelId="{36D14BD8-5F89-4110-9E0D-B1815CF88C65}" type="pres">
      <dgm:prSet presAssocID="{A19D6A69-A314-45D2-921D-570D39DBE38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2E992-6176-4CC9-95E2-BE683EFCA81F}" type="pres">
      <dgm:prSet presAssocID="{A19D6A69-A314-45D2-921D-570D39DBE383}" presName="descendantText" presStyleLbl="alignAcc1" presStyleIdx="3" presStyleCnt="4" custScaleY="199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A645E6-9B9E-4C62-8A8C-2CEAB7AF266B}" srcId="{16B2204F-AFC4-4DE8-9F25-7D91D61251D3}" destId="{DE7BEB07-4006-44B8-A6F0-A96BC757ADED}" srcOrd="0" destOrd="0" parTransId="{BEC8665A-5313-47ED-BDAC-D88BC82DF607}" sibTransId="{E230E387-A7C8-4073-8E8D-2220BAC556B5}"/>
    <dgm:cxn modelId="{E7833090-362F-452C-A6CE-B81027A214CB}" type="presOf" srcId="{75891656-741C-42FC-8A8F-224ABE03CA40}" destId="{B0C2E992-6176-4CC9-95E2-BE683EFCA81F}" srcOrd="0" destOrd="2" presId="urn:microsoft.com/office/officeart/2005/8/layout/chevron2"/>
    <dgm:cxn modelId="{30EE2B34-1352-478F-971E-903B38CF7F1D}" type="presOf" srcId="{054705C7-981B-4EFE-8E2D-F03F542F3425}" destId="{B886532A-46F3-4F3C-B5E7-5EC62CE3D5C5}" srcOrd="0" destOrd="0" presId="urn:microsoft.com/office/officeart/2005/8/layout/chevron2"/>
    <dgm:cxn modelId="{1E9F9E44-9924-491A-A1DB-D43C3E47FC82}" type="presOf" srcId="{A19D6A69-A314-45D2-921D-570D39DBE383}" destId="{36D14BD8-5F89-4110-9E0D-B1815CF88C65}" srcOrd="0" destOrd="0" presId="urn:microsoft.com/office/officeart/2005/8/layout/chevron2"/>
    <dgm:cxn modelId="{7E848968-72AD-438B-AED3-A8BFCD01B3AC}" srcId="{A19D6A69-A314-45D2-921D-570D39DBE383}" destId="{C7747E4C-823B-426A-9D40-53E67383CE41}" srcOrd="1" destOrd="0" parTransId="{700E4FCD-D3D3-4863-B0B8-0CA088145EF6}" sibTransId="{CD61C3E9-DFFA-4603-BAAE-0D7C483A2EE5}"/>
    <dgm:cxn modelId="{D1CD2212-F93F-4C47-AB48-A8D0A12F4A52}" srcId="{A19D6A69-A314-45D2-921D-570D39DBE383}" destId="{63FA99CE-49B3-4296-9C2E-3683FFB1A7A9}" srcOrd="0" destOrd="0" parTransId="{9EA64A9C-AD19-431F-8D58-A506CDDD2672}" sibTransId="{2A1E54FF-0CDC-4B5F-9772-2B19587E807F}"/>
    <dgm:cxn modelId="{154C73EB-9D1E-4D2B-A537-93A8AB10C1E5}" type="presOf" srcId="{DE7BEB07-4006-44B8-A6F0-A96BC757ADED}" destId="{31674646-45BC-494A-AC35-CAC8E1441630}" srcOrd="0" destOrd="0" presId="urn:microsoft.com/office/officeart/2005/8/layout/chevron2"/>
    <dgm:cxn modelId="{B43B5FDA-3AAC-4083-9B30-E72E0E80FA39}" type="presOf" srcId="{16B2204F-AFC4-4DE8-9F25-7D91D61251D3}" destId="{890657B1-5139-4C37-BF40-3412BC5348FA}" srcOrd="0" destOrd="0" presId="urn:microsoft.com/office/officeart/2005/8/layout/chevron2"/>
    <dgm:cxn modelId="{D47A8A62-13DF-4A2D-8AD2-43BC1B3DEA09}" type="presOf" srcId="{0703A947-53E3-4B13-A7EC-FB382F9C0139}" destId="{428E7C47-8F17-4C92-A465-68494CD1ED71}" srcOrd="0" destOrd="1" presId="urn:microsoft.com/office/officeart/2005/8/layout/chevron2"/>
    <dgm:cxn modelId="{BD2DB3AE-561E-402F-B9DA-F62FB6762AC6}" srcId="{A19D6A69-A314-45D2-921D-570D39DBE383}" destId="{75891656-741C-42FC-8A8F-224ABE03CA40}" srcOrd="2" destOrd="0" parTransId="{521F3E0F-6BB8-4388-92A3-9084E36E0FC9}" sibTransId="{6A13978A-9333-47A3-AB3B-7AEF1B225DE3}"/>
    <dgm:cxn modelId="{59B5F95E-EC1D-42BA-BE25-C8DA8EE410FA}" type="presOf" srcId="{C7747E4C-823B-426A-9D40-53E67383CE41}" destId="{B0C2E992-6176-4CC9-95E2-BE683EFCA81F}" srcOrd="0" destOrd="1" presId="urn:microsoft.com/office/officeart/2005/8/layout/chevron2"/>
    <dgm:cxn modelId="{C0F684D3-9F54-47EC-8C96-6D77A0CA5E34}" srcId="{E02F5FF6-9373-49EC-87B5-651ADD0A4FED}" destId="{6E34147F-DB28-4F10-83CB-FC6C170B968E}" srcOrd="0" destOrd="0" parTransId="{56C4C96E-0CA2-4A2C-9C14-FA05114EDBEC}" sibTransId="{58ABAE08-A860-475B-9203-654DBA0E623C}"/>
    <dgm:cxn modelId="{66299E14-1ED3-41B1-B708-88F58AE2BD2D}" type="presOf" srcId="{984E332C-4A5B-4A03-B2C5-9DC94A1B09B5}" destId="{B886532A-46F3-4F3C-B5E7-5EC62CE3D5C5}" srcOrd="0" destOrd="1" presId="urn:microsoft.com/office/officeart/2005/8/layout/chevron2"/>
    <dgm:cxn modelId="{E6955550-A295-467E-909E-2407F5BCF3A0}" srcId="{992F8FD9-4294-4F7E-A3ED-2E59D0A33CB3}" destId="{984E332C-4A5B-4A03-B2C5-9DC94A1B09B5}" srcOrd="1" destOrd="0" parTransId="{6300D6D4-6DCA-43A8-9FE0-0CC4F142807B}" sibTransId="{5DC208E7-EB0E-406D-A58C-5BE8B4D42A2D}"/>
    <dgm:cxn modelId="{0F17A170-4BF7-4E4C-ABA9-3502B9285216}" srcId="{992F8FD9-4294-4F7E-A3ED-2E59D0A33CB3}" destId="{054705C7-981B-4EFE-8E2D-F03F542F3425}" srcOrd="0" destOrd="0" parTransId="{B5572FCA-5043-4BDE-9F45-32CBDA96C9E0}" sibTransId="{2B695569-FBB7-4B07-B436-B944E95DA0E3}"/>
    <dgm:cxn modelId="{42BC0B7C-1473-4611-876B-6315DA7B7AA2}" srcId="{C7208809-54B8-47AF-BF30-4448DE8825E1}" destId="{992F8FD9-4294-4F7E-A3ED-2E59D0A33CB3}" srcOrd="0" destOrd="0" parTransId="{F2BD5C5D-F1B6-434F-9C77-B2FF5BEA6212}" sibTransId="{59275FC3-2BD6-4921-BBDB-E7B49927BBC2}"/>
    <dgm:cxn modelId="{62DC354B-DA37-4620-B348-D0E05C112C77}" type="presOf" srcId="{63FA99CE-49B3-4296-9C2E-3683FFB1A7A9}" destId="{B0C2E992-6176-4CC9-95E2-BE683EFCA81F}" srcOrd="0" destOrd="0" presId="urn:microsoft.com/office/officeart/2005/8/layout/chevron2"/>
    <dgm:cxn modelId="{11BAFE81-4B84-4D32-B9A7-AB89EDE730F4}" srcId="{C7208809-54B8-47AF-BF30-4448DE8825E1}" destId="{16B2204F-AFC4-4DE8-9F25-7D91D61251D3}" srcOrd="2" destOrd="0" parTransId="{E4EA96C9-958D-4C9A-93E1-C5DE84A0F554}" sibTransId="{4FC57C25-7718-47F0-B033-C479B14A9B93}"/>
    <dgm:cxn modelId="{DB572A92-EB6E-4241-BAE1-2CF39277BEE9}" type="presOf" srcId="{E02F5FF6-9373-49EC-87B5-651ADD0A4FED}" destId="{53D7D156-9DEE-4E5F-B00C-DDD14F729F41}" srcOrd="0" destOrd="0" presId="urn:microsoft.com/office/officeart/2005/8/layout/chevron2"/>
    <dgm:cxn modelId="{E6DBA81B-0B28-462D-AD89-B09B8E973909}" type="presOf" srcId="{6E34147F-DB28-4F10-83CB-FC6C170B968E}" destId="{428E7C47-8F17-4C92-A465-68494CD1ED71}" srcOrd="0" destOrd="0" presId="urn:microsoft.com/office/officeart/2005/8/layout/chevron2"/>
    <dgm:cxn modelId="{BD4C91A3-CC9D-41E6-80A6-14321DB0437B}" srcId="{C7208809-54B8-47AF-BF30-4448DE8825E1}" destId="{A19D6A69-A314-45D2-921D-570D39DBE383}" srcOrd="3" destOrd="0" parTransId="{5479049D-89CE-4F16-B60D-E034C92F78CD}" sibTransId="{E3640238-C145-47F8-8A0A-55430F098A1A}"/>
    <dgm:cxn modelId="{34BBE2F4-83AB-4720-9D84-4D3B047E95E3}" type="presOf" srcId="{C7208809-54B8-47AF-BF30-4448DE8825E1}" destId="{043F562B-522A-41E5-9373-27582D3D193F}" srcOrd="0" destOrd="0" presId="urn:microsoft.com/office/officeart/2005/8/layout/chevron2"/>
    <dgm:cxn modelId="{439A77B7-4A13-4CBD-AC5E-51AE43AF16BA}" srcId="{C7208809-54B8-47AF-BF30-4448DE8825E1}" destId="{E02F5FF6-9373-49EC-87B5-651ADD0A4FED}" srcOrd="1" destOrd="0" parTransId="{613BBC95-8BA1-475B-A308-0BFB6FA66202}" sibTransId="{B6A2BE49-8649-49B9-809B-8295B16BE069}"/>
    <dgm:cxn modelId="{05919567-595C-4941-8D04-046CDEED27FC}" type="presOf" srcId="{992F8FD9-4294-4F7E-A3ED-2E59D0A33CB3}" destId="{9844026C-BE64-4ED3-A0C8-2CB880D94107}" srcOrd="0" destOrd="0" presId="urn:microsoft.com/office/officeart/2005/8/layout/chevron2"/>
    <dgm:cxn modelId="{B5190EB8-BCD9-4763-BD23-D56A617438B1}" srcId="{E02F5FF6-9373-49EC-87B5-651ADD0A4FED}" destId="{0703A947-53E3-4B13-A7EC-FB382F9C0139}" srcOrd="1" destOrd="0" parTransId="{5DC8A1C9-4CA9-4120-8000-C0BF007BCC96}" sibTransId="{D0ED9CFB-2E8B-4E69-B528-1F34B4967A8D}"/>
    <dgm:cxn modelId="{07385067-AA9F-4659-8A64-9F0232765396}" type="presParOf" srcId="{043F562B-522A-41E5-9373-27582D3D193F}" destId="{EC1691CE-0B32-4B23-AA1A-C055C54A3806}" srcOrd="0" destOrd="0" presId="urn:microsoft.com/office/officeart/2005/8/layout/chevron2"/>
    <dgm:cxn modelId="{780389ED-CE65-447F-8EE5-B1B8A4FDDE26}" type="presParOf" srcId="{EC1691CE-0B32-4B23-AA1A-C055C54A3806}" destId="{9844026C-BE64-4ED3-A0C8-2CB880D94107}" srcOrd="0" destOrd="0" presId="urn:microsoft.com/office/officeart/2005/8/layout/chevron2"/>
    <dgm:cxn modelId="{13E1172B-2D8E-4C7D-B691-A34662C52087}" type="presParOf" srcId="{EC1691CE-0B32-4B23-AA1A-C055C54A3806}" destId="{B886532A-46F3-4F3C-B5E7-5EC62CE3D5C5}" srcOrd="1" destOrd="0" presId="urn:microsoft.com/office/officeart/2005/8/layout/chevron2"/>
    <dgm:cxn modelId="{FA1960A3-01D0-4A84-8D99-051E97E670A7}" type="presParOf" srcId="{043F562B-522A-41E5-9373-27582D3D193F}" destId="{F52741DF-FAB4-4D51-B82D-A1B7AB564264}" srcOrd="1" destOrd="0" presId="urn:microsoft.com/office/officeart/2005/8/layout/chevron2"/>
    <dgm:cxn modelId="{80642015-94C4-4934-9B4B-96C3CF2F18F0}" type="presParOf" srcId="{043F562B-522A-41E5-9373-27582D3D193F}" destId="{C39B3715-F25D-4F1C-98A6-A51B7ACDD0FD}" srcOrd="2" destOrd="0" presId="urn:microsoft.com/office/officeart/2005/8/layout/chevron2"/>
    <dgm:cxn modelId="{331BF978-075F-4DCB-9D32-ACD3A155E148}" type="presParOf" srcId="{C39B3715-F25D-4F1C-98A6-A51B7ACDD0FD}" destId="{53D7D156-9DEE-4E5F-B00C-DDD14F729F41}" srcOrd="0" destOrd="0" presId="urn:microsoft.com/office/officeart/2005/8/layout/chevron2"/>
    <dgm:cxn modelId="{455370C9-DC4C-4C54-8A83-4829E40798A3}" type="presParOf" srcId="{C39B3715-F25D-4F1C-98A6-A51B7ACDD0FD}" destId="{428E7C47-8F17-4C92-A465-68494CD1ED71}" srcOrd="1" destOrd="0" presId="urn:microsoft.com/office/officeart/2005/8/layout/chevron2"/>
    <dgm:cxn modelId="{D6692F43-6995-41F5-9D52-50C8C436E89D}" type="presParOf" srcId="{043F562B-522A-41E5-9373-27582D3D193F}" destId="{FBD2DC1F-7877-4AA3-BF2D-568BF064B20D}" srcOrd="3" destOrd="0" presId="urn:microsoft.com/office/officeart/2005/8/layout/chevron2"/>
    <dgm:cxn modelId="{782D775E-D2E1-4D64-8466-A426C30447D5}" type="presParOf" srcId="{043F562B-522A-41E5-9373-27582D3D193F}" destId="{C40A1B0B-99D9-4CB9-AFC9-B2642A34FD79}" srcOrd="4" destOrd="0" presId="urn:microsoft.com/office/officeart/2005/8/layout/chevron2"/>
    <dgm:cxn modelId="{C3562B52-307A-4EB7-B9B0-9AE138BBCBDC}" type="presParOf" srcId="{C40A1B0B-99D9-4CB9-AFC9-B2642A34FD79}" destId="{890657B1-5139-4C37-BF40-3412BC5348FA}" srcOrd="0" destOrd="0" presId="urn:microsoft.com/office/officeart/2005/8/layout/chevron2"/>
    <dgm:cxn modelId="{B2F1C0F9-ABC1-4F24-8204-948B038DD7FE}" type="presParOf" srcId="{C40A1B0B-99D9-4CB9-AFC9-B2642A34FD79}" destId="{31674646-45BC-494A-AC35-CAC8E1441630}" srcOrd="1" destOrd="0" presId="urn:microsoft.com/office/officeart/2005/8/layout/chevron2"/>
    <dgm:cxn modelId="{CBE9E208-8A63-4934-9649-DF2BCD7656F2}" type="presParOf" srcId="{043F562B-522A-41E5-9373-27582D3D193F}" destId="{0BAD9C1B-CC7A-40A0-977F-9F6926D31F2F}" srcOrd="5" destOrd="0" presId="urn:microsoft.com/office/officeart/2005/8/layout/chevron2"/>
    <dgm:cxn modelId="{6F4424DC-06CE-49D2-89AA-996EB28743CC}" type="presParOf" srcId="{043F562B-522A-41E5-9373-27582D3D193F}" destId="{72F268BE-7EBE-4FC2-8D76-8001FDCD4FFD}" srcOrd="6" destOrd="0" presId="urn:microsoft.com/office/officeart/2005/8/layout/chevron2"/>
    <dgm:cxn modelId="{20F2BF9D-9313-4D85-8D33-F7F82EC7A429}" type="presParOf" srcId="{72F268BE-7EBE-4FC2-8D76-8001FDCD4FFD}" destId="{36D14BD8-5F89-4110-9E0D-B1815CF88C65}" srcOrd="0" destOrd="0" presId="urn:microsoft.com/office/officeart/2005/8/layout/chevron2"/>
    <dgm:cxn modelId="{24F90F2D-7457-48F9-9273-5759E327BC36}" type="presParOf" srcId="{72F268BE-7EBE-4FC2-8D76-8001FDCD4FFD}" destId="{B0C2E992-6176-4CC9-95E2-BE683EFCA81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FE12D3-CB57-4627-A9FB-9CB3E3C029E7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5805B2-7A43-4E71-BD38-63B2D20A8A1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гранат (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Punica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) </a:t>
          </a:r>
        </a:p>
        <a:p>
          <a:r>
            <a:rPr lang="ru-RU" sz="2000" i="1" dirty="0" smtClean="0">
              <a:latin typeface="Times New Roman" pitchFamily="18" charset="0"/>
              <a:cs typeface="Times New Roman" pitchFamily="18" charset="0"/>
            </a:rPr>
            <a:t>можно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выращивать в домашних условиях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F803C18-85D2-477A-A3AD-D8849B2CC0A8}" type="parTrans" cxnId="{7EE454DE-13A7-426B-A8BB-890B1367A8A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16753A2-9B2B-4AFE-A6A2-DE832C4832C8}" type="sibTrans" cxnId="{7EE454DE-13A7-426B-A8BB-890B1367A8A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DCA52CF-D500-4DD3-A9A0-A407C1E41A3E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 первый план выходят декоративные свойства растения в период его цветения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DA0D236-64C4-4D07-9609-5947FB1B4CFD}" type="parTrans" cxnId="{C89D657D-E1B2-4A6A-85D8-07AEB00EE08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7D4C8BD-2142-4E1B-AC7D-FD535BB06943}" type="sibTrans" cxnId="{C89D657D-E1B2-4A6A-85D8-07AEB00EE08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E0FF0BC-DE69-43BA-96D8-13ACB4A93F6B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Качество и количество плодов снижается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06B9303-A081-4B5A-8237-5980FA872207}" type="parTrans" cxnId="{9F44347D-D050-4890-8D43-C38F1E23434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F52D471-1CEC-447A-82DE-116C6E9DC95C}" type="sibTrans" cxnId="{9F44347D-D050-4890-8D43-C38F1E23434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29FC7EC-6CA3-4849-B521-9143385688A5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Гранат карликовый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1800" b="1" u="sng" dirty="0" err="1" smtClean="0">
              <a:latin typeface="Times New Roman" pitchFamily="18" charset="0"/>
              <a:cs typeface="Times New Roman" pitchFamily="18" charset="0"/>
            </a:rPr>
            <a:t>Punica</a:t>
          </a:r>
          <a:r>
            <a:rPr lang="ru-RU" sz="1800" b="1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u="sng" dirty="0" err="1" smtClean="0">
              <a:latin typeface="Times New Roman" pitchFamily="18" charset="0"/>
              <a:cs typeface="Times New Roman" pitchFamily="18" charset="0"/>
            </a:rPr>
            <a:t>nana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), форма граната обыкновенного (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Punica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0" dirty="0" err="1" smtClean="0">
              <a:latin typeface="Times New Roman" pitchFamily="18" charset="0"/>
              <a:cs typeface="Times New Roman" pitchFamily="18" charset="0"/>
            </a:rPr>
            <a:t>granatum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var.nana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18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более пригоден для выращивания в домашних условиях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6AAE8D8-25EC-4355-93CC-6B9342DF6580}" type="parTrans" cxnId="{E935B7A7-3BC3-4F91-B090-2FBBF463517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C9565A5-4314-43F3-AB95-10B801101626}" type="sibTrans" cxnId="{E935B7A7-3BC3-4F91-B090-2FBBF463517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3BA7F96-0B5B-464B-A904-7BEECF0756BD}">
      <dgm:prSet phldrT="[Текст]" custT="1"/>
      <dgm:spPr/>
      <dgm:t>
        <a:bodyPr/>
        <a:lstStyle/>
        <a:p>
          <a:r>
            <a:rPr lang="ru-RU" sz="2000" b="0" i="0" dirty="0" smtClean="0">
              <a:latin typeface="Times New Roman" pitchFamily="18" charset="0"/>
              <a:cs typeface="Times New Roman" pitchFamily="18" charset="0"/>
            </a:rPr>
            <a:t>самое неприхотливое экзотическое растение для домашнего выращивания.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F1B4F96-2539-4D64-AC47-809299A86946}" type="parTrans" cxnId="{B7FCB6D0-B74A-4659-AFAA-35E85F942CC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D03A98F-4C8F-4BBB-87C0-24D61EEF2C6C}" type="sibTrans" cxnId="{B7FCB6D0-B74A-4659-AFAA-35E85F942CC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E4DB1BC-4222-4F8C-8079-1522A2E071E0}">
      <dgm:prSet phldrT="[Текст]" custT="1"/>
      <dgm:spPr/>
      <dgm:t>
        <a:bodyPr/>
        <a:lstStyle/>
        <a:p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Этот многолетний листопадный кустарник выращивают в субтропическом и тропическом климате 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в открытом грунте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, </a:t>
          </a:r>
        </a:p>
        <a:p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у нас - как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полулистопадное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комнатное растение 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в контейнерах и горшках на подоконнике, в зимних садах, оранжереях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F3BF276-D586-4C1B-9261-AF1702FC7F1A}" type="parTrans" cxnId="{1155B318-281E-4BF1-A1C2-BE5D8F394AA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F348E96-81F0-4D5D-9F8E-A3D1DE086BB5}" type="sibTrans" cxnId="{1155B318-281E-4BF1-A1C2-BE5D8F394AA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9A13B57-8002-4BAC-A062-E6EC9749D28C}" type="pres">
      <dgm:prSet presAssocID="{95FE12D3-CB57-4627-A9FB-9CB3E3C029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18B2A5-C411-430A-A994-4CC045ED3A0D}" type="pres">
      <dgm:prSet presAssocID="{775805B2-7A43-4E71-BD38-63B2D20A8A1D}" presName="vertFlow" presStyleCnt="0"/>
      <dgm:spPr/>
    </dgm:pt>
    <dgm:pt modelId="{33B43983-1EA7-492A-946D-AE43E8C66155}" type="pres">
      <dgm:prSet presAssocID="{775805B2-7A43-4E71-BD38-63B2D20A8A1D}" presName="header" presStyleLbl="node1" presStyleIdx="0" presStyleCnt="2" custScaleY="174614" custLinFactY="-22117" custLinFactNeighborX="7425" custLinFactNeighborY="-100000"/>
      <dgm:spPr/>
      <dgm:t>
        <a:bodyPr/>
        <a:lstStyle/>
        <a:p>
          <a:endParaRPr lang="ru-RU"/>
        </a:p>
      </dgm:t>
    </dgm:pt>
    <dgm:pt modelId="{A8AAD810-7D44-4EA1-8E72-0A0FBFB26868}" type="pres">
      <dgm:prSet presAssocID="{7DA0D236-64C4-4D07-9609-5947FB1B4CFD}" presName="parTrans" presStyleLbl="sibTrans2D1" presStyleIdx="0" presStyleCnt="4"/>
      <dgm:spPr/>
      <dgm:t>
        <a:bodyPr/>
        <a:lstStyle/>
        <a:p>
          <a:endParaRPr lang="ru-RU"/>
        </a:p>
      </dgm:t>
    </dgm:pt>
    <dgm:pt modelId="{CA0AB146-C7A7-4774-AC4D-BA92C5DBCAA3}" type="pres">
      <dgm:prSet presAssocID="{8DCA52CF-D500-4DD3-A9A0-A407C1E41A3E}" presName="child" presStyleLbl="alignAccFollowNode1" presStyleIdx="0" presStyleCnt="4" custScaleX="99773" custScaleY="167304" custLinFactY="-16250" custLinFactNeighborX="744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821B9-4A7E-43D9-BDE6-8FCDA60A7357}" type="pres">
      <dgm:prSet presAssocID="{57D4C8BD-2142-4E1B-AC7D-FD535BB0694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B85A1FE8-429F-477F-A0E9-84C88DC545F6}" type="pres">
      <dgm:prSet presAssocID="{7E0FF0BC-DE69-43BA-96D8-13ACB4A93F6B}" presName="child" presStyleLbl="alignAccFollowNode1" presStyleIdx="1" presStyleCnt="4" custScaleY="164906" custLinFactY="-12416" custLinFactNeighborX="741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7BD02-4478-4A82-B348-E9A0C2E241A5}" type="pres">
      <dgm:prSet presAssocID="{775805B2-7A43-4E71-BD38-63B2D20A8A1D}" presName="hSp" presStyleCnt="0"/>
      <dgm:spPr/>
    </dgm:pt>
    <dgm:pt modelId="{6D3CF8E6-2610-43AA-BB57-56B93C215DB6}" type="pres">
      <dgm:prSet presAssocID="{D29FC7EC-6CA3-4849-B521-9143385688A5}" presName="vertFlow" presStyleCnt="0"/>
      <dgm:spPr/>
    </dgm:pt>
    <dgm:pt modelId="{599475B4-92EB-42B6-9BFF-5F9A9D87AA81}" type="pres">
      <dgm:prSet presAssocID="{D29FC7EC-6CA3-4849-B521-9143385688A5}" presName="header" presStyleLbl="node1" presStyleIdx="1" presStyleCnt="2" custScaleY="180348" custLinFactY="-21195" custLinFactNeighborX="144" custLinFactNeighborY="-100000"/>
      <dgm:spPr/>
      <dgm:t>
        <a:bodyPr/>
        <a:lstStyle/>
        <a:p>
          <a:endParaRPr lang="ru-RU"/>
        </a:p>
      </dgm:t>
    </dgm:pt>
    <dgm:pt modelId="{2E40CB17-836C-42D8-8D9D-309603D11C92}" type="pres">
      <dgm:prSet presAssocID="{9F1B4F96-2539-4D64-AC47-809299A86946}" presName="parTrans" presStyleLbl="sibTrans2D1" presStyleIdx="2" presStyleCnt="4"/>
      <dgm:spPr/>
      <dgm:t>
        <a:bodyPr/>
        <a:lstStyle/>
        <a:p>
          <a:endParaRPr lang="ru-RU"/>
        </a:p>
      </dgm:t>
    </dgm:pt>
    <dgm:pt modelId="{7EEA8432-58AC-406C-BBEC-896C3B443F49}" type="pres">
      <dgm:prSet presAssocID="{E3BA7F96-0B5B-464B-A904-7BEECF0756BD}" presName="child" presStyleLbl="alignAccFollowNode1" presStyleIdx="2" presStyleCnt="4" custScaleY="174044" custLinFactY="-22828" custLinFactNeighborX="6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4BB7DB-5718-44D3-91A4-37AE4B29928A}" type="pres">
      <dgm:prSet presAssocID="{2D03A98F-4C8F-4BBB-87C0-24D61EEF2C6C}" presName="sibTrans" presStyleLbl="sibTrans2D1" presStyleIdx="3" presStyleCnt="4"/>
      <dgm:spPr/>
      <dgm:t>
        <a:bodyPr/>
        <a:lstStyle/>
        <a:p>
          <a:endParaRPr lang="ru-RU"/>
        </a:p>
      </dgm:t>
    </dgm:pt>
    <dgm:pt modelId="{F0CAEBFA-8303-416D-A5DC-F0E68D320A8A}" type="pres">
      <dgm:prSet presAssocID="{DE4DB1BC-4222-4F8C-8079-1522A2E071E0}" presName="child" presStyleLbl="alignAccFollowNode1" presStyleIdx="3" presStyleCnt="4" custScaleY="163636" custLinFactY="-20504" custLinFactNeighborX="6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887A75-A7E3-4AF3-B98E-3F205800A531}" type="presOf" srcId="{57D4C8BD-2142-4E1B-AC7D-FD535BB06943}" destId="{A66821B9-4A7E-43D9-BDE6-8FCDA60A7357}" srcOrd="0" destOrd="0" presId="urn:microsoft.com/office/officeart/2005/8/layout/lProcess1"/>
    <dgm:cxn modelId="{7EE454DE-13A7-426B-A8BB-890B1367A8A4}" srcId="{95FE12D3-CB57-4627-A9FB-9CB3E3C029E7}" destId="{775805B2-7A43-4E71-BD38-63B2D20A8A1D}" srcOrd="0" destOrd="0" parTransId="{EF803C18-85D2-477A-A3AD-D8849B2CC0A8}" sibTransId="{A16753A2-9B2B-4AFE-A6A2-DE832C4832C8}"/>
    <dgm:cxn modelId="{3962057D-4C70-4C1D-81BD-24420E828288}" type="presOf" srcId="{E3BA7F96-0B5B-464B-A904-7BEECF0756BD}" destId="{7EEA8432-58AC-406C-BBEC-896C3B443F49}" srcOrd="0" destOrd="0" presId="urn:microsoft.com/office/officeart/2005/8/layout/lProcess1"/>
    <dgm:cxn modelId="{2A57B7BE-87B9-4CE3-A190-24195F2104FC}" type="presOf" srcId="{7E0FF0BC-DE69-43BA-96D8-13ACB4A93F6B}" destId="{B85A1FE8-429F-477F-A0E9-84C88DC545F6}" srcOrd="0" destOrd="0" presId="urn:microsoft.com/office/officeart/2005/8/layout/lProcess1"/>
    <dgm:cxn modelId="{92B80EFE-BAA2-4929-8787-33B2542D85FF}" type="presOf" srcId="{8DCA52CF-D500-4DD3-A9A0-A407C1E41A3E}" destId="{CA0AB146-C7A7-4774-AC4D-BA92C5DBCAA3}" srcOrd="0" destOrd="0" presId="urn:microsoft.com/office/officeart/2005/8/layout/lProcess1"/>
    <dgm:cxn modelId="{8ADD5436-E18C-45BF-AD0C-745A26163D54}" type="presOf" srcId="{95FE12D3-CB57-4627-A9FB-9CB3E3C029E7}" destId="{89A13B57-8002-4BAC-A062-E6EC9749D28C}" srcOrd="0" destOrd="0" presId="urn:microsoft.com/office/officeart/2005/8/layout/lProcess1"/>
    <dgm:cxn modelId="{9F44347D-D050-4890-8D43-C38F1E234342}" srcId="{775805B2-7A43-4E71-BD38-63B2D20A8A1D}" destId="{7E0FF0BC-DE69-43BA-96D8-13ACB4A93F6B}" srcOrd="1" destOrd="0" parTransId="{206B9303-A081-4B5A-8237-5980FA872207}" sibTransId="{AF52D471-1CEC-447A-82DE-116C6E9DC95C}"/>
    <dgm:cxn modelId="{0B79AB2C-B0B8-4363-9F62-8D9A14EAA75C}" type="presOf" srcId="{775805B2-7A43-4E71-BD38-63B2D20A8A1D}" destId="{33B43983-1EA7-492A-946D-AE43E8C66155}" srcOrd="0" destOrd="0" presId="urn:microsoft.com/office/officeart/2005/8/layout/lProcess1"/>
    <dgm:cxn modelId="{5631DC30-91E2-467C-914D-67406B6FABF8}" type="presOf" srcId="{2D03A98F-4C8F-4BBB-87C0-24D61EEF2C6C}" destId="{F44BB7DB-5718-44D3-91A4-37AE4B29928A}" srcOrd="0" destOrd="0" presId="urn:microsoft.com/office/officeart/2005/8/layout/lProcess1"/>
    <dgm:cxn modelId="{C89D657D-E1B2-4A6A-85D8-07AEB00EE088}" srcId="{775805B2-7A43-4E71-BD38-63B2D20A8A1D}" destId="{8DCA52CF-D500-4DD3-A9A0-A407C1E41A3E}" srcOrd="0" destOrd="0" parTransId="{7DA0D236-64C4-4D07-9609-5947FB1B4CFD}" sibTransId="{57D4C8BD-2142-4E1B-AC7D-FD535BB06943}"/>
    <dgm:cxn modelId="{B7FCB6D0-B74A-4659-AFAA-35E85F942CCB}" srcId="{D29FC7EC-6CA3-4849-B521-9143385688A5}" destId="{E3BA7F96-0B5B-464B-A904-7BEECF0756BD}" srcOrd="0" destOrd="0" parTransId="{9F1B4F96-2539-4D64-AC47-809299A86946}" sibTransId="{2D03A98F-4C8F-4BBB-87C0-24D61EEF2C6C}"/>
    <dgm:cxn modelId="{5C289B6A-32F9-4DF5-9E84-85533297A623}" type="presOf" srcId="{7DA0D236-64C4-4D07-9609-5947FB1B4CFD}" destId="{A8AAD810-7D44-4EA1-8E72-0A0FBFB26868}" srcOrd="0" destOrd="0" presId="urn:microsoft.com/office/officeart/2005/8/layout/lProcess1"/>
    <dgm:cxn modelId="{C0132E2A-CB89-48EF-8985-AC0040B8645F}" type="presOf" srcId="{DE4DB1BC-4222-4F8C-8079-1522A2E071E0}" destId="{F0CAEBFA-8303-416D-A5DC-F0E68D320A8A}" srcOrd="0" destOrd="0" presId="urn:microsoft.com/office/officeart/2005/8/layout/lProcess1"/>
    <dgm:cxn modelId="{52E5750E-F61E-428C-A7DF-4BBD8DB7C626}" type="presOf" srcId="{D29FC7EC-6CA3-4849-B521-9143385688A5}" destId="{599475B4-92EB-42B6-9BFF-5F9A9D87AA81}" srcOrd="0" destOrd="0" presId="urn:microsoft.com/office/officeart/2005/8/layout/lProcess1"/>
    <dgm:cxn modelId="{D9421256-4E40-4D5C-A211-D41FB0D09609}" type="presOf" srcId="{9F1B4F96-2539-4D64-AC47-809299A86946}" destId="{2E40CB17-836C-42D8-8D9D-309603D11C92}" srcOrd="0" destOrd="0" presId="urn:microsoft.com/office/officeart/2005/8/layout/lProcess1"/>
    <dgm:cxn modelId="{E935B7A7-3BC3-4F91-B090-2FBBF463517E}" srcId="{95FE12D3-CB57-4627-A9FB-9CB3E3C029E7}" destId="{D29FC7EC-6CA3-4849-B521-9143385688A5}" srcOrd="1" destOrd="0" parTransId="{D6AAE8D8-25EC-4355-93CC-6B9342DF6580}" sibTransId="{CC9565A5-4314-43F3-AB95-10B801101626}"/>
    <dgm:cxn modelId="{1155B318-281E-4BF1-A1C2-BE5D8F394AA4}" srcId="{D29FC7EC-6CA3-4849-B521-9143385688A5}" destId="{DE4DB1BC-4222-4F8C-8079-1522A2E071E0}" srcOrd="1" destOrd="0" parTransId="{BF3BF276-D586-4C1B-9261-AF1702FC7F1A}" sibTransId="{BF348E96-81F0-4D5D-9F8E-A3D1DE086BB5}"/>
    <dgm:cxn modelId="{38C6CF78-284B-46F5-B6D4-8F747F87475D}" type="presParOf" srcId="{89A13B57-8002-4BAC-A062-E6EC9749D28C}" destId="{2C18B2A5-C411-430A-A994-4CC045ED3A0D}" srcOrd="0" destOrd="0" presId="urn:microsoft.com/office/officeart/2005/8/layout/lProcess1"/>
    <dgm:cxn modelId="{E9391C4B-0F25-4DC6-84FD-7F1A20157ED8}" type="presParOf" srcId="{2C18B2A5-C411-430A-A994-4CC045ED3A0D}" destId="{33B43983-1EA7-492A-946D-AE43E8C66155}" srcOrd="0" destOrd="0" presId="urn:microsoft.com/office/officeart/2005/8/layout/lProcess1"/>
    <dgm:cxn modelId="{377B27C2-5F96-4E82-900D-A0FA50482005}" type="presParOf" srcId="{2C18B2A5-C411-430A-A994-4CC045ED3A0D}" destId="{A8AAD810-7D44-4EA1-8E72-0A0FBFB26868}" srcOrd="1" destOrd="0" presId="urn:microsoft.com/office/officeart/2005/8/layout/lProcess1"/>
    <dgm:cxn modelId="{94568405-04AE-4DA4-BA93-C389907E3C67}" type="presParOf" srcId="{2C18B2A5-C411-430A-A994-4CC045ED3A0D}" destId="{CA0AB146-C7A7-4774-AC4D-BA92C5DBCAA3}" srcOrd="2" destOrd="0" presId="urn:microsoft.com/office/officeart/2005/8/layout/lProcess1"/>
    <dgm:cxn modelId="{8755A3D9-074A-4086-99F9-B40346F3C2B0}" type="presParOf" srcId="{2C18B2A5-C411-430A-A994-4CC045ED3A0D}" destId="{A66821B9-4A7E-43D9-BDE6-8FCDA60A7357}" srcOrd="3" destOrd="0" presId="urn:microsoft.com/office/officeart/2005/8/layout/lProcess1"/>
    <dgm:cxn modelId="{6A37D8B1-A732-4E02-A59E-117FCA6B81DB}" type="presParOf" srcId="{2C18B2A5-C411-430A-A994-4CC045ED3A0D}" destId="{B85A1FE8-429F-477F-A0E9-84C88DC545F6}" srcOrd="4" destOrd="0" presId="urn:microsoft.com/office/officeart/2005/8/layout/lProcess1"/>
    <dgm:cxn modelId="{ED93293D-7EDD-461E-8D0B-F016868C0A44}" type="presParOf" srcId="{89A13B57-8002-4BAC-A062-E6EC9749D28C}" destId="{63E7BD02-4478-4A82-B348-E9A0C2E241A5}" srcOrd="1" destOrd="0" presId="urn:microsoft.com/office/officeart/2005/8/layout/lProcess1"/>
    <dgm:cxn modelId="{2C6214E3-5225-4055-A56F-171242933282}" type="presParOf" srcId="{89A13B57-8002-4BAC-A062-E6EC9749D28C}" destId="{6D3CF8E6-2610-43AA-BB57-56B93C215DB6}" srcOrd="2" destOrd="0" presId="urn:microsoft.com/office/officeart/2005/8/layout/lProcess1"/>
    <dgm:cxn modelId="{1BEDF391-E09A-48C9-8CDC-D0B44F8E9C78}" type="presParOf" srcId="{6D3CF8E6-2610-43AA-BB57-56B93C215DB6}" destId="{599475B4-92EB-42B6-9BFF-5F9A9D87AA81}" srcOrd="0" destOrd="0" presId="urn:microsoft.com/office/officeart/2005/8/layout/lProcess1"/>
    <dgm:cxn modelId="{BA0DEE19-AD20-4256-99CB-F5310CBED407}" type="presParOf" srcId="{6D3CF8E6-2610-43AA-BB57-56B93C215DB6}" destId="{2E40CB17-836C-42D8-8D9D-309603D11C92}" srcOrd="1" destOrd="0" presId="urn:microsoft.com/office/officeart/2005/8/layout/lProcess1"/>
    <dgm:cxn modelId="{172C223A-019C-4A35-9F69-C67BDE56B7E0}" type="presParOf" srcId="{6D3CF8E6-2610-43AA-BB57-56B93C215DB6}" destId="{7EEA8432-58AC-406C-BBEC-896C3B443F49}" srcOrd="2" destOrd="0" presId="urn:microsoft.com/office/officeart/2005/8/layout/lProcess1"/>
    <dgm:cxn modelId="{ABBF4351-578D-4CC5-A3CC-B61AD35C1E97}" type="presParOf" srcId="{6D3CF8E6-2610-43AA-BB57-56B93C215DB6}" destId="{F44BB7DB-5718-44D3-91A4-37AE4B29928A}" srcOrd="3" destOrd="0" presId="urn:microsoft.com/office/officeart/2005/8/layout/lProcess1"/>
    <dgm:cxn modelId="{5AFDA254-4C06-48F3-BC53-0C317120F83E}" type="presParOf" srcId="{6D3CF8E6-2610-43AA-BB57-56B93C215DB6}" destId="{F0CAEBFA-8303-416D-A5DC-F0E68D320A8A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FE8421-CFF2-4072-976B-9C359B621FCD}">
      <dsp:nvSpPr>
        <dsp:cNvPr id="0" name=""/>
        <dsp:cNvSpPr/>
      </dsp:nvSpPr>
      <dsp:spPr>
        <a:xfrm>
          <a:off x="6215600" y="3343124"/>
          <a:ext cx="91440" cy="6184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184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89B90F-BA5E-4473-BBD0-90D455B137AD}">
      <dsp:nvSpPr>
        <dsp:cNvPr id="0" name=""/>
        <dsp:cNvSpPr/>
      </dsp:nvSpPr>
      <dsp:spPr>
        <a:xfrm>
          <a:off x="4312041" y="1374352"/>
          <a:ext cx="1949279" cy="618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1457"/>
              </a:lnTo>
              <a:lnTo>
                <a:pt x="1949279" y="421457"/>
              </a:lnTo>
              <a:lnTo>
                <a:pt x="1949279" y="6184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FED9AC-EB54-4542-A0B6-198FEE321C10}">
      <dsp:nvSpPr>
        <dsp:cNvPr id="0" name=""/>
        <dsp:cNvSpPr/>
      </dsp:nvSpPr>
      <dsp:spPr>
        <a:xfrm>
          <a:off x="2362762" y="3343124"/>
          <a:ext cx="1299519" cy="618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1457"/>
              </a:lnTo>
              <a:lnTo>
                <a:pt x="1299519" y="421457"/>
              </a:lnTo>
              <a:lnTo>
                <a:pt x="1299519" y="6184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E2B0FF-1270-48B1-A4BD-BC888E60F884}">
      <dsp:nvSpPr>
        <dsp:cNvPr id="0" name=""/>
        <dsp:cNvSpPr/>
      </dsp:nvSpPr>
      <dsp:spPr>
        <a:xfrm>
          <a:off x="1063243" y="3343124"/>
          <a:ext cx="1299519" cy="618453"/>
        </a:xfrm>
        <a:custGeom>
          <a:avLst/>
          <a:gdLst/>
          <a:ahLst/>
          <a:cxnLst/>
          <a:rect l="0" t="0" r="0" b="0"/>
          <a:pathLst>
            <a:path>
              <a:moveTo>
                <a:pt x="1299519" y="0"/>
              </a:moveTo>
              <a:lnTo>
                <a:pt x="1299519" y="421457"/>
              </a:lnTo>
              <a:lnTo>
                <a:pt x="0" y="421457"/>
              </a:lnTo>
              <a:lnTo>
                <a:pt x="0" y="6184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79D418-BD75-4628-8FA1-205EA678B0AF}">
      <dsp:nvSpPr>
        <dsp:cNvPr id="0" name=""/>
        <dsp:cNvSpPr/>
      </dsp:nvSpPr>
      <dsp:spPr>
        <a:xfrm>
          <a:off x="2362762" y="1374352"/>
          <a:ext cx="1949279" cy="618453"/>
        </a:xfrm>
        <a:custGeom>
          <a:avLst/>
          <a:gdLst/>
          <a:ahLst/>
          <a:cxnLst/>
          <a:rect l="0" t="0" r="0" b="0"/>
          <a:pathLst>
            <a:path>
              <a:moveTo>
                <a:pt x="1949279" y="0"/>
              </a:moveTo>
              <a:lnTo>
                <a:pt x="1949279" y="421457"/>
              </a:lnTo>
              <a:lnTo>
                <a:pt x="0" y="421457"/>
              </a:lnTo>
              <a:lnTo>
                <a:pt x="0" y="6184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F65223-EED5-467D-BF34-BEBD1DCA9E4A}">
      <dsp:nvSpPr>
        <dsp:cNvPr id="0" name=""/>
        <dsp:cNvSpPr/>
      </dsp:nvSpPr>
      <dsp:spPr>
        <a:xfrm>
          <a:off x="3248798" y="24033"/>
          <a:ext cx="2126486" cy="13503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A55B02-A48C-4E20-88BC-F208679D2A9B}">
      <dsp:nvSpPr>
        <dsp:cNvPr id="0" name=""/>
        <dsp:cNvSpPr/>
      </dsp:nvSpPr>
      <dsp:spPr>
        <a:xfrm>
          <a:off x="3485074" y="248495"/>
          <a:ext cx="2126486" cy="13503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2">
                  <a:lumMod val="75000"/>
                </a:schemeClr>
              </a:solidFill>
            </a:rPr>
            <a:t>Гранат</a:t>
          </a: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ru-RU" sz="1300" kern="1200" dirty="0" err="1" smtClean="0">
              <a:solidFill>
                <a:schemeClr val="tx2">
                  <a:lumMod val="75000"/>
                </a:schemeClr>
              </a:solidFill>
            </a:rPr>
            <a:t>Punica</a:t>
          </a: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) принадлежит семейству </a:t>
          </a:r>
          <a:r>
            <a:rPr lang="ru-RU" sz="1300" b="1" kern="1200" dirty="0" smtClean="0">
              <a:solidFill>
                <a:schemeClr val="tx2">
                  <a:lumMod val="75000"/>
                </a:schemeClr>
              </a:solidFill>
            </a:rPr>
            <a:t>Дербенниковые</a:t>
          </a: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1300" b="1" i="1" kern="1200" dirty="0" smtClean="0">
              <a:solidFill>
                <a:schemeClr val="tx2">
                  <a:lumMod val="75000"/>
                </a:schemeClr>
              </a:solidFill>
            </a:rPr>
            <a:t>(</a:t>
          </a:r>
          <a:r>
            <a:rPr lang="ru-RU" sz="1300" b="1" i="1" kern="1200" dirty="0" err="1" smtClean="0">
              <a:solidFill>
                <a:schemeClr val="tx2">
                  <a:lumMod val="75000"/>
                </a:schemeClr>
              </a:solidFill>
            </a:rPr>
            <a:t>Lythraceae</a:t>
          </a:r>
          <a:r>
            <a:rPr lang="ru-RU" sz="1300" b="1" i="1" kern="1200" dirty="0" smtClean="0">
              <a:solidFill>
                <a:schemeClr val="tx2">
                  <a:lumMod val="75000"/>
                </a:schemeClr>
              </a:solidFill>
            </a:rPr>
            <a:t>). </a:t>
          </a:r>
          <a:endParaRPr lang="ru-RU" sz="1300" kern="1200" dirty="0"/>
        </a:p>
      </dsp:txBody>
      <dsp:txXfrm>
        <a:off x="3524623" y="288044"/>
        <a:ext cx="2047388" cy="1271220"/>
      </dsp:txXfrm>
    </dsp:sp>
    <dsp:sp modelId="{BC16635F-3DA2-4B4E-95D0-262D76622FF5}">
      <dsp:nvSpPr>
        <dsp:cNvPr id="0" name=""/>
        <dsp:cNvSpPr/>
      </dsp:nvSpPr>
      <dsp:spPr>
        <a:xfrm>
          <a:off x="1299519" y="1992805"/>
          <a:ext cx="2126486" cy="13503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C3E4B5-F245-41ED-8016-3EB90C5727CF}">
      <dsp:nvSpPr>
        <dsp:cNvPr id="0" name=""/>
        <dsp:cNvSpPr/>
      </dsp:nvSpPr>
      <dsp:spPr>
        <a:xfrm>
          <a:off x="1535795" y="2217267"/>
          <a:ext cx="2126486" cy="13503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гранат обыкновенный</a:t>
          </a:r>
          <a:r>
            <a:rPr lang="ru-RU" sz="1300" b="1" i="1" kern="12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ru-RU" sz="1300" b="1" i="1" kern="1200" dirty="0" err="1" smtClean="0">
              <a:solidFill>
                <a:schemeClr val="tx2">
                  <a:lumMod val="75000"/>
                </a:schemeClr>
              </a:solidFill>
            </a:rPr>
            <a:t>Punica</a:t>
          </a:r>
          <a:r>
            <a:rPr lang="ru-RU" sz="1300" b="1" i="1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1300" b="1" i="1" kern="1200" dirty="0" err="1" smtClean="0">
              <a:solidFill>
                <a:schemeClr val="tx2">
                  <a:lumMod val="75000"/>
                </a:schemeClr>
              </a:solidFill>
            </a:rPr>
            <a:t>granatum</a:t>
          </a:r>
          <a:r>
            <a:rPr lang="ru-RU" sz="1300" b="1" i="1" kern="1200" dirty="0" smtClean="0">
              <a:solidFill>
                <a:schemeClr val="tx2">
                  <a:lumMod val="75000"/>
                </a:schemeClr>
              </a:solidFill>
            </a:rPr>
            <a:t>), </a:t>
          </a: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произрастающий в диком виде </a:t>
          </a:r>
          <a:r>
            <a:rPr lang="ru-RU" sz="1300" i="1" kern="1200" dirty="0" smtClean="0">
              <a:solidFill>
                <a:schemeClr val="tx2">
                  <a:lumMod val="75000"/>
                </a:schemeClr>
              </a:solidFill>
            </a:rPr>
            <a:t>на юге Европы и в Азии </a:t>
          </a: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(в ее западной части)</a:t>
          </a:r>
          <a:endParaRPr lang="ru-RU" sz="1300" kern="1200" dirty="0"/>
        </a:p>
      </dsp:txBody>
      <dsp:txXfrm>
        <a:off x="1575344" y="2256816"/>
        <a:ext cx="2047388" cy="1271220"/>
      </dsp:txXfrm>
    </dsp:sp>
    <dsp:sp modelId="{B2600D88-D5B7-4DE7-8FD1-E66ED2E1290F}">
      <dsp:nvSpPr>
        <dsp:cNvPr id="0" name=""/>
        <dsp:cNvSpPr/>
      </dsp:nvSpPr>
      <dsp:spPr>
        <a:xfrm>
          <a:off x="0" y="3961577"/>
          <a:ext cx="2126486" cy="13503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9C9364-2666-4780-997B-BB8A4CA72ACA}">
      <dsp:nvSpPr>
        <dsp:cNvPr id="0" name=""/>
        <dsp:cNvSpPr/>
      </dsp:nvSpPr>
      <dsp:spPr>
        <a:xfrm>
          <a:off x="236276" y="4186039"/>
          <a:ext cx="2126486" cy="13503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Крупный плод</a:t>
          </a:r>
          <a:endParaRPr lang="ru-RU" sz="1300" kern="1200" dirty="0"/>
        </a:p>
      </dsp:txBody>
      <dsp:txXfrm>
        <a:off x="275825" y="4225588"/>
        <a:ext cx="2047388" cy="1271220"/>
      </dsp:txXfrm>
    </dsp:sp>
    <dsp:sp modelId="{2D04090E-9117-4FE7-AA94-EB03B2E1E4AB}">
      <dsp:nvSpPr>
        <dsp:cNvPr id="0" name=""/>
        <dsp:cNvSpPr/>
      </dsp:nvSpPr>
      <dsp:spPr>
        <a:xfrm>
          <a:off x="2599038" y="3961577"/>
          <a:ext cx="2126486" cy="13503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E3D4EB-C7F2-42DD-942B-C6FEDC4A797F}">
      <dsp:nvSpPr>
        <dsp:cNvPr id="0" name=""/>
        <dsp:cNvSpPr/>
      </dsp:nvSpPr>
      <dsp:spPr>
        <a:xfrm>
          <a:off x="2835315" y="4186039"/>
          <a:ext cx="2126486" cy="13503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Сладкий вкус</a:t>
          </a:r>
          <a:endParaRPr lang="ru-RU" sz="1300" kern="1200" dirty="0"/>
        </a:p>
      </dsp:txBody>
      <dsp:txXfrm>
        <a:off x="2874864" y="4225588"/>
        <a:ext cx="2047388" cy="1271220"/>
      </dsp:txXfrm>
    </dsp:sp>
    <dsp:sp modelId="{018626A2-35ED-4BB6-A607-11775663FF98}">
      <dsp:nvSpPr>
        <dsp:cNvPr id="0" name=""/>
        <dsp:cNvSpPr/>
      </dsp:nvSpPr>
      <dsp:spPr>
        <a:xfrm>
          <a:off x="5198077" y="1992805"/>
          <a:ext cx="2126486" cy="13503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E2FD6F-395E-42A6-B3E0-0EE3B8B5EEAE}">
      <dsp:nvSpPr>
        <dsp:cNvPr id="0" name=""/>
        <dsp:cNvSpPr/>
      </dsp:nvSpPr>
      <dsp:spPr>
        <a:xfrm>
          <a:off x="5434353" y="2217267"/>
          <a:ext cx="2126486" cy="13503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гранат </a:t>
          </a:r>
          <a:r>
            <a:rPr lang="ru-RU" sz="1300" kern="1200" dirty="0" err="1" smtClean="0">
              <a:solidFill>
                <a:schemeClr val="tx2">
                  <a:lumMod val="75000"/>
                </a:schemeClr>
              </a:solidFill>
            </a:rPr>
            <a:t>сокотранский</a:t>
          </a: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ru-RU" sz="1300" kern="1200" dirty="0" err="1" smtClean="0">
              <a:solidFill>
                <a:schemeClr val="tx2">
                  <a:lumMod val="75000"/>
                </a:schemeClr>
              </a:solidFill>
            </a:rPr>
            <a:t>Punica</a:t>
          </a: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1300" kern="1200" dirty="0" err="1" smtClean="0">
              <a:solidFill>
                <a:schemeClr val="tx2">
                  <a:lumMod val="75000"/>
                </a:schemeClr>
              </a:solidFill>
            </a:rPr>
            <a:t>protopunica</a:t>
          </a: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). растет </a:t>
          </a:r>
          <a:r>
            <a:rPr lang="ru-RU" sz="1300" i="1" kern="1200" dirty="0" smtClean="0">
              <a:solidFill>
                <a:schemeClr val="tx2">
                  <a:lumMod val="75000"/>
                </a:schemeClr>
              </a:solidFill>
            </a:rPr>
            <a:t>на острове </a:t>
          </a:r>
          <a:r>
            <a:rPr lang="ru-RU" sz="1300" i="1" kern="1200" dirty="0" err="1" smtClean="0">
              <a:solidFill>
                <a:schemeClr val="tx2">
                  <a:lumMod val="75000"/>
                </a:schemeClr>
              </a:solidFill>
            </a:rPr>
            <a:t>Сокотра</a:t>
          </a: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, что в Аравийском море. </a:t>
          </a:r>
          <a:endParaRPr lang="ru-RU" sz="1300" kern="1200" dirty="0"/>
        </a:p>
      </dsp:txBody>
      <dsp:txXfrm>
        <a:off x="5473902" y="2256816"/>
        <a:ext cx="2047388" cy="1271220"/>
      </dsp:txXfrm>
    </dsp:sp>
    <dsp:sp modelId="{1018602B-5E82-4752-9273-B74DC8DA8C7A}">
      <dsp:nvSpPr>
        <dsp:cNvPr id="0" name=""/>
        <dsp:cNvSpPr/>
      </dsp:nvSpPr>
      <dsp:spPr>
        <a:xfrm>
          <a:off x="5198077" y="3961577"/>
          <a:ext cx="2126486" cy="13503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C07060-9717-4B22-97B7-376134B545F3}">
      <dsp:nvSpPr>
        <dsp:cNvPr id="0" name=""/>
        <dsp:cNvSpPr/>
      </dsp:nvSpPr>
      <dsp:spPr>
        <a:xfrm>
          <a:off x="5434353" y="4186039"/>
          <a:ext cx="2126486" cy="13503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Вкусовые качества </a:t>
          </a:r>
          <a:r>
            <a:rPr lang="ru-RU" sz="1300" kern="1200" dirty="0" err="1" smtClean="0">
              <a:solidFill>
                <a:schemeClr val="tx2">
                  <a:lumMod val="75000"/>
                </a:schemeClr>
              </a:solidFill>
            </a:rPr>
            <a:t>сокотранского</a:t>
          </a:r>
          <a:r>
            <a:rPr lang="ru-RU" sz="1300" kern="1200" dirty="0" smtClean="0">
              <a:solidFill>
                <a:schemeClr val="tx2">
                  <a:lumMod val="75000"/>
                </a:schemeClr>
              </a:solidFill>
            </a:rPr>
            <a:t> граната ниже, поэтому растение не культивируется. </a:t>
          </a:r>
          <a:endParaRPr lang="ru-RU" sz="1300" kern="1200" dirty="0"/>
        </a:p>
      </dsp:txBody>
      <dsp:txXfrm>
        <a:off x="5473902" y="4225588"/>
        <a:ext cx="2047388" cy="12712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44026C-BE64-4ED3-A0C8-2CB880D94107}">
      <dsp:nvSpPr>
        <dsp:cNvPr id="0" name=""/>
        <dsp:cNvSpPr/>
      </dsp:nvSpPr>
      <dsp:spPr>
        <a:xfrm rot="5400000">
          <a:off x="-211126" y="332636"/>
          <a:ext cx="1407511" cy="985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Медицина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614138"/>
        <a:ext cx="985257" cy="422254"/>
      </dsp:txXfrm>
    </dsp:sp>
    <dsp:sp modelId="{B886532A-46F3-4F3C-B5E7-5EC62CE3D5C5}">
      <dsp:nvSpPr>
        <dsp:cNvPr id="0" name=""/>
        <dsp:cNvSpPr/>
      </dsp:nvSpPr>
      <dsp:spPr>
        <a:xfrm rot="5400000">
          <a:off x="3815607" y="-2708839"/>
          <a:ext cx="914882" cy="6575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Плоды гранатового дерева не только вкусны, но крайне полезны при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малокровии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(низком гемоглобине крови), для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укрепления иммунитета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 некоторых других заболеваниях.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Для лечения используют также кожуру, ветки и листья граната.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985258" y="166171"/>
        <a:ext cx="6530921" cy="825560"/>
      </dsp:txXfrm>
    </dsp:sp>
    <dsp:sp modelId="{53D7D156-9DEE-4E5F-B00C-DDD14F729F41}">
      <dsp:nvSpPr>
        <dsp:cNvPr id="0" name=""/>
        <dsp:cNvSpPr/>
      </dsp:nvSpPr>
      <dsp:spPr>
        <a:xfrm rot="5400000">
          <a:off x="-211126" y="1613414"/>
          <a:ext cx="1407511" cy="985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Пищевая промышленность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1894916"/>
        <a:ext cx="985257" cy="422254"/>
      </dsp:txXfrm>
    </dsp:sp>
    <dsp:sp modelId="{428E7C47-8F17-4C92-A465-68494CD1ED71}">
      <dsp:nvSpPr>
        <dsp:cNvPr id="0" name=""/>
        <dsp:cNvSpPr/>
      </dsp:nvSpPr>
      <dsp:spPr>
        <a:xfrm rot="5400000">
          <a:off x="3815367" y="-1427821"/>
          <a:ext cx="915363" cy="6575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Зерна и мякоть семян граната нашли применение в </a:t>
          </a:r>
          <a:r>
            <a:rPr lang="ru-RU" sz="1400" u="sng" kern="1200" dirty="0" smtClean="0">
              <a:latin typeface="Times New Roman" pitchFamily="18" charset="0"/>
              <a:cs typeface="Times New Roman" pitchFamily="18" charset="0"/>
            </a:rPr>
            <a:t>кулинарии, пищевой промышленности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Из граната получают настоящую уксусную кислоту, их используют для приготовления некоторых алкогольных напитков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985258" y="1446972"/>
        <a:ext cx="6530898" cy="825995"/>
      </dsp:txXfrm>
    </dsp:sp>
    <dsp:sp modelId="{890657B1-5139-4C37-BF40-3412BC5348FA}">
      <dsp:nvSpPr>
        <dsp:cNvPr id="0" name=""/>
        <dsp:cNvSpPr/>
      </dsp:nvSpPr>
      <dsp:spPr>
        <a:xfrm rot="5400000">
          <a:off x="-211126" y="2894191"/>
          <a:ext cx="1407511" cy="985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Легкая промышленность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3175693"/>
        <a:ext cx="985257" cy="422254"/>
      </dsp:txXfrm>
    </dsp:sp>
    <dsp:sp modelId="{31674646-45BC-494A-AC35-CAC8E1441630}">
      <dsp:nvSpPr>
        <dsp:cNvPr id="0" name=""/>
        <dsp:cNvSpPr/>
      </dsp:nvSpPr>
      <dsp:spPr>
        <a:xfrm rot="5400000">
          <a:off x="3815607" y="-145839"/>
          <a:ext cx="914882" cy="6575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Из кожистого околоплодника граната получают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дубитель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для выделки сафьяновой кожи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и краситель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для тканей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985258" y="2729171"/>
        <a:ext cx="6530921" cy="825560"/>
      </dsp:txXfrm>
    </dsp:sp>
    <dsp:sp modelId="{36D14BD8-5F89-4110-9E0D-B1815CF88C65}">
      <dsp:nvSpPr>
        <dsp:cNvPr id="0" name=""/>
        <dsp:cNvSpPr/>
      </dsp:nvSpPr>
      <dsp:spPr>
        <a:xfrm rot="5400000">
          <a:off x="-211126" y="4631385"/>
          <a:ext cx="1407511" cy="985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Декоративное применение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4912887"/>
        <a:ext cx="985257" cy="422254"/>
      </dsp:txXfrm>
    </dsp:sp>
    <dsp:sp modelId="{B0C2E992-6176-4CC9-95E2-BE683EFCA81F}">
      <dsp:nvSpPr>
        <dsp:cNvPr id="0" name=""/>
        <dsp:cNvSpPr/>
      </dsp:nvSpPr>
      <dsp:spPr>
        <a:xfrm rot="5400000">
          <a:off x="3359191" y="1589908"/>
          <a:ext cx="1827715" cy="6575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Растения гранат используют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в плодоводстве и декоративном садоводстве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. В последнем случае популярны сорта с махровыми цветками.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Растения гранат  в тропических широтах высаживают в парках и садах, в том числе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в виде живой изгороди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. В более холодных странах, а также в Подмосковье, средней полосе России и севернее, деревья растят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в больших контейнерах на патио, а на зиму заносят в помещение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. Растение гранат выращивают в комнатной культуре, иногда - в форме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бонсай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985258" y="4053063"/>
        <a:ext cx="6486360" cy="16492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B43983-1EA7-492A-946D-AE43E8C66155}">
      <dsp:nvSpPr>
        <dsp:cNvPr id="0" name=""/>
        <dsp:cNvSpPr/>
      </dsp:nvSpPr>
      <dsp:spPr>
        <a:xfrm>
          <a:off x="272696" y="2089403"/>
          <a:ext cx="3648991" cy="15929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гранат (</a:t>
          </a: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Punica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)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itchFamily="18" charset="0"/>
              <a:cs typeface="Times New Roman" pitchFamily="18" charset="0"/>
            </a:rPr>
            <a:t>можно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выращивать в домашних условиях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351" y="2136058"/>
        <a:ext cx="3555681" cy="1499602"/>
      </dsp:txXfrm>
    </dsp:sp>
    <dsp:sp modelId="{A8AAD810-7D44-4EA1-8E72-0A0FBFB26868}">
      <dsp:nvSpPr>
        <dsp:cNvPr id="0" name=""/>
        <dsp:cNvSpPr/>
      </dsp:nvSpPr>
      <dsp:spPr>
        <a:xfrm rot="5398702">
          <a:off x="2004361" y="3788897"/>
          <a:ext cx="186404" cy="15964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0AB146-C7A7-4774-AC4D-BA92C5DBCAA3}">
      <dsp:nvSpPr>
        <dsp:cNvPr id="0" name=""/>
        <dsp:cNvSpPr/>
      </dsp:nvSpPr>
      <dsp:spPr>
        <a:xfrm>
          <a:off x="277568" y="4055123"/>
          <a:ext cx="3640708" cy="152622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 первый план выходят декоративные свойства растения в период его цветения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2270" y="4099825"/>
        <a:ext cx="3551304" cy="1436823"/>
      </dsp:txXfrm>
    </dsp:sp>
    <dsp:sp modelId="{A66821B9-4A7E-43D9-BDE6-8FCDA60A7357}">
      <dsp:nvSpPr>
        <dsp:cNvPr id="0" name=""/>
        <dsp:cNvSpPr/>
      </dsp:nvSpPr>
      <dsp:spPr>
        <a:xfrm rot="5402214">
          <a:off x="2000007" y="5678660"/>
          <a:ext cx="194619" cy="15964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5A1FE8-429F-477F-A0E9-84C88DC545F6}">
      <dsp:nvSpPr>
        <dsp:cNvPr id="0" name=""/>
        <dsp:cNvSpPr/>
      </dsp:nvSpPr>
      <dsp:spPr>
        <a:xfrm>
          <a:off x="272222" y="5935613"/>
          <a:ext cx="3648991" cy="150435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Качество и количество плодов снижается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6283" y="5979674"/>
        <a:ext cx="3560869" cy="1416229"/>
      </dsp:txXfrm>
    </dsp:sp>
    <dsp:sp modelId="{599475B4-92EB-42B6-9BFF-5F9A9D87AA81}">
      <dsp:nvSpPr>
        <dsp:cNvPr id="0" name=""/>
        <dsp:cNvSpPr/>
      </dsp:nvSpPr>
      <dsp:spPr>
        <a:xfrm>
          <a:off x="4163368" y="2097813"/>
          <a:ext cx="3648991" cy="16452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Гранат карликовый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1800" b="1" u="sng" kern="1200" dirty="0" err="1" smtClean="0">
              <a:latin typeface="Times New Roman" pitchFamily="18" charset="0"/>
              <a:cs typeface="Times New Roman" pitchFamily="18" charset="0"/>
            </a:rPr>
            <a:t>Punica</a:t>
          </a:r>
          <a:r>
            <a:rPr lang="ru-RU" sz="1800" b="1" u="sng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u="sng" kern="1200" dirty="0" err="1" smtClean="0">
              <a:latin typeface="Times New Roman" pitchFamily="18" charset="0"/>
              <a:cs typeface="Times New Roman" pitchFamily="18" charset="0"/>
            </a:rPr>
            <a:t>nana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), форма граната обыкновенного (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Punica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0" kern="1200" dirty="0" err="1" smtClean="0">
              <a:latin typeface="Times New Roman" pitchFamily="18" charset="0"/>
              <a:cs typeface="Times New Roman" pitchFamily="18" charset="0"/>
            </a:rPr>
            <a:t>granatum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var.nana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1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более пригоден для выращивания в домашних условиях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11555" y="2146000"/>
        <a:ext cx="3552617" cy="1548846"/>
      </dsp:txXfrm>
    </dsp:sp>
    <dsp:sp modelId="{2E40CB17-836C-42D8-8D9D-309603D11C92}">
      <dsp:nvSpPr>
        <dsp:cNvPr id="0" name=""/>
        <dsp:cNvSpPr/>
      </dsp:nvSpPr>
      <dsp:spPr>
        <a:xfrm rot="5400000">
          <a:off x="5911766" y="3815407"/>
          <a:ext cx="152194" cy="15964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A8432-58AC-406C-BBEC-896C3B443F49}">
      <dsp:nvSpPr>
        <dsp:cNvPr id="0" name=""/>
        <dsp:cNvSpPr/>
      </dsp:nvSpPr>
      <dsp:spPr>
        <a:xfrm>
          <a:off x="4163368" y="4047424"/>
          <a:ext cx="3648991" cy="158771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latin typeface="Times New Roman" pitchFamily="18" charset="0"/>
              <a:cs typeface="Times New Roman" pitchFamily="18" charset="0"/>
            </a:rPr>
            <a:t>самое неприхотливое экзотическое растение для домашнего выращивания.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09870" y="4093926"/>
        <a:ext cx="3555987" cy="1494708"/>
      </dsp:txXfrm>
    </dsp:sp>
    <dsp:sp modelId="{F44BB7DB-5718-44D3-91A4-37AE4B29928A}">
      <dsp:nvSpPr>
        <dsp:cNvPr id="0" name=""/>
        <dsp:cNvSpPr/>
      </dsp:nvSpPr>
      <dsp:spPr>
        <a:xfrm rot="5400000">
          <a:off x="5897442" y="5725559"/>
          <a:ext cx="180844" cy="15964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CAEBFA-8303-416D-A5DC-F0E68D320A8A}">
      <dsp:nvSpPr>
        <dsp:cNvPr id="0" name=""/>
        <dsp:cNvSpPr/>
      </dsp:nvSpPr>
      <dsp:spPr>
        <a:xfrm>
          <a:off x="4163368" y="5975624"/>
          <a:ext cx="3648991" cy="149276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Этот многолетний листопадный кустарник выращивают в субтропическом и тропическом климате </a:t>
          </a:r>
          <a:r>
            <a:rPr lang="ru-RU" sz="1400" b="1" i="0" kern="1200" dirty="0" smtClean="0">
              <a:latin typeface="Times New Roman" pitchFamily="18" charset="0"/>
              <a:cs typeface="Times New Roman" pitchFamily="18" charset="0"/>
            </a:rPr>
            <a:t>в открытом грунте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у нас - как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полулистопадное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комнатное растение </a:t>
          </a:r>
          <a:r>
            <a:rPr lang="ru-RU" sz="1400" b="1" i="0" kern="1200" dirty="0" smtClean="0">
              <a:latin typeface="Times New Roman" pitchFamily="18" charset="0"/>
              <a:cs typeface="Times New Roman" pitchFamily="18" charset="0"/>
            </a:rPr>
            <a:t>в контейнерах и горшках на подоконнике, в зимних садах, оранжереях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07090" y="6019346"/>
        <a:ext cx="3561547" cy="1405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7E22C9-87D3-4AF5-85DB-0DEFC5E974D3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348D5C-57F4-4472-A599-042D5233E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62A32-8864-484E-A4D9-5B29A6A49217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282E6-1E0C-4498-BC02-D9B04E3EB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AFF33-5DA2-4FF1-9F69-2A53B7B17FFF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AD707-559A-4442-904C-FF502C818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20A65-7312-46FB-A565-E737FF9A7C58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8FA01-837D-4B5D-B299-1A152154C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8F06BE-70BA-4391-8140-F6EE0D93B9A6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F9B69B-3FD7-4EC0-A3ED-7A8D36C15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A5732-7114-44B3-A602-AC91BC0BD11B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9ED4C-94B6-45AF-BAD2-153B09987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591F5A-A5C6-4B87-9A3C-6819A7754F23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DB1400-AC15-4B4C-B00C-3B67ADC2ED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F21B3-828D-431B-9B68-C87EB2CF56F8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58F21-9A52-4219-A885-38C6C7282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362B8F-FF0D-472B-93E0-710FE5B70D6D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68A3B9-C027-428E-BE71-09701F51A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04C284-380C-4644-9954-88DB6F84883E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384B89-7BDA-4567-AA84-98E10629E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00A151-6DEE-4852-842A-AE2ED231CF54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E9854B-6616-4AF3-BFA1-854814AFB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020E688-5EA3-487A-A80F-3EDD3858066E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A5C16B7-7371-4783-9DFB-7E70DD999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3" r:id="rId2"/>
    <p:sldLayoutId id="2147483819" r:id="rId3"/>
    <p:sldLayoutId id="2147483814" r:id="rId4"/>
    <p:sldLayoutId id="2147483820" r:id="rId5"/>
    <p:sldLayoutId id="2147483815" r:id="rId6"/>
    <p:sldLayoutId id="2147483821" r:id="rId7"/>
    <p:sldLayoutId id="2147483822" r:id="rId8"/>
    <p:sldLayoutId id="2147483823" r:id="rId9"/>
    <p:sldLayoutId id="2147483816" r:id="rId10"/>
    <p:sldLayoutId id="2147483817" r:id="rId11"/>
  </p:sldLayoutIdLst>
  <p:transition>
    <p:split orient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8.jpeg"/></Relationships>
</file>

<file path=ppt/slides/_rels/slide19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http://cyclowiki.org/wiki/%D0%A2%D1%83%D0%BD%D0%B8%D1%81_(%D0%B3%D0%BE%D1%80%D0%BE%D0%B4)" TargetMode="External" Type="http://schemas.openxmlformats.org/officeDocument/2006/relationships/hyperlink"/><Relationship Id="rId7" Target="../media/image3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6" Target="http://cyclowiki.org/wiki/%D0%9F%D0%B8%D0%B3%D0%BC%D0%B0%D0%BB%D0%B8%D0%BE%D0%BD_(%D1%86%D0%B0%D1%80%D1%8C_%D0%A2%D0%B8%D1%80%D0%B0)" TargetMode="External" Type="http://schemas.openxmlformats.org/officeDocument/2006/relationships/hyperlink"/><Relationship Id="rId5" Target="http://cyclowiki.org/wiki/%D0%AD%D0%BB%D0%B8%D1%81%D1%81%D0%B0" TargetMode="External" Type="http://schemas.openxmlformats.org/officeDocument/2006/relationships/hyperlink"/><Relationship Id="rId4" Target="http://cyclowiki.org/wiki/%D0%A2%D0%B8%D1%80_(%D0%B3%D0%BE%D1%80%D0%BE%D0%B4)" TargetMode="External" Type="http://schemas.openxmlformats.org/officeDocument/2006/relationships/hyperlink"/></Relationships>
</file>

<file path=ppt/slides/_rels/slide8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7950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карликовым гранатом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87624" y="6309320"/>
            <a:ext cx="3357563" cy="548680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«Юный цветовод» 3 </a:t>
            </a:r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г.о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3" descr="C:\Users\Алексей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2335229"/>
            <a:ext cx="3674119" cy="414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экокуб граната плоды"/>
          <p:cNvPicPr/>
          <p:nvPr/>
        </p:nvPicPr>
        <p:blipFill>
          <a:blip r:embed="rId3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2275" y="0"/>
            <a:ext cx="7212013" cy="8953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используется гранат?</a:t>
            </a:r>
            <a:endParaRPr lang="ru-RU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259632" y="908720"/>
          <a:ext cx="756084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Картинки по запросу экокуб граната плоды"/>
          <p:cNvPicPr/>
          <p:nvPr/>
        </p:nvPicPr>
        <p:blipFill>
          <a:blip r:embed="rId7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59" y="0"/>
            <a:ext cx="8770565" cy="5492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ожно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 вырастить  гранат  в домашних условиях?</a:t>
            </a:r>
            <a:endParaRPr lang="ru-RU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тинки по запросу экокуб граната плоды"/>
          <p:cNvPicPr/>
          <p:nvPr/>
        </p:nvPicPr>
        <p:blipFill>
          <a:blip r:embed="rId2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118215411"/>
              </p:ext>
            </p:extLst>
          </p:nvPr>
        </p:nvGraphicFramePr>
        <p:xfrm>
          <a:off x="1187624" y="-1179512"/>
          <a:ext cx="7812360" cy="10585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Улыбающееся лицо 6"/>
          <p:cNvSpPr/>
          <p:nvPr/>
        </p:nvSpPr>
        <p:spPr>
          <a:xfrm>
            <a:off x="1187624" y="6021288"/>
            <a:ext cx="642938" cy="500063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5220072" y="2492896"/>
            <a:ext cx="642937" cy="500063"/>
          </a:xfrm>
          <a:prstGeom prst="smileyFace">
            <a:avLst>
              <a:gd name="adj" fmla="val 465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5220072" y="4509120"/>
            <a:ext cx="642937" cy="500063"/>
          </a:xfrm>
          <a:prstGeom prst="smileyFace">
            <a:avLst>
              <a:gd name="adj" fmla="val 465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1259632" y="2420888"/>
            <a:ext cx="642937" cy="500063"/>
          </a:xfrm>
          <a:prstGeom prst="smileyFace">
            <a:avLst>
              <a:gd name="adj" fmla="val 465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3784972" cy="301034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последнее время карликовая форма граната обыкновенного, выделена в отдельный вид </a:t>
            </a:r>
            <a:r>
              <a:rPr lang="ru-RU" sz="2800" u="sng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Гранат карликовый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Punica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nana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9028" y="3933056"/>
            <a:ext cx="3784972" cy="3384376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Растения этого вида выращивают как декоративные, в том числе в горшечно-кадочной культуре.</a:t>
            </a:r>
          </a:p>
          <a:p>
            <a:endParaRPr lang="ru-RU" dirty="0"/>
          </a:p>
        </p:txBody>
      </p:sp>
      <p:pic>
        <p:nvPicPr>
          <p:cNvPr id="6" name="Picture 4" descr="Картинки по запросу гранат фрукт или ягода карликовый гранат цв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88640"/>
            <a:ext cx="3544739" cy="354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429000"/>
            <a:ext cx="4258749" cy="318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экокуб граната плоды"/>
          <p:cNvPicPr/>
          <p:nvPr/>
        </p:nvPicPr>
        <p:blipFill>
          <a:blip r:embed="rId4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и по запросу гранат фрукт или ягода карликовый гранат цв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285750"/>
            <a:ext cx="33639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Картинки по запросу гранат фрукт или ягода карликовый гранат ц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2357438"/>
            <a:ext cx="39052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Картинки по запросу гранат фрукт или ягода карликовый гранат цве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3214688"/>
            <a:ext cx="33924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4"/>
          <p:cNvSpPr>
            <a:spLocks noChangeArrowheads="1"/>
          </p:cNvSpPr>
          <p:nvPr/>
        </p:nvSpPr>
        <p:spPr bwMode="auto">
          <a:xfrm>
            <a:off x="4929188" y="285750"/>
            <a:ext cx="40005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За исключительные декоративные характеристики карликовый гранат награжден </a:t>
            </a:r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дипломом Королевского Общества Садоводов Великобритании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4" descr="Картинки по запросу гранат фрукт или ягода карликовый гранат ц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349500"/>
            <a:ext cx="39052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экокуб граната плоды"/>
          <p:cNvPicPr/>
          <p:nvPr/>
        </p:nvPicPr>
        <p:blipFill>
          <a:blip r:embed="rId5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Вертикальный свиток 7"/>
          <p:cNvSpPr/>
          <p:nvPr/>
        </p:nvSpPr>
        <p:spPr>
          <a:xfrm>
            <a:off x="8244408" y="1052736"/>
            <a:ext cx="899592" cy="1143000"/>
          </a:xfrm>
          <a:prstGeom prst="vertic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8532440" y="1268760"/>
            <a:ext cx="395536" cy="432048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5"/>
          <p:cNvSpPr>
            <a:spLocks noChangeArrowheads="1"/>
          </p:cNvSpPr>
          <p:nvPr/>
        </p:nvSpPr>
        <p:spPr bwMode="auto">
          <a:xfrm>
            <a:off x="1428750" y="2349500"/>
            <a:ext cx="7535863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Комнатному гранату требуется тепло с весны до осени, особенно в период цветения.  Хорошо развивается растение при температуре выше +20 градусов.</a:t>
            </a:r>
          </a:p>
          <a:p>
            <a:pPr indent="45720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температура в помещении поднимается выше 25 градусов, то следует вынести горшок с комнатным гранатом на балкон или веранду.</a:t>
            </a:r>
          </a:p>
          <a:p>
            <a:pPr indent="45720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жарком, душном помещении карликовый гранат может начать терять листья, а это вызовет замедление его развития. Помогает снизить температуру опрыскивание прохладной водой.</a:t>
            </a:r>
          </a:p>
        </p:txBody>
      </p:sp>
      <p:sp>
        <p:nvSpPr>
          <p:cNvPr id="22531" name="Прямоугольник 6"/>
          <p:cNvSpPr>
            <a:spLocks noChangeArrowheads="1"/>
          </p:cNvSpPr>
          <p:nvPr/>
        </p:nvSpPr>
        <p:spPr bwMode="auto">
          <a:xfrm>
            <a:off x="1331640" y="404664"/>
            <a:ext cx="750093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условия лучше подходят для выращивания карликового граната в домашних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условиях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температурный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режим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755650" y="5013325"/>
            <a:ext cx="642938" cy="500063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683568" y="2420888"/>
            <a:ext cx="642937" cy="500063"/>
          </a:xfrm>
          <a:prstGeom prst="smileyFace">
            <a:avLst>
              <a:gd name="adj" fmla="val 465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5" descr="Картинки по запросу экокуб граната плоды"/>
          <p:cNvPicPr/>
          <p:nvPr/>
        </p:nvPicPr>
        <p:blipFill>
          <a:blip r:embed="rId2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3"/>
          <p:cNvSpPr>
            <a:spLocks noChangeArrowheads="1"/>
          </p:cNvSpPr>
          <p:nvPr/>
        </p:nvSpPr>
        <p:spPr bwMode="auto">
          <a:xfrm>
            <a:off x="1331640" y="260648"/>
            <a:ext cx="68405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 гранатом в летнее время</a:t>
            </a:r>
          </a:p>
        </p:txBody>
      </p:sp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1357313" y="1125538"/>
            <a:ext cx="7462837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PT Sans"/>
              </a:rPr>
              <a:t>	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есть возможность, летом лучше перенести гранат на свежий воздух в сад или на балкон, подыскав место, где листья будут защищены от палящих лучей полуденного солнца.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Поливают его по мере просыхания земли, обильно промачивая ком. Раз в две недели подкармливают жидкими комплексными удобрениями, иногда опрыскивают.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В августе полив и подкормки сокращают. В сентябре возвращают растение в дом.</a:t>
            </a:r>
          </a:p>
        </p:txBody>
      </p:sp>
      <p:pic>
        <p:nvPicPr>
          <p:cNvPr id="4" name="Рисунок 3" descr="Картинки по запросу экокуб граната плоды"/>
          <p:cNvPicPr/>
          <p:nvPr/>
        </p:nvPicPr>
        <p:blipFill>
          <a:blip r:embed="rId2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6" name="Солнце 5"/>
          <p:cNvSpPr/>
          <p:nvPr/>
        </p:nvSpPr>
        <p:spPr>
          <a:xfrm>
            <a:off x="1187450" y="908050"/>
            <a:ext cx="720725" cy="6985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блако 7"/>
          <p:cNvSpPr/>
          <p:nvPr/>
        </p:nvSpPr>
        <p:spPr>
          <a:xfrm rot="4301141">
            <a:off x="1450976" y="2757487"/>
            <a:ext cx="508000" cy="771525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476375" y="5013325"/>
            <a:ext cx="431800" cy="2873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331913" y="4797425"/>
            <a:ext cx="719137" cy="2159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Капля 22"/>
          <p:cNvSpPr/>
          <p:nvPr/>
        </p:nvSpPr>
        <p:spPr>
          <a:xfrm rot="16550845">
            <a:off x="2045494" y="3304382"/>
            <a:ext cx="155575" cy="128587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3"/>
          <p:cNvSpPr>
            <a:spLocks noChangeArrowheads="1"/>
          </p:cNvSpPr>
          <p:nvPr/>
        </p:nvSpPr>
        <p:spPr bwMode="auto">
          <a:xfrm>
            <a:off x="827584" y="188640"/>
            <a:ext cx="7272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имовка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граната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313" y="928688"/>
            <a:ext cx="7429500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 декабрю, после созревания плодов, гранат начинает сбрасывать листья, готовясь к периоду покоя, который длится обычно 2-3 месяца. От того, при каком световом и температурном режиме он переживет это время, зависят цветение и красота листьев на следующий год. Оптимальная температура в этот период 10–12°С, что никак не обеспечить в современной городской квартире.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Взрослому гранату можно помочь отправиться "на отдых", несколько подсушив земляной ком и сняв оставшиеся листья, а после этого разместить на прохладном окне. Полив в период покоя минимальный. Маленькому растению зимовку устраивать не обязательно. Но и при температуре 12–16°С при хорошем освещении гранат неплохо переживет зиму, остановившись в росте и сбросив небольшую часть листвы. Зимуя при более высокой температуре без подсветки, гранат сильно вытягивается, теряя декоративность.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феврале, как только начнут распускаться почки, гранат выставляют на теплое солнечное место, чаще поливают. Скоро он покроется густой свежей листвой. Перед началом интенсивного роста нужно вырезать у него все сухие и слабые побеги – бутоны образуются на концах сильных однолетних побегов.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6" name="Рисунок 5" descr="Картинки по запросу экокуб граната плоды"/>
          <p:cNvPicPr/>
          <p:nvPr/>
        </p:nvPicPr>
        <p:blipFill>
          <a:blip r:embed="rId2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6" name="Улыбающееся лицо 15"/>
          <p:cNvSpPr/>
          <p:nvPr/>
        </p:nvSpPr>
        <p:spPr>
          <a:xfrm>
            <a:off x="683568" y="2204864"/>
            <a:ext cx="648072" cy="500063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683568" y="4293096"/>
            <a:ext cx="642938" cy="500063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Улыбающееся лицо 17"/>
          <p:cNvSpPr/>
          <p:nvPr/>
        </p:nvSpPr>
        <p:spPr>
          <a:xfrm>
            <a:off x="683568" y="3501008"/>
            <a:ext cx="642937" cy="500063"/>
          </a:xfrm>
          <a:prstGeom prst="smileyFace">
            <a:avLst>
              <a:gd name="adj" fmla="val 465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683568" y="5013176"/>
            <a:ext cx="642937" cy="500063"/>
          </a:xfrm>
          <a:prstGeom prst="smileyFace">
            <a:avLst>
              <a:gd name="adj" fmla="val 465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3"/>
          <p:cNvSpPr>
            <a:spLocks noChangeArrowheads="1"/>
          </p:cNvSpPr>
          <p:nvPr/>
        </p:nvSpPr>
        <p:spPr bwMode="auto">
          <a:xfrm>
            <a:off x="1115616" y="188640"/>
            <a:ext cx="74168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брезка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граната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1285875" y="908050"/>
            <a:ext cx="753427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dirty="0">
                <a:solidFill>
                  <a:srgbClr val="1D211F"/>
                </a:solidFill>
                <a:latin typeface="PT Sans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Гранат со временем вырастает в красивое пушистое растение. Его можно формировать – выращивать в виде деревца или кустика. Во втором случае растение омолаживают, по мере старения заменяя один из стволов сильным молодым побегом.</a:t>
            </a:r>
          </a:p>
          <a:p>
            <a:pPr indent="45720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При весенней стрижке, стимулирующей ветвление, молодые побеги подстригают, оставляя 2-5 пар листьев. </a:t>
            </a:r>
          </a:p>
          <a:p>
            <a:pPr indent="45720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Обрезку делают на почку, смотрящую наружу. Если произвести ее над почкой, растущей внутрь, из нее сформируется побег, который будет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загущать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куст. 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То, что останется от обрезки, можно пустить на черенки.</a:t>
            </a:r>
          </a:p>
          <a:p>
            <a:pPr indent="45720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Гранат – изумительное растение для тех, кто желает попробовать себя в искусстве 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бонсай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некоторых навыках из него можно формировать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бонсай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практически в любом стиле.</a:t>
            </a:r>
          </a:p>
        </p:txBody>
      </p:sp>
      <p:pic>
        <p:nvPicPr>
          <p:cNvPr id="5" name="Рисунок 4" descr="Картинки по запросу экокуб граната плоды"/>
          <p:cNvPicPr/>
          <p:nvPr/>
        </p:nvPicPr>
        <p:blipFill>
          <a:blip r:embed="rId2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6" name="Улыбающееся лицо 5"/>
          <p:cNvSpPr/>
          <p:nvPr/>
        </p:nvSpPr>
        <p:spPr>
          <a:xfrm>
            <a:off x="1187450" y="2349500"/>
            <a:ext cx="576263" cy="503238"/>
          </a:xfrm>
          <a:prstGeom prst="smileyFac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олнце 6"/>
          <p:cNvSpPr/>
          <p:nvPr/>
        </p:nvSpPr>
        <p:spPr>
          <a:xfrm>
            <a:off x="1187450" y="692150"/>
            <a:ext cx="647700" cy="627063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187450" y="3213100"/>
            <a:ext cx="576263" cy="554038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1258888" y="4868863"/>
            <a:ext cx="504825" cy="4318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Картинки по запросу виды граната бонса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26627" name="AutoShape 4" descr="Картинки по запросу виды граната бонса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rbel" pitchFamily="34" charset="0"/>
            </a:endParaRPr>
          </a:p>
        </p:txBody>
      </p:sp>
      <p:pic>
        <p:nvPicPr>
          <p:cNvPr id="26628" name="Picture 6" descr="Картинки по запросу виды граната бонс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142875"/>
            <a:ext cx="3500437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 descr="Картинки по запросу виды граната бонса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2928938"/>
            <a:ext cx="3505200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0" descr="Картинки по запросу виды граната бонса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38" y="3071813"/>
            <a:ext cx="35242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Прямоугольник 6"/>
          <p:cNvSpPr>
            <a:spLocks noChangeArrowheads="1"/>
          </p:cNvSpPr>
          <p:nvPr/>
        </p:nvSpPr>
        <p:spPr bwMode="auto">
          <a:xfrm>
            <a:off x="4786313" y="142875"/>
            <a:ext cx="42148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b="1" dirty="0">
                <a:latin typeface="Corbel" pitchFamily="34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Бонсай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Многократно подрезая и прищипывая, изгибая с помощью проволоки молодые побеги, отгибая к земле более старые, гранату придают желаемую форму.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заставит себя ждать.</a:t>
            </a:r>
          </a:p>
        </p:txBody>
      </p:sp>
      <p:pic>
        <p:nvPicPr>
          <p:cNvPr id="9" name="Рисунок 8" descr="Картинки по запросу экокуб граната плоды"/>
          <p:cNvPicPr/>
          <p:nvPr/>
        </p:nvPicPr>
        <p:blipFill>
          <a:blip r:embed="rId5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Picture 10" descr="Картинки по запросу виды граната бонса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068960"/>
            <a:ext cx="35242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 один, а ягод много,</a:t>
            </a:r>
          </a:p>
          <a:p>
            <a:pPr marL="8255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рубин они похожи,</a:t>
            </a:r>
          </a:p>
          <a:p>
            <a:pPr marL="8255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гнёздах-камерах сидят,</a:t>
            </a:r>
          </a:p>
          <a:p>
            <a:pPr marL="8255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Сладостью своей манят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8255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*** </a:t>
            </a:r>
          </a:p>
          <a:p>
            <a:pPr marL="8255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Веточки колючие,</a:t>
            </a:r>
          </a:p>
          <a:p>
            <a:pPr marL="8255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глянцем вскрытые,</a:t>
            </a:r>
          </a:p>
          <a:p>
            <a:pPr marL="8255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шары с коронками,</a:t>
            </a:r>
          </a:p>
          <a:p>
            <a:pPr marL="8255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цветом крытые</a:t>
            </a:r>
          </a:p>
          <a:p>
            <a:pPr marL="8255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205" t="1611" r="47561" b="46742"/>
          <a:stretch/>
        </p:blipFill>
        <p:spPr>
          <a:xfrm>
            <a:off x="5508104" y="3977535"/>
            <a:ext cx="3060551" cy="230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463288"/>
      </p:ext>
    </p:extLst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38" y="285750"/>
            <a:ext cx="7697787" cy="14351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Узнаем  более  подробно  о  гранате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1785938"/>
            <a:ext cx="44640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экокуб граната плоды"/>
          <p:cNvPicPr/>
          <p:nvPr/>
        </p:nvPicPr>
        <p:blipFill>
          <a:blip r:embed="rId3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Чем полезен гранат?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Назовите родину граната.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Что можно сделать из плодов граната?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 называется карликовое дерево?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Перечислите правила ухода за гранатом.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Нарисуйте сказочный гранат.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901880"/>
      </p:ext>
    </p:extLst>
  </p:cSld>
  <p:clrMapOvr>
    <a:masterClrMapping/>
  </p:clrMapOvr>
  <p:transition>
    <p:split orient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331913" y="-531440"/>
            <a:ext cx="7366000" cy="2232249"/>
          </a:xfrm>
        </p:spPr>
        <p:txBody>
          <a:bodyPr>
            <a:normAutofit fontScale="925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6000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Картинки по запросу экокуб граната плоды"/>
          <p:cNvPicPr/>
          <p:nvPr/>
        </p:nvPicPr>
        <p:blipFill>
          <a:blip r:embed="rId2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628800"/>
            <a:ext cx="6360429" cy="477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1547813" y="0"/>
            <a:ext cx="7056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егенды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гранате.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Прямоугольник 6"/>
          <p:cNvSpPr>
            <a:spLocks noChangeArrowheads="1"/>
          </p:cNvSpPr>
          <p:nvPr/>
        </p:nvSpPr>
        <p:spPr bwMode="auto">
          <a:xfrm>
            <a:off x="1115616" y="610136"/>
            <a:ext cx="446449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легенде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жили когда-то на свете юноша и девушка, которые очень любили друг друга.  Они решили обручиться, но во время их свадьбы на святом месте появился злой дух. Он вызвал ураган, подхвативший влюбленных и унесших их далеко от родных мест. Пара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очутилась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пустынном месте, откуда невозможно было выбраться. Долго блуждали они в поисках спасительной дороги, пока, обессиленные, не рухнули наземь и не забылись во сне. В том сне юноша услыхал чей-то голос, который говорил: «Вдвоем вам не спастись. Убей ее, и я выведу тебя». Но юноша не послушал голоса и решил, что раз суждено кому-то из них умереть, то пусть это будет он, а возлюбленная будет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спасена…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тинки по запросу экокуб граната плоды"/>
          <p:cNvPicPr/>
          <p:nvPr/>
        </p:nvPicPr>
        <p:blipFill>
          <a:blip r:embed="rId2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6626" name="AutoShape 2" descr="Картинки по запросу легенда о Грана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легенда о Грана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9" name="Picture 5" descr="C:\Users\Алексей\Desktop\сердце детям\фото\гранат леген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124744"/>
            <a:ext cx="3511658" cy="48188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60350"/>
            <a:ext cx="5111750" cy="6597650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Растение было известно еще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Древнем мире. </a:t>
            </a:r>
          </a:p>
          <a:p>
            <a:pPr>
              <a:buFont typeface="Wingdings 2" pitchFamily="18" charset="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Рассказывают, что гранат пришел к нам из Карфагена под названием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«пуническое яблоко»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Зевса Гера (Юнона) держала его в руках, 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эмблему брака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Греции плод граната символизировал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плодородие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древней Персии являлся олицетворением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страстной любви. </a:t>
            </a:r>
          </a:p>
          <a:p>
            <a:pPr>
              <a:buFont typeface="Wingdings 2" pitchFamily="18" charset="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endParaRPr lang="ru-RU" dirty="0"/>
          </a:p>
        </p:txBody>
      </p:sp>
      <p:pic>
        <p:nvPicPr>
          <p:cNvPr id="14340" name="Picture 6" descr="https://s-media-cache-ak0.pinimg.com/236x/c9/98/48/c99848cffb0b6aead23099a614eed5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1268413"/>
            <a:ext cx="2916237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экокуб граната плоды"/>
          <p:cNvPicPr/>
          <p:nvPr/>
        </p:nvPicPr>
        <p:blipFill>
          <a:blip r:embed="rId3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32656"/>
            <a:ext cx="4249092" cy="6858000"/>
          </a:xfrm>
        </p:spPr>
        <p:txBody>
          <a:bodyPr>
            <a:no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Древние египтяне, греки и византийцы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поклонялись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гранату: изображения гранатовых плодов найдены на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египетских пирамидах, вышивке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древневизантийских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тканей и греческих орнаментах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Фараоны ежедневно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пили гранатовый сок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веря в его чудодейственные свойства, способность укреплять здоровье и придавать сил.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Древнем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Египте изображали в скульптурах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гранат, называя его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священным деревом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древом жизни.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Пророк Мухаммед также считал гранат удивительным даром природы и призывал употреблять его в пищу, поскольку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гранатовый сок очищал человека от зависти и ненависти.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Повсеместно ценятся полезные свойства граната.</a:t>
            </a:r>
          </a:p>
          <a:p>
            <a:pPr>
              <a:buFont typeface="Wingdings 2" pitchFamily="18" charset="2"/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2" descr="http://thule-italia.com/wordpress/wp-content/uploads/2013/01/est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4664"/>
            <a:ext cx="3779912" cy="542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экокуб граната плоды"/>
          <p:cNvPicPr/>
          <p:nvPr/>
        </p:nvPicPr>
        <p:blipFill>
          <a:blip r:embed="rId3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nimalworld.com.ua/images/2010/April/Natur/Punica/Punica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740" y="3140968"/>
            <a:ext cx="4241660" cy="3625626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043608" y="116632"/>
            <a:ext cx="7499350" cy="3384376"/>
          </a:xfrm>
        </p:spPr>
        <p:txBody>
          <a:bodyPr/>
          <a:lstStyle/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роисхождение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названия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Русское название «гранат» произошло от латинского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granatus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(зернистый), а в Древнем Риме этот плод имел два названия: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malum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granatum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(зернистое яблоко), которое получило впоследствии широкое распространение,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malum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punicum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(пуническое яблоко).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Пунийцами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римляне называли жителей Северной Африки.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время III Пунической войны: когда римляне заняли поверженный Карфаген, то обнаружили там множество гранатовых деревьев. В то время лучшие гранаты, бескосточковые, росли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в Карфагене.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Картинки по запросу экокуб граната плоды"/>
          <p:cNvPicPr/>
          <p:nvPr/>
        </p:nvPicPr>
        <p:blipFill>
          <a:blip r:embed="rId3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6632"/>
            <a:ext cx="3975598" cy="230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420888"/>
            <a:ext cx="7499350" cy="4800600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Карфаген (находился недалеко от нынешнего города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3" tooltip="Тунис (город)"/>
              </a:rPr>
              <a:t>Тунис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был основан 814 году до н. э. колонистами из финикийского города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4" tooltip="Тир (город)"/>
              </a:rPr>
              <a:t>Тира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во главе с царицей (точнее, сестрой царя) </a:t>
            </a:r>
            <a:r>
              <a:rPr lang="ru-RU" sz="1800" u="sng" dirty="0" err="1" smtClean="0">
                <a:latin typeface="Times New Roman" pitchFamily="18" charset="0"/>
                <a:cs typeface="Times New Roman" pitchFamily="18" charset="0"/>
                <a:hlinkClick r:id="rId5" tooltip="Элисса"/>
              </a:rPr>
              <a:t>Элиссой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Дидоной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), бежавшей от брата, </a:t>
            </a:r>
            <a:r>
              <a:rPr lang="ru-RU" sz="1800" u="sng" dirty="0" err="1" smtClean="0">
                <a:latin typeface="Times New Roman" pitchFamily="18" charset="0"/>
                <a:cs typeface="Times New Roman" pitchFamily="18" charset="0"/>
                <a:hlinkClick r:id="rId6" tooltip="Пигмалион (царь Тира)"/>
              </a:rPr>
              <a:t>Пигмалиона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Находясь в центре Средиземноморья, и будучи населён финикийцами, предприимчивым народом, Карфаген быстро стал промышленным и торговым центром. Карфагеняне захватили большую часть Сицилии, Северную Африку, Сардинию, Корсику, Испанию,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Балеарские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острова.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Карфагенская держава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 (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Карфагенская республика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— древнее финикийское государство, существовавшее в 7-2 вв. до н. э. в западном Средиземноморье. Его центр —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Карфаген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(фин.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Qart-ḥada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št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): «Новый город», лат.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Carthago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греч.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Καρχηδών,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иврит קרתיגני‎, קרתגו) — город в Северной Африке. В ряде источников Карфаген называется городом-государством, то есть город и государство могут отождествляться.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тинки по запросу экокуб граната плоды"/>
          <p:cNvPicPr/>
          <p:nvPr/>
        </p:nvPicPr>
        <p:blipFill>
          <a:blip r:embed="rId7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4"/>
          <p:cNvSpPr>
            <a:spLocks noGrp="1"/>
          </p:cNvSpPr>
          <p:nvPr>
            <p:ph idx="1"/>
          </p:nvPr>
        </p:nvSpPr>
        <p:spPr>
          <a:xfrm>
            <a:off x="1331640" y="404664"/>
            <a:ext cx="7559675" cy="144016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Ботаническое название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Punica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Карлом Линнеем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1758 году.</a:t>
            </a:r>
          </a:p>
          <a:p>
            <a:endParaRPr lang="ru-RU" dirty="0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88840"/>
            <a:ext cx="5868144" cy="44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экокуб граната плоды"/>
          <p:cNvPicPr/>
          <p:nvPr/>
        </p:nvPicPr>
        <p:blipFill>
          <a:blip r:embed="rId3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129588" cy="799204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существуют виды граната?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187624" y="1124744"/>
          <a:ext cx="7560840" cy="5560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Улыбающееся лицо 5"/>
          <p:cNvSpPr/>
          <p:nvPr/>
        </p:nvSpPr>
        <p:spPr>
          <a:xfrm>
            <a:off x="8243888" y="6165850"/>
            <a:ext cx="758825" cy="503238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3348038" y="6165850"/>
            <a:ext cx="719137" cy="500063"/>
          </a:xfrm>
          <a:prstGeom prst="smileyFace">
            <a:avLst>
              <a:gd name="adj" fmla="val 465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Рисунок 7" descr="Картинки по запросу экокуб граната плоды"/>
          <p:cNvPicPr/>
          <p:nvPr/>
        </p:nvPicPr>
        <p:blipFill>
          <a:blip r:embed="rId7" cstate="print"/>
          <a:srcRect t="54217" r="81211" b="25327"/>
          <a:stretch>
            <a:fillRect/>
          </a:stretch>
        </p:blipFill>
        <p:spPr bwMode="auto">
          <a:xfrm>
            <a:off x="214282" y="1071546"/>
            <a:ext cx="1000132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2666</TotalTime>
  <Words>897</Words>
  <Application>Microsoft Office PowerPoint</Application>
  <PresentationFormat>Экран (4:3)</PresentationFormat>
  <Paragraphs>103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Corbel</vt:lpstr>
      <vt:lpstr>Gill Sans MT</vt:lpstr>
      <vt:lpstr>PT Sans</vt:lpstr>
      <vt:lpstr>Times New Roman</vt:lpstr>
      <vt:lpstr>Verdana</vt:lpstr>
      <vt:lpstr>Wingdings 2</vt:lpstr>
      <vt:lpstr>Солнцестояние</vt:lpstr>
      <vt:lpstr> Знакомство с карликовым гранатом</vt:lpstr>
      <vt:lpstr>1. Узнаем  более  подробно  о  гранате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Где используется гранат?</vt:lpstr>
      <vt:lpstr>Можно ли вырастить  гранат  в домашних условиях?</vt:lpstr>
      <vt:lpstr>В последнее время карликовая форма граната обыкновенного, выделена в отдельный вид Гранат карликовый (Punica nana).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</vt:lpstr>
      <vt:lpstr>Задания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Карликовый         гранат</dc:title>
  <dc:creator>Алексей Зайченко</dc:creator>
  <cp:lastModifiedBy>натальяfyyf новокрещенова</cp:lastModifiedBy>
  <cp:revision>269</cp:revision>
  <dcterms:created xsi:type="dcterms:W3CDTF">2017-04-11T03:56:31Z</dcterms:created>
  <dcterms:modified xsi:type="dcterms:W3CDTF">2020-11-27T15:49:44Z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684993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