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72" r:id="rId5"/>
    <p:sldId id="274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963" autoAdjust="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3;&#1045;&#1051;&#1068;&#1047;&#1071;!!!\Users\Admin\Desktop\&#1051;&#1080;&#1089;&#1090;%20Microsoft%20Office%20Excel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3;&#1045;&#1051;&#1068;&#1047;&#1071;!!!\Users\Admin\Desktop\&#1051;&#1080;&#1089;&#1090;%20Microsoft%20Office%20Excel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3.3333333333333361E-2"/>
                  <c:y val="-5.5555555555555476E-2"/>
                </c:manualLayout>
              </c:layout>
              <c:showVal val="1"/>
            </c:dLbl>
            <c:dLbl>
              <c:idx val="1"/>
              <c:layout>
                <c:manualLayout>
                  <c:x val="3.888888888888889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9444444444444445E-2"/>
                  <c:y val="1.3888888888888919E-2"/>
                </c:manualLayout>
              </c:layout>
              <c:showVal val="1"/>
            </c:dLbl>
            <c:delete val="1"/>
          </c:dLbls>
          <c:cat>
            <c:strRef>
              <c:f>Лист1!$A$1:$A$3</c:f>
              <c:strCache>
                <c:ptCount val="3"/>
                <c:pt idx="0">
                  <c:v>планшет</c:v>
                </c:pt>
                <c:pt idx="1">
                  <c:v>компьютер</c:v>
                </c:pt>
                <c:pt idx="2">
                  <c:v>телефон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14</c:v>
                </c:pt>
                <c:pt idx="1">
                  <c:v>8</c:v>
                </c:pt>
                <c:pt idx="2">
                  <c:v>25</c:v>
                </c:pt>
              </c:numCache>
            </c:numRef>
          </c:val>
        </c:ser>
        <c:dLbls/>
        <c:shape val="box"/>
        <c:axId val="91475328"/>
        <c:axId val="65242240"/>
        <c:axId val="0"/>
      </c:bar3DChart>
      <c:catAx>
        <c:axId val="91475328"/>
        <c:scaling>
          <c:orientation val="minMax"/>
        </c:scaling>
        <c:axPos val="l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65242240"/>
        <c:crosses val="autoZero"/>
        <c:auto val="1"/>
        <c:lblAlgn val="ctr"/>
        <c:lblOffset val="100"/>
      </c:catAx>
      <c:valAx>
        <c:axId val="65242240"/>
        <c:scaling>
          <c:orientation val="minMax"/>
        </c:scaling>
        <c:delete val="1"/>
        <c:axPos val="b"/>
        <c:numFmt formatCode="General" sourceLinked="1"/>
        <c:tickLblPos val="none"/>
        <c:crossAx val="91475328"/>
        <c:crosses val="autoZero"/>
        <c:crossBetween val="between"/>
      </c:valAx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Лист2!$A$1:$A$3</c:f>
              <c:strCache>
                <c:ptCount val="3"/>
                <c:pt idx="0">
                  <c:v>Агрессивные игры</c:v>
                </c:pt>
                <c:pt idx="1">
                  <c:v>Уход за животными</c:v>
                </c:pt>
                <c:pt idx="2">
                  <c:v>Развивающие игры</c:v>
                </c:pt>
              </c:strCache>
            </c:strRef>
          </c:cat>
          <c:val>
            <c:numRef>
              <c:f>Лист2!$B$1:$B$3</c:f>
              <c:numCache>
                <c:formatCode>0%</c:formatCode>
                <c:ptCount val="3"/>
                <c:pt idx="0">
                  <c:v>0.44</c:v>
                </c:pt>
                <c:pt idx="1">
                  <c:v>0.39000000000000035</c:v>
                </c:pt>
                <c:pt idx="2">
                  <c:v>0.17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475512494496497"/>
          <c:y val="0.34302386799476692"/>
          <c:w val="0.34265045653363613"/>
          <c:h val="0.26656926179014939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367C2B-E386-4E34-8C4F-ADADBBA09725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44D871-469C-4430-8556-0E432C513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13%20&#1089;&#1083;&#1072;&#1081;&#1076;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89;&#1083;&#1072;&#1081;&#1076;%203.mp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89;&#1083;&#1072;&#1081;&#1076;%207.mp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840760" cy="116581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Формирование навыков ответственного </a:t>
            </a:r>
            <a:br>
              <a:rPr lang="ru-RU" sz="1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 безопасного поведения детей в современной </a:t>
            </a:r>
            <a:br>
              <a:rPr lang="ru-RU" sz="1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информационно-телекоммуникативной</a:t>
            </a:r>
            <a:r>
              <a:rPr lang="ru-RU" sz="1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среде</a:t>
            </a:r>
            <a:endParaRPr lang="ru-RU" sz="180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979712" y="1916832"/>
            <a:ext cx="6120680" cy="4379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ВЛИЯНИЕ ИНФОРМАЦИОННЫХ ТЕХНОЛОГИЙ НА РАЗВИТИЕ ЛИЧНОСТИ ДОШКОЛЬНИКА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Колесникова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Наталия Александровна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МБДОУ «Детский сад №212»</a:t>
            </a:r>
            <a:endParaRPr lang="ru-RU" sz="2000" b="1" dirty="0">
              <a:solidFill>
                <a:schemeClr val="bg1"/>
              </a:solidFill>
              <a:latin typeface="Bookman Old Style" pitchFamily="18" charset="0"/>
              <a:ea typeface="DotumChe" pitchFamily="49" charset="-127"/>
            </a:endParaRPr>
          </a:p>
        </p:txBody>
      </p:sp>
      <p:pic>
        <p:nvPicPr>
          <p:cNvPr id="12290" name="Picture 2" descr="http://pc-vestnik.ru/wp-content/uploads/2013/11/Polza-i-vred-interneta-dlya-detej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3501008"/>
            <a:ext cx="2756784" cy="21253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\Desktop\работа\генеральная уборка\IMG_20161013_105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60648"/>
            <a:ext cx="3691833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C:\Users\Admin\Desktop\работа\генеральная уборка\IMG_20161013_10514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10638"/>
          <a:stretch>
            <a:fillRect/>
          </a:stretch>
        </p:blipFill>
        <p:spPr bwMode="auto">
          <a:xfrm>
            <a:off x="755576" y="260648"/>
            <a:ext cx="3384376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C:\Users\Admin\Desktop\работа\генеральная уборка\IMG_20161013_1049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717056"/>
            <a:ext cx="3105708" cy="4140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работа\генеральная уборка\IMG_20170321_1049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8135"/>
          <a:stretch>
            <a:fillRect/>
          </a:stretch>
        </p:blipFill>
        <p:spPr bwMode="auto">
          <a:xfrm>
            <a:off x="467544" y="260648"/>
            <a:ext cx="3531394" cy="3383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C:\Users\Admin\Desktop\работа\генеральная уборка\IMG_20170321_105451.jpg"/>
          <p:cNvPicPr>
            <a:picLocks noChangeAspect="1" noChangeArrowheads="1"/>
          </p:cNvPicPr>
          <p:nvPr/>
        </p:nvPicPr>
        <p:blipFill>
          <a:blip r:embed="rId3" cstate="print"/>
          <a:srcRect t="17450" b="12201"/>
          <a:stretch>
            <a:fillRect/>
          </a:stretch>
        </p:blipFill>
        <p:spPr bwMode="auto">
          <a:xfrm>
            <a:off x="4735059" y="260648"/>
            <a:ext cx="376166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C:\Users\Admin\Desktop\работа\генеральная уборка\IMG_20170327_105132.jpg"/>
          <p:cNvPicPr>
            <a:picLocks noChangeAspect="1" noChangeArrowheads="1"/>
          </p:cNvPicPr>
          <p:nvPr/>
        </p:nvPicPr>
        <p:blipFill>
          <a:blip r:embed="rId4" cstate="print"/>
          <a:srcRect t="16400"/>
          <a:stretch>
            <a:fillRect/>
          </a:stretch>
        </p:blipFill>
        <p:spPr bwMode="auto">
          <a:xfrm>
            <a:off x="2699792" y="3041576"/>
            <a:ext cx="342384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\Desktop\работа\генеральная уборка\IMG_20170323_1611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6606" b="10692"/>
          <a:stretch>
            <a:fillRect/>
          </a:stretch>
        </p:blipFill>
        <p:spPr bwMode="auto">
          <a:xfrm>
            <a:off x="323528" y="260648"/>
            <a:ext cx="353139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C:\Users\Admin\Desktop\работа\генеральная уборка\IMG_20170323_160405.jpg"/>
          <p:cNvPicPr>
            <a:picLocks noChangeAspect="1" noChangeArrowheads="1"/>
          </p:cNvPicPr>
          <p:nvPr/>
        </p:nvPicPr>
        <p:blipFill>
          <a:blip r:embed="rId3" cstate="print"/>
          <a:srcRect t="30050" r="3801"/>
          <a:stretch>
            <a:fillRect/>
          </a:stretch>
        </p:blipFill>
        <p:spPr bwMode="auto">
          <a:xfrm>
            <a:off x="4644008" y="260648"/>
            <a:ext cx="3744416" cy="363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Users\Admin\Desktop\работа\генеральная уборка\IMG_20161202_095049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2780928"/>
            <a:ext cx="4032448" cy="3805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28001.edu35.ru/images/1041982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663" y="476672"/>
            <a:ext cx="9026337" cy="6013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Спасибо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за внимание!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7652" name="Picture 4" descr="https://lh6.googleusercontent.com/Lip-xWqK_vcNARkwzIkS4XJNUVbWV3DGI_7g9I2q1OSf2KeTPbpBl0U3Z-lg4DDIv6hFM4nJLRoxhjW5DP5ilsAqe46UJEzlowhC0mSKkdhclJHHYfffqzTuJMns62NhVH1GUxZ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7254128" cy="5542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98072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Современная жизнь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cottpollack.com/wp-content/uploads/2013/08/famil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8572500" cy="572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Снижаются условия позитивной социализации ребенка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362" name="Picture 2" descr="https://mamsy.ru/uploads/wysiwyg/8b/55/3243a80e1f8499cda8f17ec65159f54b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0980" y="2780928"/>
            <a:ext cx="5481340" cy="3654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549275"/>
            <a:ext cx="8435975" cy="8683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Какие </a:t>
            </a:r>
            <a:r>
              <a:rPr lang="ru-RU" dirty="0" err="1" smtClean="0">
                <a:solidFill>
                  <a:schemeClr val="bg1"/>
                </a:solidFill>
              </a:rPr>
              <a:t>гаджеты</a:t>
            </a:r>
            <a:r>
              <a:rPr lang="ru-RU" dirty="0" smtClean="0">
                <a:solidFill>
                  <a:schemeClr val="bg1"/>
                </a:solidFill>
              </a:rPr>
              <a:t> присутствуют в жизни детей?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331640" y="1628800"/>
          <a:ext cx="655272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755576" y="908720"/>
          <a:ext cx="777686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Свободное время в семье дети чаще всего посвящают в игре в телефонах, планшетах, компьютерах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386" name="Picture 2" descr="https://im0-tub-ru.yandex.net/i?id=eb5384d32ae39f55808a1a8168cd3a94&amp;n=33&amp;h=215&amp;w=3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24944"/>
            <a:ext cx="6628420" cy="3730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s://im0-tub-ru.yandex.net/i?id=eb5384d32ae39f55808a1a8168cd3a94&amp;n=33&amp;h=215&amp;w=3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928934"/>
            <a:ext cx="6628420" cy="3730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im0-tub-ru.yandex.net/i?id=eb5384d32ae39f55808a1a8168cd3a94&amp;n=33&amp;h=215&amp;w=3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4004" y="3081334"/>
            <a:ext cx="6628420" cy="3730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hlinkClick r:id="rId2" action="ppaction://hlinkfile"/>
              </a:rPr>
              <a:t>Симптомы</a:t>
            </a:r>
            <a:r>
              <a:rPr lang="ru-RU" dirty="0" smtClean="0">
                <a:solidFill>
                  <a:schemeClr val="bg1"/>
                </a:solidFill>
              </a:rPr>
              <a:t> компьютерной зависимости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Длительное времяпровождение за компьютером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Часто изменяющаяся смена настроения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Хорошее самочувствие, эйфория во время проведения за компьютером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Нервозность, депрессии, стресс без компьютера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Невозможность остановиться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Ухудшение памяти, внимания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Нерегулярное питание, пропуск приема пищи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Головные боли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Расстройство сна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Сухость, покраснение, раздражение глаз,  снижение зрения.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Беседы с родителями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«Компьютер: вред или польза</a:t>
            </a:r>
            <a:r>
              <a:rPr lang="en-US" b="1" dirty="0" smtClean="0">
                <a:solidFill>
                  <a:schemeClr val="bg1"/>
                </a:solidFill>
              </a:rPr>
              <a:t>?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«Признаки информационной зависимости»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«Как организовать правильный досуг ребенка дома»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«Значимость ответственного </a:t>
            </a:r>
            <a:r>
              <a:rPr lang="ru-RU" b="1" dirty="0" err="1" smtClean="0">
                <a:solidFill>
                  <a:schemeClr val="bg1"/>
                </a:solidFill>
              </a:rPr>
              <a:t>родительства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Мероприятия с детьми и родителями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«Моя семья»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«Учусь сдерживать свои эмоции»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4">
      <a:dk1>
        <a:sysClr val="windowText" lastClr="000000"/>
      </a:dk1>
      <a:lt1>
        <a:sysClr val="window" lastClr="FFFFFF"/>
      </a:lt1>
      <a:dk2>
        <a:srgbClr val="79FFB6"/>
      </a:dk2>
      <a:lt2>
        <a:srgbClr val="36FF91"/>
      </a:lt2>
      <a:accent1>
        <a:srgbClr val="00B050"/>
      </a:accent1>
      <a:accent2>
        <a:srgbClr val="FFFF00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</TotalTime>
  <Words>155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Формирование навыков ответственного  и безопасного поведения детей в современной  информационно-телекоммуникативной среде</vt:lpstr>
      <vt:lpstr>Современная жизнь</vt:lpstr>
      <vt:lpstr>Снижаются условия позитивной социализации ребенка</vt:lpstr>
      <vt:lpstr>Какие гаджеты присутствуют в жизни детей?</vt:lpstr>
      <vt:lpstr>Слайд 5</vt:lpstr>
      <vt:lpstr>Свободное время в семье дети чаще всего посвящают в игре в телефонах, планшетах, компьютерах</vt:lpstr>
      <vt:lpstr>Симптомы компьютерной зависимости</vt:lpstr>
      <vt:lpstr>Беседы с родителями</vt:lpstr>
      <vt:lpstr>Мероприятия с детьми и родителями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32</cp:revision>
  <dcterms:created xsi:type="dcterms:W3CDTF">2017-08-21T04:45:30Z</dcterms:created>
  <dcterms:modified xsi:type="dcterms:W3CDTF">2019-10-22T13:09:22Z</dcterms:modified>
</cp:coreProperties>
</file>