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9" r:id="rId3"/>
    <p:sldId id="257" r:id="rId4"/>
    <p:sldId id="270" r:id="rId5"/>
    <p:sldId id="261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2" r:id="rId15"/>
    <p:sldId id="269" r:id="rId16"/>
    <p:sldId id="273" r:id="rId17"/>
    <p:sldId id="27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25" autoAdjust="0"/>
  </p:normalViewPr>
  <p:slideViewPr>
    <p:cSldViewPr>
      <p:cViewPr varScale="1">
        <p:scale>
          <a:sx n="81" d="100"/>
          <a:sy n="81" d="100"/>
        </p:scale>
        <p:origin x="-1498" y="-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08.05.2014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08.05.2014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08.05.2014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08.05.2014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4797" y="1524000"/>
            <a:ext cx="6394405" cy="457200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  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          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Мой 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край родной – </a:t>
            </a:r>
            <a:b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  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                Мой 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Дагестан</a:t>
            </a:r>
            <a:endParaRPr lang="ru-RU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12456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 advTm="5981">
        <p14:glitter pattern="hexagon"/>
      </p:transition>
    </mc:Choice>
    <mc:Fallback>
      <p:transition spd="slow" advTm="5981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2708920"/>
            <a:ext cx="6048672" cy="3405336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2286000" y="241333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	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475656" y="-652046"/>
            <a:ext cx="6624736" cy="258532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/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lvl="0"/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lvl="0"/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lvl="0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Музей </a:t>
            </a: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изобразительных </a:t>
            </a:r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искусств</a:t>
            </a:r>
          </a:p>
          <a:p>
            <a:pPr lvl="0"/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lvl="0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Дагестанский музей изобразительных искусств им. П.С. Гамзатовой открыт в 1958 г. на базе картинной галереи Дагестанского республиканского краеведческого музея. </a:t>
            </a:r>
          </a:p>
        </p:txBody>
      </p:sp>
    </p:spTree>
    <p:extLst>
      <p:ext uri="{BB962C8B-B14F-4D97-AF65-F5344CB8AC3E}">
        <p14:creationId xmlns:p14="http://schemas.microsoft.com/office/powerpoint/2010/main" val="19329396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 advTm="6041">
        <p14:glitter pattern="hexagon"/>
      </p:transition>
    </mc:Choice>
    <mc:Fallback>
      <p:transition spd="slow" advTm="6041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860367"/>
            <a:ext cx="4950380" cy="496855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755576" y="73442"/>
            <a:ext cx="3168352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ru-RU" dirty="0" smtClean="0">
              <a:solidFill>
                <a:prstClr val="white"/>
              </a:solidFill>
            </a:endParaRPr>
          </a:p>
          <a:p>
            <a:pPr lvl="0"/>
            <a:endParaRPr lang="ru-RU" dirty="0">
              <a:solidFill>
                <a:prstClr val="white"/>
              </a:solidFill>
            </a:endParaRPr>
          </a:p>
          <a:p>
            <a:pPr lvl="0"/>
            <a:endParaRPr lang="ru-RU" dirty="0" smtClean="0">
              <a:solidFill>
                <a:srgbClr val="92D050"/>
              </a:solidFill>
              <a:latin typeface="Arial Black" pitchFamily="34" charset="0"/>
            </a:endParaRPr>
          </a:p>
          <a:p>
            <a:pPr lvl="0"/>
            <a:r>
              <a:rPr lang="ru-RU" sz="2800" dirty="0" err="1" smtClean="0">
                <a:solidFill>
                  <a:srgbClr val="92D050"/>
                </a:solidFill>
                <a:latin typeface="Arial Black" pitchFamily="34" charset="0"/>
              </a:rPr>
              <a:t>Ахтынские</a:t>
            </a:r>
            <a:r>
              <a:rPr lang="ru-RU" sz="2800" dirty="0" smtClean="0">
                <a:solidFill>
                  <a:srgbClr val="92D050"/>
                </a:solidFill>
                <a:latin typeface="Arial Black" pitchFamily="34" charset="0"/>
              </a:rPr>
              <a:t> </a:t>
            </a:r>
            <a:r>
              <a:rPr lang="ru-RU" sz="2800" dirty="0">
                <a:solidFill>
                  <a:srgbClr val="92D050"/>
                </a:solidFill>
                <a:latin typeface="Arial Black" pitchFamily="34" charset="0"/>
              </a:rPr>
              <a:t>минеральные источники </a:t>
            </a:r>
            <a:endParaRPr lang="ru-RU" sz="2800" dirty="0" smtClean="0">
              <a:solidFill>
                <a:srgbClr val="92D050"/>
              </a:solidFill>
              <a:latin typeface="Arial Black" pitchFamily="34" charset="0"/>
            </a:endParaRPr>
          </a:p>
          <a:p>
            <a:pPr lvl="0"/>
            <a:endParaRPr lang="ru-RU" dirty="0">
              <a:solidFill>
                <a:prstClr val="white"/>
              </a:solidFill>
            </a:endParaRPr>
          </a:p>
          <a:p>
            <a:pPr lvl="0"/>
            <a:endParaRPr lang="ru-RU" dirty="0" smtClean="0">
              <a:solidFill>
                <a:prstClr val="white"/>
              </a:solidFill>
            </a:endParaRPr>
          </a:p>
          <a:p>
            <a:pPr lvl="0"/>
            <a:endParaRPr lang="ru-RU" dirty="0">
              <a:solidFill>
                <a:prstClr val="white"/>
              </a:solidFill>
            </a:endParaRPr>
          </a:p>
          <a:p>
            <a:pPr lvl="0"/>
            <a:r>
              <a:rPr lang="ru-RU" dirty="0" smtClean="0">
                <a:solidFill>
                  <a:prstClr val="white"/>
                </a:solidFill>
              </a:rPr>
              <a:t>В </a:t>
            </a:r>
            <a:r>
              <a:rPr lang="ru-RU" dirty="0">
                <a:solidFill>
                  <a:prstClr val="white"/>
                </a:solidFill>
              </a:rPr>
              <a:t>шести километрах от центра селения Ахты, вверх по течению Ахты-чая имеются горячие серные воды, которые с давних пор у местного населения пользуются исключительной популярностью</a:t>
            </a:r>
          </a:p>
        </p:txBody>
      </p:sp>
    </p:spTree>
    <p:extLst>
      <p:ext uri="{BB962C8B-B14F-4D97-AF65-F5344CB8AC3E}">
        <p14:creationId xmlns:p14="http://schemas.microsoft.com/office/powerpoint/2010/main" val="13287681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 advTm="6696">
        <p14:switch dir="r"/>
      </p:transition>
    </mc:Choice>
    <mc:Fallback>
      <p:transition spd="slow" advTm="6696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643767">
            <a:off x="482941" y="1936717"/>
            <a:ext cx="3921626" cy="435660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52813">
            <a:off x="4580576" y="501619"/>
            <a:ext cx="4104456" cy="2664296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3523219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016682" y="1729860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91294" y="1107560"/>
            <a:ext cx="18473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endParaRPr lang="ru-RU" sz="2800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27584" y="748496"/>
            <a:ext cx="3153866" cy="2032432"/>
          </a:xfrm>
          <a:prstGeom prst="rect">
            <a:avLst/>
          </a:prstGeom>
        </p:spPr>
        <p:txBody>
          <a:bodyPr wrap="square">
            <a:prstTxWarp prst="textWave1">
              <a:avLst>
                <a:gd name="adj1" fmla="val 12500"/>
                <a:gd name="adj2" fmla="val -3288"/>
              </a:avLst>
            </a:prstTxWarp>
            <a:spAutoFit/>
          </a:bodyPr>
          <a:lstStyle/>
          <a:p>
            <a:pPr lvl="0"/>
            <a:r>
              <a:rPr lang="ru-RU" sz="36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Каспийское море  </a:t>
            </a:r>
            <a:endParaRPr lang="ru-RU" sz="3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716016" y="2136339"/>
            <a:ext cx="3960440" cy="461664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 </a:t>
            </a:r>
          </a:p>
          <a:p>
            <a:endParaRPr lang="ru-RU" b="1" dirty="0" smtClean="0">
              <a:ln w="11430"/>
              <a:solidFill>
                <a:srgbClr val="00B0F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endParaRPr lang="ru-RU" b="1" dirty="0">
              <a:ln w="11430"/>
              <a:solidFill>
                <a:srgbClr val="00B0F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r>
              <a:rPr lang="ru-RU" sz="2000" b="1" dirty="0" smtClean="0">
                <a:ln w="11430"/>
                <a:solidFill>
                  <a:srgbClr val="00B0F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Каспийское море представляет собой бессточное озеро-море, которые омывает берега России. В результате понижения уровня воды его площадь сократилась с 422тыс.км. в 1930 году до 371тыс.км в 1970 году. Но, не смотря на это она продолжает оставаться самым большим озером </a:t>
            </a:r>
            <a:r>
              <a:rPr lang="ru-RU" sz="2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.</a:t>
            </a:r>
            <a:endParaRPr lang="ru-RU" sz="2000" b="1" dirty="0">
              <a:ln w="11430"/>
              <a:solidFill>
                <a:srgbClr val="00B0F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40500113"/>
      </p:ext>
    </p:extLst>
  </p:cSld>
  <p:clrMapOvr>
    <a:masterClrMapping/>
  </p:clrMapOvr>
  <p:transition spd="slow" advTm="6828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92696"/>
            <a:ext cx="3744416" cy="5544616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Объект 8"/>
          <p:cNvSpPr>
            <a:spLocks noGrp="1"/>
          </p:cNvSpPr>
          <p:nvPr>
            <p:ph sz="quarter" idx="4"/>
          </p:nvPr>
        </p:nvSpPr>
        <p:spPr>
          <a:xfrm>
            <a:off x="4649788" y="836712"/>
            <a:ext cx="4038600" cy="527881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      </a:t>
            </a:r>
            <a:r>
              <a:rPr lang="ru-RU" sz="3000" b="1" dirty="0" err="1" smtClean="0">
                <a:solidFill>
                  <a:schemeClr val="bg1"/>
                </a:solidFill>
              </a:rPr>
              <a:t>Сулакский</a:t>
            </a:r>
            <a:r>
              <a:rPr lang="ru-RU" sz="3000" b="1" dirty="0" smtClean="0">
                <a:solidFill>
                  <a:schemeClr val="bg1"/>
                </a:solidFill>
              </a:rPr>
              <a:t> каньон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b="1" dirty="0" smtClean="0">
                <a:solidFill>
                  <a:schemeClr val="bg1"/>
                </a:solidFill>
              </a:rPr>
              <a:t>Один из </a:t>
            </a:r>
            <a:r>
              <a:rPr lang="ru-RU" b="1" dirty="0" err="1" smtClean="0">
                <a:solidFill>
                  <a:schemeClr val="bg1"/>
                </a:solidFill>
              </a:rPr>
              <a:t>грандиознейших</a:t>
            </a:r>
            <a:r>
              <a:rPr lang="ru-RU" b="1" dirty="0" smtClean="0">
                <a:solidFill>
                  <a:schemeClr val="bg1"/>
                </a:solidFill>
              </a:rPr>
              <a:t> каньонов на территории России - </a:t>
            </a:r>
            <a:r>
              <a:rPr lang="ru-RU" b="1" dirty="0" err="1" smtClean="0">
                <a:solidFill>
                  <a:schemeClr val="bg1"/>
                </a:solidFill>
              </a:rPr>
              <a:t>Сулакский</a:t>
            </a:r>
            <a:r>
              <a:rPr lang="ru-RU" b="1" dirty="0" smtClean="0">
                <a:solidFill>
                  <a:schemeClr val="bg1"/>
                </a:solidFill>
              </a:rPr>
              <a:t> каньон - красивейшее и поистине величественное место. Протяженность каньона составляет 53 метро, а своей глубиной (1920м)он значительно превосходит знаменитый каньон Колорадо.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849952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5604">
        <p:fade/>
      </p:transition>
    </mc:Choice>
    <mc:Fallback>
      <p:transition spd="med" advTm="5604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692696"/>
            <a:ext cx="4752528" cy="496855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2286000" y="227483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 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394117"/>
            <a:ext cx="324219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 smtClean="0">
                <a:solidFill>
                  <a:prstClr val="white"/>
                </a:solidFill>
              </a:rPr>
              <a:t>   Водопад </a:t>
            </a:r>
            <a:r>
              <a:rPr lang="ru-RU" sz="2400" dirty="0" err="1">
                <a:solidFill>
                  <a:prstClr val="white"/>
                </a:solidFill>
              </a:rPr>
              <a:t>Тобот</a:t>
            </a:r>
            <a:r>
              <a:rPr lang="ru-RU" sz="2400" dirty="0">
                <a:solidFill>
                  <a:prstClr val="white"/>
                </a:solidFill>
              </a:rPr>
              <a:t> </a:t>
            </a:r>
            <a:endParaRPr lang="ru-RU" sz="2400" dirty="0" smtClean="0">
              <a:solidFill>
                <a:prstClr val="white"/>
              </a:solidFill>
            </a:endParaRPr>
          </a:p>
          <a:p>
            <a:pPr lvl="0"/>
            <a:endParaRPr lang="ru-RU" sz="2400" dirty="0">
              <a:solidFill>
                <a:prstClr val="white"/>
              </a:solidFill>
            </a:endParaRPr>
          </a:p>
          <a:p>
            <a:pPr lvl="0"/>
            <a:r>
              <a:rPr lang="ru-RU" sz="2400" dirty="0" err="1" smtClean="0">
                <a:solidFill>
                  <a:prstClr val="white"/>
                </a:solidFill>
              </a:rPr>
              <a:t>Тобот</a:t>
            </a:r>
            <a:r>
              <a:rPr lang="ru-RU" sz="2400" dirty="0" smtClean="0">
                <a:solidFill>
                  <a:prstClr val="white"/>
                </a:solidFill>
              </a:rPr>
              <a:t> </a:t>
            </a:r>
            <a:r>
              <a:rPr lang="ru-RU" sz="2400" dirty="0">
                <a:solidFill>
                  <a:prstClr val="white"/>
                </a:solidFill>
              </a:rPr>
              <a:t>по праву считается одним из красивейших мест горного Дагестана. Водопад берет свое начало в виде неспешной реки, протекающей по </a:t>
            </a:r>
            <a:r>
              <a:rPr lang="ru-RU" sz="2400" dirty="0" err="1">
                <a:solidFill>
                  <a:prstClr val="white"/>
                </a:solidFill>
              </a:rPr>
              <a:t>Хунзахскому</a:t>
            </a:r>
            <a:r>
              <a:rPr lang="ru-RU" sz="2400" dirty="0">
                <a:solidFill>
                  <a:prstClr val="white"/>
                </a:solidFill>
              </a:rPr>
              <a:t> плато, а затем сбрасывает воду в </a:t>
            </a:r>
            <a:r>
              <a:rPr lang="ru-RU" sz="2400" dirty="0" err="1">
                <a:solidFill>
                  <a:prstClr val="white"/>
                </a:solidFill>
              </a:rPr>
              <a:t>Цолотлинский</a:t>
            </a:r>
            <a:r>
              <a:rPr lang="ru-RU" sz="2400" dirty="0">
                <a:solidFill>
                  <a:prstClr val="white"/>
                </a:solidFill>
              </a:rPr>
              <a:t> каньон с 70-метровой высоты</a:t>
            </a:r>
            <a:endParaRPr lang="ru-RU" sz="24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312058"/>
      </p:ext>
    </p:extLst>
  </p:cSld>
  <p:clrMapOvr>
    <a:masterClrMapping/>
  </p:clrMapOvr>
  <p:transition spd="slow" advTm="6361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2060848"/>
            <a:ext cx="7632848" cy="432048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2286000" y="269033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 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259632" y="56714"/>
            <a:ext cx="6480720" cy="221599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/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lvl="0"/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Парк </a:t>
            </a: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аттракционов в </a:t>
            </a:r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Редукторном</a:t>
            </a:r>
          </a:p>
          <a:p>
            <a:pPr lvl="0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</a:t>
            </a:r>
          </a:p>
          <a:p>
            <a:pPr lvl="0"/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Парк </a:t>
            </a: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аттракционов, расположенный в центре города Махачкала, на берегу озера Ак-Гель.</a:t>
            </a:r>
          </a:p>
        </p:txBody>
      </p:sp>
    </p:spTree>
    <p:extLst>
      <p:ext uri="{BB962C8B-B14F-4D97-AF65-F5344CB8AC3E}">
        <p14:creationId xmlns:p14="http://schemas.microsoft.com/office/powerpoint/2010/main" val="3766379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5775">
        <p:fade/>
      </p:transition>
    </mc:Choice>
    <mc:Fallback>
      <p:transition spd="med" advTm="5775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332656"/>
            <a:ext cx="4189472" cy="32514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57254">
            <a:off x="414701" y="2994960"/>
            <a:ext cx="4731400" cy="350214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2286000" y="282883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 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637212" y="3852814"/>
            <a:ext cx="2967235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ru-RU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</a:rPr>
              <a:t>В дельте Самура находится единственный в России субтропический лиановый лес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</a:rPr>
              <a:t>  </a:t>
            </a:r>
          </a:p>
          <a:p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 </a:t>
            </a:r>
          </a:p>
        </p:txBody>
      </p:sp>
      <p:sp>
        <p:nvSpPr>
          <p:cNvPr id="8" name="Прямоугольник 7"/>
          <p:cNvSpPr/>
          <p:nvPr/>
        </p:nvSpPr>
        <p:spPr>
          <a:xfrm rot="20188937">
            <a:off x="323528" y="1155185"/>
            <a:ext cx="4423303" cy="646331"/>
          </a:xfrm>
          <a:prstGeom prst="rect">
            <a:avLst/>
          </a:prstGeom>
        </p:spPr>
        <p:txBody>
          <a:bodyPr wrap="square">
            <a:prstTxWarp prst="textWave2">
              <a:avLst/>
            </a:prstTxWarp>
            <a:spAutoFit/>
          </a:bodyPr>
          <a:lstStyle/>
          <a:p>
            <a:pPr lvl="0"/>
            <a:r>
              <a:rPr lang="ru-RU" sz="2800" dirty="0" smtClean="0">
                <a:solidFill>
                  <a:prstClr val="white"/>
                </a:solidFill>
              </a:rPr>
              <a:t> </a:t>
            </a:r>
            <a:r>
              <a:rPr lang="ru-RU" sz="3600" dirty="0" err="1" smtClean="0">
                <a:solidFill>
                  <a:schemeClr val="tx2">
                    <a:lumMod val="75000"/>
                  </a:schemeClr>
                </a:solidFill>
              </a:rPr>
              <a:t>Самурский</a:t>
            </a: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3600" dirty="0">
                <a:solidFill>
                  <a:schemeClr val="tx2">
                    <a:lumMod val="75000"/>
                  </a:schemeClr>
                </a:solidFill>
              </a:rPr>
              <a:t>лес</a:t>
            </a:r>
            <a:r>
              <a:rPr lang="ru-RU" sz="3600" dirty="0">
                <a:solidFill>
                  <a:prstClr val="white"/>
                </a:solidFill>
              </a:rPr>
              <a:t> </a:t>
            </a:r>
            <a:endParaRPr lang="ru-RU" sz="28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1888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1916832"/>
            <a:ext cx="7395666" cy="3240360"/>
          </a:xfrm>
          <a:prstGeom prst="rect">
            <a:avLst/>
          </a:prstGeom>
        </p:spPr>
        <p:txBody>
          <a:bodyPr wrap="square">
            <a:prstTxWarp prst="textCurveDown">
              <a:avLst/>
            </a:prstTxWarp>
            <a:spAutoFit/>
          </a:bodyPr>
          <a:lstStyle/>
          <a:p>
            <a:r>
              <a:rPr lang="ru-RU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Спасибо </a:t>
            </a:r>
            <a:r>
              <a:rPr lang="ru-RU" sz="40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за </a:t>
            </a:r>
            <a:r>
              <a:rPr lang="ru-RU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внимание</a:t>
            </a:r>
            <a:r>
              <a:rPr lang="ru-RU" sz="4000" dirty="0" smtClean="0">
                <a:solidFill>
                  <a:srgbClr val="FFC000"/>
                </a:solidFill>
              </a:rPr>
              <a:t>!  </a:t>
            </a:r>
            <a:endParaRPr lang="ru-RU" sz="40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4522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7248">
        <p:circle/>
      </p:transition>
    </mc:Choice>
    <mc:Fallback>
      <p:transition spd="slow" advTm="7248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Объект 9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764704"/>
            <a:ext cx="4032448" cy="518457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9" name="Текст 8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5034579" y="404664"/>
            <a:ext cx="3422483" cy="5688633"/>
          </a:xfrm>
        </p:spPr>
        <p:txBody>
          <a:bodyPr/>
          <a:lstStyle/>
          <a:p>
            <a:r>
              <a:rPr lang="ru-RU" sz="1400" b="1" dirty="0" smtClean="0">
                <a:solidFill>
                  <a:srgbClr val="FFC000"/>
                </a:solidFill>
                <a:latin typeface="Arial Black" pitchFamily="34" charset="0"/>
              </a:rPr>
              <a:t>Далеко-далеко, у подножья небес</a:t>
            </a:r>
            <a:br>
              <a:rPr lang="ru-RU" sz="1400" b="1" dirty="0" smtClean="0">
                <a:solidFill>
                  <a:srgbClr val="FFC000"/>
                </a:solidFill>
                <a:latin typeface="Arial Black" pitchFamily="34" charset="0"/>
              </a:rPr>
            </a:br>
            <a:r>
              <a:rPr lang="ru-RU" sz="1400" b="1" dirty="0" smtClean="0">
                <a:solidFill>
                  <a:srgbClr val="FFC000"/>
                </a:solidFill>
                <a:latin typeface="Arial Black" pitchFamily="34" charset="0"/>
              </a:rPr>
              <a:t>Стоит Дагестан - вершина чудес</a:t>
            </a:r>
            <a:br>
              <a:rPr lang="ru-RU" sz="1400" b="1" dirty="0" smtClean="0">
                <a:solidFill>
                  <a:srgbClr val="FFC000"/>
                </a:solidFill>
                <a:latin typeface="Arial Black" pitchFamily="34" charset="0"/>
              </a:rPr>
            </a:br>
            <a:r>
              <a:rPr lang="ru-RU" sz="1400" b="1" dirty="0" smtClean="0">
                <a:solidFill>
                  <a:srgbClr val="FFC000"/>
                </a:solidFill>
                <a:latin typeface="Arial Black" pitchFamily="34" charset="0"/>
              </a:rPr>
              <a:t>Земля, породившая мудрость веков</a:t>
            </a:r>
            <a:br>
              <a:rPr lang="ru-RU" sz="1400" b="1" dirty="0" smtClean="0">
                <a:solidFill>
                  <a:srgbClr val="FFC000"/>
                </a:solidFill>
                <a:latin typeface="Arial Black" pitchFamily="34" charset="0"/>
              </a:rPr>
            </a:br>
            <a:r>
              <a:rPr lang="ru-RU" sz="1400" b="1" dirty="0" smtClean="0">
                <a:solidFill>
                  <a:srgbClr val="FFC000"/>
                </a:solidFill>
                <a:latin typeface="Arial Black" pitchFamily="34" charset="0"/>
              </a:rPr>
              <a:t>Родина наших великих отцов</a:t>
            </a:r>
            <a:br>
              <a:rPr lang="ru-RU" sz="1400" b="1" dirty="0" smtClean="0">
                <a:solidFill>
                  <a:srgbClr val="FFC000"/>
                </a:solidFill>
                <a:latin typeface="Arial Black" pitchFamily="34" charset="0"/>
              </a:rPr>
            </a:br>
            <a:r>
              <a:rPr lang="ru-RU" sz="1400" b="1" dirty="0" smtClean="0">
                <a:solidFill>
                  <a:srgbClr val="FFC000"/>
                </a:solidFill>
                <a:latin typeface="Arial Black" pitchFamily="34" charset="0"/>
              </a:rPr>
              <a:t>А там вдалеке у горных вершин</a:t>
            </a:r>
            <a:br>
              <a:rPr lang="ru-RU" sz="1400" b="1" dirty="0" smtClean="0">
                <a:solidFill>
                  <a:srgbClr val="FFC000"/>
                </a:solidFill>
                <a:latin typeface="Arial Black" pitchFamily="34" charset="0"/>
              </a:rPr>
            </a:br>
            <a:r>
              <a:rPr lang="ru-RU" sz="1400" b="1" dirty="0" smtClean="0">
                <a:solidFill>
                  <a:srgbClr val="FFC000"/>
                </a:solidFill>
                <a:latin typeface="Arial Black" pitchFamily="34" charset="0"/>
              </a:rPr>
              <a:t>Несет дагестанка с водою кувшин</a:t>
            </a:r>
            <a:br>
              <a:rPr lang="ru-RU" sz="1400" b="1" dirty="0" smtClean="0">
                <a:solidFill>
                  <a:srgbClr val="FFC000"/>
                </a:solidFill>
                <a:latin typeface="Arial Black" pitchFamily="34" charset="0"/>
              </a:rPr>
            </a:br>
            <a:r>
              <a:rPr lang="ru-RU" sz="1400" b="1" dirty="0" smtClean="0">
                <a:solidFill>
                  <a:srgbClr val="FFC000"/>
                </a:solidFill>
                <a:latin typeface="Arial Black" pitchFamily="34" charset="0"/>
              </a:rPr>
              <a:t>Старик-аксакал, нахмурив свой взор</a:t>
            </a:r>
            <a:br>
              <a:rPr lang="ru-RU" sz="1400" b="1" dirty="0" smtClean="0">
                <a:solidFill>
                  <a:srgbClr val="FFC000"/>
                </a:solidFill>
                <a:latin typeface="Arial Black" pitchFamily="34" charset="0"/>
              </a:rPr>
            </a:br>
            <a:r>
              <a:rPr lang="ru-RU" sz="1400" b="1" dirty="0" smtClean="0">
                <a:solidFill>
                  <a:srgbClr val="FFC000"/>
                </a:solidFill>
                <a:latin typeface="Arial Black" pitchFamily="34" charset="0"/>
              </a:rPr>
              <a:t>Глядит как в танце, текут слёзы гор</a:t>
            </a:r>
            <a:br>
              <a:rPr lang="ru-RU" sz="1400" b="1" dirty="0" smtClean="0">
                <a:solidFill>
                  <a:srgbClr val="FFC000"/>
                </a:solidFill>
                <a:latin typeface="Arial Black" pitchFamily="34" charset="0"/>
              </a:rPr>
            </a:br>
            <a:r>
              <a:rPr lang="ru-RU" sz="1400" b="1" dirty="0" smtClean="0">
                <a:solidFill>
                  <a:srgbClr val="FFC000"/>
                </a:solidFill>
                <a:latin typeface="Arial Black" pitchFamily="34" charset="0"/>
              </a:rPr>
              <a:t>Джигит удалой с кинжалом в руке</a:t>
            </a:r>
            <a:br>
              <a:rPr lang="ru-RU" sz="1400" b="1" dirty="0" smtClean="0">
                <a:solidFill>
                  <a:srgbClr val="FFC000"/>
                </a:solidFill>
                <a:latin typeface="Arial Black" pitchFamily="34" charset="0"/>
              </a:rPr>
            </a:br>
            <a:r>
              <a:rPr lang="ru-RU" sz="1400" b="1" dirty="0" smtClean="0">
                <a:solidFill>
                  <a:srgbClr val="FFC000"/>
                </a:solidFill>
                <a:latin typeface="Arial Black" pitchFamily="34" charset="0"/>
              </a:rPr>
              <a:t>Скачет на грозном своём скакуне</a:t>
            </a:r>
            <a:br>
              <a:rPr lang="ru-RU" sz="1400" b="1" dirty="0" smtClean="0">
                <a:solidFill>
                  <a:srgbClr val="FFC000"/>
                </a:solidFill>
                <a:latin typeface="Arial Black" pitchFamily="34" charset="0"/>
              </a:rPr>
            </a:br>
            <a:r>
              <a:rPr lang="ru-RU" sz="1400" b="1" dirty="0" smtClean="0">
                <a:solidFill>
                  <a:srgbClr val="FFC000"/>
                </a:solidFill>
                <a:latin typeface="Arial Black" pitchFamily="34" charset="0"/>
              </a:rPr>
              <a:t>Тебе поклонится хочу Дагестан</a:t>
            </a:r>
            <a:br>
              <a:rPr lang="ru-RU" sz="1400" b="1" dirty="0" smtClean="0">
                <a:solidFill>
                  <a:srgbClr val="FFC000"/>
                </a:solidFill>
                <a:latin typeface="Arial Black" pitchFamily="34" charset="0"/>
              </a:rPr>
            </a:br>
            <a:r>
              <a:rPr lang="ru-RU" sz="1400" b="1" dirty="0" smtClean="0">
                <a:solidFill>
                  <a:srgbClr val="FFC000"/>
                </a:solidFill>
                <a:latin typeface="Arial Black" pitchFamily="34" charset="0"/>
              </a:rPr>
              <a:t>За то что ты Родиной нашею стал</a:t>
            </a:r>
            <a:br>
              <a:rPr lang="ru-RU" sz="1400" b="1" dirty="0" smtClean="0">
                <a:solidFill>
                  <a:srgbClr val="FFC000"/>
                </a:solidFill>
                <a:latin typeface="Arial Black" pitchFamily="34" charset="0"/>
              </a:rPr>
            </a:br>
            <a:r>
              <a:rPr lang="ru-RU" sz="1400" b="1" dirty="0" smtClean="0">
                <a:solidFill>
                  <a:srgbClr val="FFC000"/>
                </a:solidFill>
                <a:latin typeface="Arial Black" pitchFamily="34" charset="0"/>
              </a:rPr>
              <a:t>От горных снегов до морских непогод</a:t>
            </a:r>
            <a:br>
              <a:rPr lang="ru-RU" sz="1400" b="1" dirty="0" smtClean="0">
                <a:solidFill>
                  <a:srgbClr val="FFC000"/>
                </a:solidFill>
                <a:latin typeface="Arial Black" pitchFamily="34" charset="0"/>
              </a:rPr>
            </a:br>
            <a:r>
              <a:rPr lang="ru-RU" sz="1400" b="1" dirty="0" smtClean="0">
                <a:solidFill>
                  <a:srgbClr val="FFC000"/>
                </a:solidFill>
                <a:latin typeface="Arial Black" pitchFamily="34" charset="0"/>
              </a:rPr>
              <a:t>Мы дагестанцы - единый народ!</a:t>
            </a:r>
            <a:r>
              <a:rPr lang="ru-RU" sz="1400" b="1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  <a:t/>
            </a:r>
            <a:br>
              <a:rPr lang="ru-RU" sz="1400" b="1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</a:br>
            <a:endParaRPr lang="ru-RU" sz="1400" b="1" dirty="0">
              <a:solidFill>
                <a:schemeClr val="accent4">
                  <a:lumMod val="50000"/>
                </a:schemeClr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36802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395"/>
    </mc:Choice>
    <mc:Fallback>
      <p:transition spd="slow" advTm="6395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            Крепость </a:t>
            </a:r>
            <a:r>
              <a:rPr lang="ru-RU" dirty="0">
                <a:solidFill>
                  <a:srgbClr val="FF0000"/>
                </a:solidFill>
              </a:rPr>
              <a:t>Нарын-Кала </a:t>
            </a:r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17379">
            <a:off x="415425" y="1366723"/>
            <a:ext cx="4479057" cy="447561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Объект 7"/>
          <p:cNvSpPr>
            <a:spLocks noGrp="1"/>
          </p:cNvSpPr>
          <p:nvPr>
            <p:ph sz="half" idx="2"/>
          </p:nvPr>
        </p:nvSpPr>
        <p:spPr>
          <a:xfrm>
            <a:off x="5076056" y="1524000"/>
            <a:ext cx="3632080" cy="4572000"/>
          </a:xfrm>
        </p:spPr>
        <p:txBody>
          <a:bodyPr>
            <a:noAutofit/>
          </a:bodyPr>
          <a:lstStyle/>
          <a:p>
            <a:endParaRPr lang="ru-RU" sz="2400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ru-RU" sz="2400" dirty="0" smtClean="0">
                <a:solidFill>
                  <a:srgbClr val="92D050"/>
                </a:solidFill>
                <a:latin typeface="Century" pitchFamily="18" charset="0"/>
              </a:rPr>
              <a:t>Крепость Нарын-Кала Расположенная в городе Дербент, "Солнечная крепость" Нарын-Кала с 2,5-тысячелетней историей известна на весь мир</a:t>
            </a:r>
            <a:endParaRPr lang="ru-RU" sz="2400" dirty="0">
              <a:solidFill>
                <a:srgbClr val="92D050"/>
              </a:solidFill>
              <a:latin typeface="Century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6856117"/>
      </p:ext>
    </p:extLst>
  </p:cSld>
  <p:clrMapOvr>
    <a:masterClrMapping/>
  </p:clrMapOvr>
  <p:transition spd="slow" advTm="5529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3129184"/>
            <a:ext cx="4104456" cy="30963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5" y="476672"/>
            <a:ext cx="4104455" cy="324036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5" name="Прямоугольник 4"/>
          <p:cNvSpPr/>
          <p:nvPr/>
        </p:nvSpPr>
        <p:spPr>
          <a:xfrm>
            <a:off x="6085111" y="1083231"/>
            <a:ext cx="259134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Расул Гамзатов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286000" y="2551837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 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83568" y="3329752"/>
            <a:ext cx="3883670" cy="258532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lvl="0"/>
            <a:endParaRPr lang="ru-RU" b="1" dirty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pPr lvl="0"/>
            <a:endParaRPr lang="ru-RU" b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pPr lvl="0"/>
            <a: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Мне </a:t>
            </a:r>
            <a:r>
              <a:rPr lang="ru-RU" b="1" dirty="0">
                <a:ln w="50800"/>
                <a:solidFill>
                  <a:schemeClr val="bg1">
                    <a:shade val="50000"/>
                  </a:schemeClr>
                </a:solidFill>
              </a:rPr>
              <a:t>ль тебе, Дагестан мой былинный,</a:t>
            </a:r>
            <a:br>
              <a:rPr lang="ru-RU" b="1" dirty="0">
                <a:ln w="50800"/>
                <a:solidFill>
                  <a:schemeClr val="bg1">
                    <a:shade val="50000"/>
                  </a:schemeClr>
                </a:solidFill>
              </a:rPr>
            </a:br>
            <a:r>
              <a:rPr lang="ru-RU" b="1" dirty="0">
                <a:ln w="50800"/>
                <a:solidFill>
                  <a:schemeClr val="bg1">
                    <a:shade val="50000"/>
                  </a:schemeClr>
                </a:solidFill>
              </a:rPr>
              <a:t>Не молиться,</a:t>
            </a:r>
            <a:br>
              <a:rPr lang="ru-RU" b="1" dirty="0">
                <a:ln w="50800"/>
                <a:solidFill>
                  <a:schemeClr val="bg1">
                    <a:shade val="50000"/>
                  </a:schemeClr>
                </a:solidFill>
              </a:rPr>
            </a:br>
            <a:r>
              <a:rPr lang="ru-RU" b="1" dirty="0">
                <a:ln w="50800"/>
                <a:solidFill>
                  <a:schemeClr val="bg1">
                    <a:shade val="50000"/>
                  </a:schemeClr>
                </a:solidFill>
              </a:rPr>
              <a:t>Тебя ль не любить,</a:t>
            </a:r>
            <a:br>
              <a:rPr lang="ru-RU" b="1" dirty="0">
                <a:ln w="50800"/>
                <a:solidFill>
                  <a:schemeClr val="bg1">
                    <a:shade val="50000"/>
                  </a:schemeClr>
                </a:solidFill>
              </a:rPr>
            </a:br>
            <a:r>
              <a:rPr lang="ru-RU" b="1" dirty="0">
                <a:ln w="50800"/>
                <a:solidFill>
                  <a:schemeClr val="bg1">
                    <a:shade val="50000"/>
                  </a:schemeClr>
                </a:solidFill>
              </a:rPr>
              <a:t>Мне ль в станице твоей журавлиной</a:t>
            </a:r>
            <a:br>
              <a:rPr lang="ru-RU" b="1" dirty="0">
                <a:ln w="50800"/>
                <a:solidFill>
                  <a:schemeClr val="bg1">
                    <a:shade val="50000"/>
                  </a:schemeClr>
                </a:solidFill>
              </a:rPr>
            </a:br>
            <a:r>
              <a:rPr lang="ru-RU" b="1" dirty="0">
                <a:ln w="50800"/>
                <a:solidFill>
                  <a:schemeClr val="bg1">
                    <a:shade val="50000"/>
                  </a:schemeClr>
                </a:solidFill>
              </a:rPr>
              <a:t>Отколовшейся птицею быть?</a:t>
            </a:r>
          </a:p>
        </p:txBody>
      </p:sp>
    </p:spTree>
    <p:extLst>
      <p:ext uri="{BB962C8B-B14F-4D97-AF65-F5344CB8AC3E}">
        <p14:creationId xmlns:p14="http://schemas.microsoft.com/office/powerpoint/2010/main" val="549899455"/>
      </p:ext>
    </p:extLst>
  </p:cSld>
  <p:clrMapOvr>
    <a:masterClrMapping/>
  </p:clrMapOvr>
  <p:transition spd="slow" advTm="6196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5575" y="502920"/>
            <a:ext cx="4646904" cy="4006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467544" y="570290"/>
            <a:ext cx="3467869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prstClr val="white"/>
                </a:solidFill>
              </a:rPr>
              <a:t> </a:t>
            </a:r>
            <a:r>
              <a:rPr lang="ru-RU" sz="2000" dirty="0" smtClean="0">
                <a:solidFill>
                  <a:srgbClr val="FFFF00"/>
                </a:solidFill>
                <a:latin typeface="Arial Black" pitchFamily="34" charset="0"/>
              </a:rPr>
              <a:t>Гора </a:t>
            </a:r>
            <a:r>
              <a:rPr lang="ru-RU" sz="2000" dirty="0" err="1">
                <a:solidFill>
                  <a:srgbClr val="FFFF00"/>
                </a:solidFill>
                <a:latin typeface="Arial Black" pitchFamily="34" charset="0"/>
              </a:rPr>
              <a:t>Шалбуздаг</a:t>
            </a:r>
            <a:r>
              <a:rPr lang="ru-RU" sz="2000" dirty="0">
                <a:solidFill>
                  <a:srgbClr val="FFFF00"/>
                </a:solidFill>
                <a:latin typeface="Arial Black" pitchFamily="34" charset="0"/>
              </a:rPr>
              <a:t> является одной из высочайших вершин юго-восточной части Главного Кавказского хребта. Она вздымается на высоту 4150 м над уровнем моря.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076056" y="4871135"/>
            <a:ext cx="3600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600" dirty="0" smtClean="0">
                <a:solidFill>
                  <a:srgbClr val="FFFF00"/>
                </a:solidFill>
                <a:cs typeface="Aharoni" pitchFamily="2" charset="-79"/>
              </a:rPr>
              <a:t>      </a:t>
            </a:r>
            <a:r>
              <a:rPr lang="ru-RU" sz="3600" b="1" dirty="0" smtClean="0">
                <a:solidFill>
                  <a:srgbClr val="FFFF00"/>
                </a:solidFill>
                <a:cs typeface="Aharoni" pitchFamily="2" charset="-79"/>
              </a:rPr>
              <a:t>Гора</a:t>
            </a:r>
            <a:endParaRPr lang="ru-RU" sz="3600" b="1" dirty="0">
              <a:solidFill>
                <a:srgbClr val="FFFF00"/>
              </a:solidFill>
              <a:cs typeface="Aharoni" pitchFamily="2" charset="-79"/>
            </a:endParaRPr>
          </a:p>
          <a:p>
            <a:pPr lvl="0"/>
            <a:r>
              <a:rPr lang="ru-RU" sz="3600" b="1" dirty="0" err="1">
                <a:solidFill>
                  <a:srgbClr val="FFFF00"/>
                </a:solidFill>
                <a:cs typeface="Aharoni" pitchFamily="2" charset="-79"/>
              </a:rPr>
              <a:t>Шалбуздаг</a:t>
            </a:r>
            <a:r>
              <a:rPr lang="ru-RU" sz="3600" b="1" dirty="0">
                <a:solidFill>
                  <a:srgbClr val="FFFF00"/>
                </a:solidFill>
                <a:cs typeface="Aharoni" pitchFamily="2" charset="-79"/>
              </a:rPr>
              <a:t>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94377">
            <a:off x="670560" y="3645024"/>
            <a:ext cx="3253368" cy="271005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32909000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6554">
        <p:split orient="vert"/>
      </p:transition>
    </mc:Choice>
    <mc:Fallback>
      <p:transition spd="slow" advTm="6554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772816"/>
            <a:ext cx="8064896" cy="47525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548408"/>
          </a:xfrm>
        </p:spPr>
        <p:txBody>
          <a:bodyPr>
            <a:noAutofit/>
          </a:bodyPr>
          <a:lstStyle/>
          <a:p>
            <a:r>
              <a:rPr lang="ru-RU" sz="3200" dirty="0" smtClean="0">
                <a:effectLst/>
              </a:rPr>
              <a:t>               </a:t>
            </a:r>
            <a:r>
              <a:rPr lang="ru-RU" sz="3200" dirty="0" smtClean="0">
                <a:solidFill>
                  <a:srgbClr val="002060"/>
                </a:solidFill>
                <a:effectLst/>
              </a:rPr>
              <a:t>Центральная </a:t>
            </a:r>
            <a:r>
              <a:rPr lang="ru-RU" sz="3200" dirty="0">
                <a:solidFill>
                  <a:srgbClr val="002060"/>
                </a:solidFill>
                <a:effectLst/>
              </a:rPr>
              <a:t>Джума-мечеть </a:t>
            </a:r>
            <a:r>
              <a:rPr lang="ru-RU" sz="3200" dirty="0" smtClean="0">
                <a:effectLst/>
              </a:rPr>
              <a:t/>
            </a:r>
            <a:br>
              <a:rPr lang="ru-RU" sz="3200" dirty="0" smtClean="0">
                <a:effectLst/>
              </a:rPr>
            </a:br>
            <a:r>
              <a:rPr lang="ru-RU" sz="3200" dirty="0">
                <a:effectLst/>
              </a:rPr>
              <a:t> </a:t>
            </a:r>
            <a:r>
              <a:rPr lang="ru-RU" sz="3200" dirty="0" smtClean="0">
                <a:effectLst/>
              </a:rPr>
              <a:t> </a:t>
            </a:r>
            <a:r>
              <a:rPr lang="ru-RU" sz="2000" dirty="0" smtClean="0">
                <a:effectLst/>
              </a:rPr>
              <a:t>Центральная </a:t>
            </a:r>
            <a:r>
              <a:rPr lang="ru-RU" sz="2000" dirty="0">
                <a:effectLst/>
              </a:rPr>
              <a:t>Джума мечеть — мечеть в Махачкале. Мечеть построена по </a:t>
            </a:r>
            <a:r>
              <a:rPr lang="ru-RU" sz="2000" dirty="0" smtClean="0">
                <a:effectLst/>
              </a:rPr>
              <a:t>     образу </a:t>
            </a:r>
            <a:r>
              <a:rPr lang="ru-RU" sz="2000" dirty="0">
                <a:effectLst/>
              </a:rPr>
              <a:t>знаменитой стамбульской Голубой мечети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8968740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6329">
        <p:dissolve/>
      </p:transition>
    </mc:Choice>
    <mc:Fallback>
      <p:transition spd="slow" advTm="6329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04664"/>
            <a:ext cx="3960440" cy="302433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13433">
            <a:off x="4285187" y="2514342"/>
            <a:ext cx="4261480" cy="3853797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 rot="1884141">
            <a:off x="5004048" y="438062"/>
            <a:ext cx="3888432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 smtClean="0">
                <a:solidFill>
                  <a:prstClr val="white"/>
                </a:solidFill>
              </a:rPr>
              <a:t>                </a:t>
            </a:r>
          </a:p>
          <a:p>
            <a:pPr lvl="0"/>
            <a:r>
              <a:rPr lang="ru-RU" sz="2800" dirty="0" smtClean="0">
                <a:solidFill>
                  <a:srgbClr val="92D050"/>
                </a:solidFill>
              </a:rPr>
              <a:t>              </a:t>
            </a:r>
            <a:r>
              <a:rPr lang="ru-RU" sz="2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 </a:t>
            </a:r>
            <a:r>
              <a:rPr lang="ru-RU" sz="32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Стадион </a:t>
            </a:r>
          </a:p>
          <a:p>
            <a:pPr lvl="0"/>
            <a:r>
              <a:rPr lang="ru-RU" sz="32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32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        </a:t>
            </a:r>
            <a:r>
              <a:rPr lang="ru-RU" sz="3200" b="1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Анжи</a:t>
            </a:r>
            <a:r>
              <a:rPr lang="ru-RU" sz="32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-Арена </a:t>
            </a:r>
            <a:endParaRPr lang="ru-RU" sz="32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20286858">
            <a:off x="467544" y="3760351"/>
            <a:ext cx="362820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dirty="0">
                <a:solidFill>
                  <a:srgbClr val="92D050"/>
                </a:solidFill>
                <a:latin typeface="Arial Black" pitchFamily="34" charset="0"/>
              </a:rPr>
              <a:t>Домашний стадион футбольного клуба </a:t>
            </a:r>
            <a:r>
              <a:rPr lang="ru-RU" sz="2000" dirty="0" err="1">
                <a:solidFill>
                  <a:srgbClr val="92D050"/>
                </a:solidFill>
                <a:latin typeface="Arial Black" pitchFamily="34" charset="0"/>
              </a:rPr>
              <a:t>Анжи</a:t>
            </a:r>
            <a:r>
              <a:rPr lang="ru-RU" sz="2000" dirty="0">
                <a:solidFill>
                  <a:srgbClr val="92D050"/>
                </a:solidFill>
                <a:latin typeface="Arial Black" pitchFamily="34" charset="0"/>
              </a:rPr>
              <a:t>, построенный еще в 2001 году. Реконструкция стадиона была завершена 1 июня 2013 года. </a:t>
            </a:r>
          </a:p>
        </p:txBody>
      </p:sp>
    </p:spTree>
    <p:extLst>
      <p:ext uri="{BB962C8B-B14F-4D97-AF65-F5344CB8AC3E}">
        <p14:creationId xmlns:p14="http://schemas.microsoft.com/office/powerpoint/2010/main" val="13403581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6096">
        <p:dissolve/>
      </p:transition>
    </mc:Choice>
    <mc:Fallback>
      <p:transition spd="slow" advTm="6096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" y="476672"/>
            <a:ext cx="7802880" cy="388843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1907704" y="4427489"/>
            <a:ext cx="5832648" cy="1723549"/>
          </a:xfrm>
          <a:prstGeom prst="rect">
            <a:avLst/>
          </a:prstGeom>
        </p:spPr>
        <p:txBody>
          <a:bodyPr wrap="square">
            <a:prstTxWarp prst="textWave2">
              <a:avLst/>
            </a:prstTxWarp>
            <a:spAutoFit/>
          </a:bodyPr>
          <a:lstStyle/>
          <a:p>
            <a:pPr lvl="0"/>
            <a:r>
              <a:rPr lang="ru-RU" dirty="0" smtClean="0">
                <a:solidFill>
                  <a:prstClr val="white"/>
                </a:solidFill>
              </a:rPr>
              <a:t> </a:t>
            </a:r>
            <a:r>
              <a:rPr lang="ru-RU" sz="2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itchFamily="34" charset="0"/>
                <a:cs typeface="Aharoni" pitchFamily="2" charset="-79"/>
              </a:rPr>
              <a:t>Водопад </a:t>
            </a:r>
            <a:r>
              <a:rPr lang="ru-RU" sz="28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itchFamily="34" charset="0"/>
                <a:cs typeface="Aharoni" pitchFamily="2" charset="-79"/>
              </a:rPr>
              <a:t>в селении </a:t>
            </a:r>
            <a:r>
              <a:rPr lang="ru-RU" sz="2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itchFamily="34" charset="0"/>
                <a:cs typeface="Aharoni" pitchFamily="2" charset="-79"/>
              </a:rPr>
              <a:t>Хучни</a:t>
            </a:r>
            <a:endParaRPr lang="ru-RU" b="1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Arial Black" pitchFamily="34" charset="0"/>
              <a:cs typeface="Aharoni" pitchFamily="2" charset="-79"/>
            </a:endParaRPr>
          </a:p>
          <a:p>
            <a:pPr lvl="0"/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</a:p>
          <a:p>
            <a:pPr lvl="0"/>
            <a:r>
              <a:rPr lang="ru-RU" sz="20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В </a:t>
            </a:r>
            <a:r>
              <a:rPr lang="ru-RU" sz="20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центре Табасаранского района, на реке </a:t>
            </a:r>
            <a:r>
              <a:rPr lang="ru-RU" sz="2000" b="1" dirty="0" err="1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Ханаг</a:t>
            </a:r>
            <a:r>
              <a:rPr lang="ru-RU" sz="20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находится красивейший </a:t>
            </a:r>
            <a:r>
              <a:rPr lang="ru-RU" sz="2000" b="1" dirty="0" err="1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Хучнинский</a:t>
            </a:r>
            <a:r>
              <a:rPr lang="ru-RU" sz="20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водопад</a:t>
            </a:r>
          </a:p>
        </p:txBody>
      </p:sp>
    </p:spTree>
    <p:extLst>
      <p:ext uri="{BB962C8B-B14F-4D97-AF65-F5344CB8AC3E}">
        <p14:creationId xmlns:p14="http://schemas.microsoft.com/office/powerpoint/2010/main" val="20536876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6644">
        <p14:doors dir="vert"/>
      </p:transition>
    </mc:Choice>
    <mc:Fallback>
      <p:transition spd="slow" advTm="6644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007172">
            <a:off x="754382" y="1217351"/>
            <a:ext cx="4176464" cy="399948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4860032" y="2511773"/>
            <a:ext cx="37079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/>
              <a:t> 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599675" y="2362875"/>
            <a:ext cx="29523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 smtClean="0">
                <a:solidFill>
                  <a:prstClr val="white"/>
                </a:solidFill>
              </a:rPr>
              <a:t>.</a:t>
            </a:r>
            <a:endParaRPr lang="ru-RU" sz="2400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940152" y="-574645"/>
            <a:ext cx="2792686" cy="6001643"/>
          </a:xfrm>
          <a:prstGeom prst="rect">
            <a:avLst/>
          </a:prstGeom>
        </p:spPr>
        <p:txBody>
          <a:bodyPr wrap="square">
            <a:prstTxWarp prst="textInflate">
              <a:avLst/>
            </a:prstTxWarp>
            <a:spAutoFit/>
          </a:bodyPr>
          <a:lstStyle/>
          <a:p>
            <a:endParaRPr lang="ru-RU" sz="2400" dirty="0" smtClean="0">
              <a:solidFill>
                <a:prstClr val="white"/>
              </a:solidFill>
            </a:endParaRPr>
          </a:p>
          <a:p>
            <a:endParaRPr lang="ru-RU" sz="2400" dirty="0">
              <a:solidFill>
                <a:prstClr val="white"/>
              </a:solidFill>
            </a:endParaRPr>
          </a:p>
          <a:p>
            <a:endParaRPr lang="ru-RU" sz="2800" dirty="0" smtClean="0">
              <a:solidFill>
                <a:prstClr val="white"/>
              </a:solidFill>
            </a:endParaRPr>
          </a:p>
          <a:p>
            <a:r>
              <a:rPr lang="ru-RU" sz="2800" b="1" dirty="0" err="1" smtClean="0">
                <a:solidFill>
                  <a:srgbClr val="FF0000"/>
                </a:solidFill>
              </a:rPr>
              <a:t>Карабудахкентские</a:t>
            </a:r>
            <a:r>
              <a:rPr lang="ru-RU" sz="2800" b="1" dirty="0" smtClean="0">
                <a:solidFill>
                  <a:srgbClr val="FF0000"/>
                </a:solidFill>
              </a:rPr>
              <a:t> </a:t>
            </a:r>
            <a:r>
              <a:rPr lang="ru-RU" sz="2800" b="1" dirty="0">
                <a:solidFill>
                  <a:srgbClr val="FF0000"/>
                </a:solidFill>
              </a:rPr>
              <a:t>пещеры </a:t>
            </a:r>
            <a:endParaRPr lang="ru-RU" sz="2800" b="1" dirty="0" smtClean="0">
              <a:solidFill>
                <a:srgbClr val="FF0000"/>
              </a:solidFill>
            </a:endParaRPr>
          </a:p>
          <a:p>
            <a:endParaRPr lang="ru-RU" sz="2400" b="1" dirty="0">
              <a:solidFill>
                <a:srgbClr val="FF0000"/>
              </a:solidFill>
            </a:endParaRPr>
          </a:p>
          <a:p>
            <a:r>
              <a:rPr lang="ru-RU" sz="2000" dirty="0" err="1" smtClean="0">
                <a:solidFill>
                  <a:prstClr val="white"/>
                </a:solidFill>
              </a:rPr>
              <a:t>Карабудахкентские</a:t>
            </a:r>
            <a:r>
              <a:rPr lang="ru-RU" sz="2000" dirty="0" smtClean="0">
                <a:solidFill>
                  <a:prstClr val="white"/>
                </a:solidFill>
              </a:rPr>
              <a:t> </a:t>
            </a:r>
            <a:r>
              <a:rPr lang="ru-RU" sz="2000" dirty="0">
                <a:solidFill>
                  <a:prstClr val="white"/>
                </a:solidFill>
              </a:rPr>
              <a:t>пещеры расположены на левом берегу реки </a:t>
            </a:r>
            <a:r>
              <a:rPr lang="ru-RU" sz="2000" dirty="0" err="1">
                <a:solidFill>
                  <a:prstClr val="white"/>
                </a:solidFill>
              </a:rPr>
              <a:t>Манасозень</a:t>
            </a:r>
            <a:r>
              <a:rPr lang="ru-RU" sz="2000" dirty="0">
                <a:solidFill>
                  <a:prstClr val="white"/>
                </a:solidFill>
              </a:rPr>
              <a:t>, на склонах куполовидного поднятия </a:t>
            </a:r>
            <a:r>
              <a:rPr lang="ru-RU" sz="2000" dirty="0" err="1">
                <a:solidFill>
                  <a:prstClr val="white"/>
                </a:solidFill>
              </a:rPr>
              <a:t>Эльдамо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19380072"/>
      </p:ext>
    </p:extLst>
  </p:cSld>
  <p:clrMapOvr>
    <a:masterClrMapping/>
  </p:clrMapOvr>
  <p:transition spd="slow" advTm="6033">
    <p:push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317</TotalTime>
  <Words>312</Words>
  <Application>Microsoft Office PowerPoint</Application>
  <PresentationFormat>Экран (4:3)</PresentationFormat>
  <Paragraphs>67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Бумажная</vt:lpstr>
      <vt:lpstr>               Мой край родной –                    Мой Дагестан</vt:lpstr>
      <vt:lpstr>Далеко-далеко, у подножья небес Стоит Дагестан - вершина чудес Земля, породившая мудрость веков Родина наших великих отцов А там вдалеке у горных вершин Несет дагестанка с водою кувшин Старик-аксакал, нахмурив свой взор Глядит как в танце, текут слёзы гор Джигит удалой с кинжалом в руке Скачет на грозном своём скакуне Тебе поклонится хочу Дагестан За то что ты Родиной нашею стал От горных снегов до морских непогод Мы дагестанцы - единый народ! </vt:lpstr>
      <vt:lpstr>            Крепость Нарын-Кала </vt:lpstr>
      <vt:lpstr>Презентация PowerPoint</vt:lpstr>
      <vt:lpstr>Презентация PowerPoint</vt:lpstr>
      <vt:lpstr>               Центральная Джума-мечеть    Центральная Джума мечеть — мечеть в Махачкале. Мечеть построена по      образу знаменитой стамбульской Голубой мечети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Мой край родной –  Мой Дагестан</dc:title>
  <dc:creator>home</dc:creator>
  <cp:lastModifiedBy>home</cp:lastModifiedBy>
  <cp:revision>24</cp:revision>
  <dcterms:created xsi:type="dcterms:W3CDTF">2014-05-07T17:33:23Z</dcterms:created>
  <dcterms:modified xsi:type="dcterms:W3CDTF">2014-05-08T05:11:19Z</dcterms:modified>
</cp:coreProperties>
</file>