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7.jpeg" ContentType="image/jpeg"/>
  <Override PartName="/ppt/media/image8.png" ContentType="image/png"/>
  <Override PartName="/ppt/media/image20.jpeg" ContentType="image/jpeg"/>
  <Override PartName="/ppt/media/image11.jpeg" ContentType="image/jpeg"/>
  <Override PartName="/ppt/media/image22.jpeg" ContentType="image/jpeg"/>
  <Override PartName="/ppt/media/image14.png" ContentType="image/png"/>
  <Override PartName="/ppt/media/image24.jpeg" ContentType="image/jpeg"/>
  <Override PartName="/ppt/media/image13.jpeg" ContentType="image/jpeg"/>
  <Override PartName="/ppt/media/image2.jpeg" ContentType="image/jpeg"/>
  <Override PartName="/ppt/media/image27.png" ContentType="image/png"/>
  <Override PartName="/ppt/media/image26.jpeg" ContentType="image/jpeg"/>
  <Override PartName="/ppt/media/image15.jpeg" ContentType="image/jpeg"/>
  <Override PartName="/ppt/media/image29.png" ContentType="image/png"/>
  <Override PartName="/ppt/media/image4.jpeg" ContentType="image/jpeg"/>
  <Override PartName="/ppt/media/image17.jpeg" ContentType="image/jpeg"/>
  <Override PartName="/ppt/media/image28.jpeg" ContentType="image/jpeg"/>
  <Override PartName="/ppt/media/image6.jpeg" ContentType="image/jpeg"/>
  <Override PartName="/ppt/media/image9.png" ContentType="image/png"/>
  <Override PartName="/ppt/media/image10.jpeg" ContentType="image/jpeg"/>
  <Override PartName="/ppt/media/image21.jpeg" ContentType="image/jpeg"/>
  <Override PartName="/ppt/media/image12.jpeg" ContentType="image/jpeg"/>
  <Override PartName="/ppt/media/image23.jpeg" ContentType="image/jpeg"/>
  <Override PartName="/ppt/media/image1.jpeg" ContentType="image/jpeg"/>
  <Override PartName="/ppt/media/image25.jpeg" ContentType="image/jpeg"/>
  <Override PartName="/ppt/media/image19.png" ContentType="image/png"/>
  <Override PartName="/ppt/media/image3.jpeg" ContentType="image/jpeg"/>
  <Override PartName="/ppt/media/image16.jpeg" ContentType="image/jpeg"/>
  <Override PartName="/ppt/media/image5.jpeg" ContentType="image/jpeg"/>
  <Override PartName="/ppt/media/image18.jpeg" ContentType="image/jpeg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_rels/slideLayout3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6.xml.rels" ContentType="application/vnd.openxmlformats-package.relationships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9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8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17.xml" ContentType="application/vnd.openxmlformats-officedocument.presentationml.slide+xml"/>
  <Override PartName="/ppt/slides/_rels/slide5.xml.rels" ContentType="application/vnd.openxmlformats-package.relationships+xml"/>
  <Override PartName="/ppt/slides/_rels/slide13.xml.rels" ContentType="application/vnd.openxmlformats-package.relationships+xml"/>
  <Override PartName="/ppt/slides/_rels/slide17.xml.rels" ContentType="application/vnd.openxmlformats-package.relationships+xml"/>
  <Override PartName="/ppt/slides/_rels/slide4.xml.rels" ContentType="application/vnd.openxmlformats-package.relationships+xml"/>
  <Override PartName="/ppt/slides/_rels/slide12.xml.rels" ContentType="application/vnd.openxmlformats-package.relationships+xml"/>
  <Override PartName="/ppt/slides/_rels/slide16.xml.rels" ContentType="application/vnd.openxmlformats-package.relationships+xml"/>
  <Override PartName="/ppt/slides/_rels/slide11.xml.rels" ContentType="application/vnd.openxmlformats-package.relationships+xml"/>
  <Override PartName="/ppt/slides/_rels/slide15.xml.rels" ContentType="application/vnd.openxmlformats-package.relationships+xml"/>
  <Override PartName="/ppt/slides/_rels/slide10.xml.rels" ContentType="application/vnd.openxmlformats-package.relationships+xml"/>
  <Override PartName="/ppt/slides/_rels/slide14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3.xml.rels" ContentType="application/vnd.openxmlformats-package.relationships+xml"/>
  <Override PartName="/ppt/slides/_rels/slide7.xml.rels" ContentType="application/vnd.openxmlformats-package.relationships+xml"/>
  <Override PartName="/ppt/slides/_rels/slide2.xml.rels" ContentType="application/vnd.openxmlformats-package.relationships+xml"/>
  <Override PartName="/ppt/slides/_rels/slide6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4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92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4526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8568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4526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852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92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5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4526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8568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852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92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8" name="PlaceHolder 5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4526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8568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852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92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1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2" name="PlaceHolder 5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8568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852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3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3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image" Target="../media/image21.jpeg"/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jpeg"/><Relationship Id="rId7" Type="http://schemas.openxmlformats.org/officeDocument/2006/relationships/slideLayout" Target="../slideLayouts/slideLayout3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image" Target="../media/image27.png"/><Relationship Id="rId3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3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5" Type="http://schemas.openxmlformats.org/officeDocument/2006/relationships/slideLayout" Target="../slideLayouts/slideLayout3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1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216000" y="1728000"/>
            <a:ext cx="8624160" cy="178740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lang="ru-RU" sz="4000"/>
              <a:t>Научно-исследовательская  работа «Конфеты: вред или польза.»</a:t>
            </a:r>
            <a:endParaRPr/>
          </a:p>
        </p:txBody>
      </p:sp>
      <p:sp>
        <p:nvSpPr>
          <p:cNvPr id="137" name="CustomShape 2"/>
          <p:cNvSpPr/>
          <p:nvPr/>
        </p:nvSpPr>
        <p:spPr>
          <a:xfrm>
            <a:off x="504000" y="3528000"/>
            <a:ext cx="7283880" cy="2792880"/>
          </a:xfrm>
          <a:prstGeom prst="rect">
            <a:avLst/>
          </a:prstGeom>
        </p:spPr>
        <p:txBody>
          <a:bodyPr anchor="ctr" bIns="45000" lIns="90000" rIns="90000" tIns="45000"/>
          <a:p>
            <a:pPr algn="just"/>
            <a:r>
              <a:rPr b="1" lang="ru-RU" sz="2000"/>
              <a:t>Автор:</a:t>
            </a:r>
            <a:endParaRPr/>
          </a:p>
          <a:p>
            <a:pPr algn="just"/>
            <a:r>
              <a:rPr lang="ru-RU" sz="2000"/>
              <a:t> </a:t>
            </a:r>
            <a:r>
              <a:rPr lang="ru-RU" sz="2000"/>
              <a:t>Николаева Алёна</a:t>
            </a:r>
            <a:endParaRPr/>
          </a:p>
          <a:p>
            <a:pPr algn="just"/>
            <a:r>
              <a:rPr lang="ru-RU" sz="2000"/>
              <a:t>ученица 1а класса</a:t>
            </a:r>
            <a:endParaRPr/>
          </a:p>
          <a:p>
            <a:pPr algn="just"/>
            <a:r>
              <a:rPr lang="ru-RU" sz="2000"/>
              <a:t>МБОУ 2-Гавриловской сош</a:t>
            </a:r>
            <a:endParaRPr/>
          </a:p>
          <a:p>
            <a:pPr algn="just"/>
            <a:endParaRPr/>
          </a:p>
          <a:p>
            <a:pPr algn="just"/>
            <a:r>
              <a:rPr b="1" lang="ru-RU" sz="2000"/>
              <a:t>Научный руководитель:</a:t>
            </a:r>
            <a:endParaRPr/>
          </a:p>
          <a:p>
            <a:pPr algn="just"/>
            <a:r>
              <a:rPr lang="ru-RU" sz="2000"/>
              <a:t>Михеева Лариса Александровна</a:t>
            </a:r>
            <a:endParaRPr/>
          </a:p>
          <a:p>
            <a:pPr algn="just"/>
            <a:r>
              <a:rPr lang="ru-RU" sz="2000"/>
              <a:t>учитель начальных классов</a:t>
            </a:r>
            <a:endParaRPr/>
          </a:p>
          <a:p>
            <a:pPr algn="just"/>
            <a:endParaRPr/>
          </a:p>
        </p:txBody>
      </p:sp>
      <p:pic>
        <p:nvPicPr>
          <p:cNvPr descr="" id="138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4608000" y="216000"/>
            <a:ext cx="3731400" cy="1859400"/>
          </a:xfrm>
          <a:prstGeom prst="rect">
            <a:avLst/>
          </a:prstGeom>
        </p:spPr>
      </p:pic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912600" y="732960"/>
            <a:ext cx="7583040" cy="1547280"/>
          </a:xfrm>
          <a:prstGeom prst="rect">
            <a:avLst/>
          </a:prstGeom>
        </p:spPr>
        <p:txBody>
          <a:bodyPr bIns="45000" lIns="90000" rIns="90000" tIns="45000"/>
          <a:p>
            <a:pPr algn="just"/>
            <a:r>
              <a:rPr lang="ru-RU" sz="2400">
                <a:solidFill>
                  <a:srgbClr val="000000"/>
                </a:solidFill>
                <a:latin typeface="Garamond"/>
              </a:rPr>
              <a:t>. Первые шоколадные конфеты стали производить </a:t>
            </a:r>
            <a:r>
              <a:rPr b="1" lang="ru-RU" sz="2400">
                <a:solidFill>
                  <a:srgbClr val="000000"/>
                </a:solidFill>
                <a:latin typeface="Garamond"/>
              </a:rPr>
              <a:t>в Брюсселе</a:t>
            </a:r>
            <a:r>
              <a:rPr lang="ru-RU" sz="2400">
                <a:solidFill>
                  <a:srgbClr val="000000"/>
                </a:solidFill>
                <a:latin typeface="Garamond"/>
              </a:rPr>
              <a:t>: обычный аптекарь готовил средство от кашля, а получил шоколадные конфеты. Его жена придумала для них золотые обёртки и конфеты пошли нарасхват.</a:t>
            </a:r>
            <a:endParaRPr/>
          </a:p>
        </p:txBody>
      </p:sp>
      <p:pic>
        <p:nvPicPr>
          <p:cNvPr descr="" id="182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2337840" y="2411640"/>
            <a:ext cx="4308840" cy="2945520"/>
          </a:xfrm>
          <a:prstGeom prst="rect">
            <a:avLst/>
          </a:prstGeom>
        </p:spPr>
      </p:pic>
      <p:sp>
        <p:nvSpPr>
          <p:cNvPr id="183" name="CustomShape 2"/>
          <p:cNvSpPr/>
          <p:nvPr/>
        </p:nvSpPr>
        <p:spPr>
          <a:xfrm>
            <a:off x="1104120" y="5472360"/>
            <a:ext cx="7199640" cy="81576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2400">
                <a:solidFill>
                  <a:srgbClr val="000000"/>
                </a:solidFill>
                <a:latin typeface="Garamond"/>
              </a:rPr>
              <a:t>Долгое время конфеты готовили в домашних условиях. </a:t>
            </a:r>
            <a:endParaRPr/>
          </a:p>
          <a:p>
            <a:pPr algn="ctr"/>
            <a:r>
              <a:rPr lang="ru-RU" sz="2400">
                <a:solidFill>
                  <a:srgbClr val="000000"/>
                </a:solidFill>
                <a:latin typeface="Garamond"/>
              </a:rPr>
              <a:t>Профессия кондитера всегда была на особом счету.</a:t>
            </a:r>
            <a:endParaRPr/>
          </a:p>
        </p:txBody>
      </p:sp>
    </p:spTree>
  </p:cSld>
  <p:timing>
    <p:tnLst>
      <p:par>
        <p:cTn dur="indefinite" id="19" nodeType="tmRoot" restart="never">
          <p:childTnLst>
            <p:seq>
              <p:cTn id="2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885240" y="645840"/>
            <a:ext cx="7394760" cy="815040"/>
          </a:xfrm>
          <a:prstGeom prst="rect">
            <a:avLst/>
          </a:prstGeom>
        </p:spPr>
      </p:sp>
      <p:sp>
        <p:nvSpPr>
          <p:cNvPr id="185" name="CustomShape 2"/>
          <p:cNvSpPr/>
          <p:nvPr/>
        </p:nvSpPr>
        <p:spPr>
          <a:xfrm>
            <a:off x="885240" y="3619800"/>
            <a:ext cx="7198920" cy="8150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400">
                <a:solidFill>
                  <a:srgbClr val="000000"/>
                </a:solidFill>
                <a:latin typeface="Garamond"/>
              </a:rPr>
              <a:t> </a:t>
            </a:r>
            <a:endParaRPr/>
          </a:p>
        </p:txBody>
      </p:sp>
      <p:sp>
        <p:nvSpPr>
          <p:cNvPr id="186" name="CustomShape 3"/>
          <p:cNvSpPr/>
          <p:nvPr/>
        </p:nvSpPr>
        <p:spPr>
          <a:xfrm>
            <a:off x="485640" y="645840"/>
            <a:ext cx="8272080" cy="9324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3600">
                <a:solidFill>
                  <a:srgbClr val="ff0000"/>
                </a:solidFill>
                <a:latin typeface="Arial Black"/>
              </a:rPr>
              <a:t>Какие бывают конфеты?</a:t>
            </a:r>
            <a:endParaRPr/>
          </a:p>
        </p:txBody>
      </p:sp>
      <p:pic>
        <p:nvPicPr>
          <p:cNvPr descr="" id="187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504000" y="1368000"/>
            <a:ext cx="5506920" cy="4747320"/>
          </a:xfrm>
          <a:prstGeom prst="rect">
            <a:avLst/>
          </a:prstGeom>
        </p:spPr>
      </p:pic>
      <p:sp>
        <p:nvSpPr>
          <p:cNvPr id="188" name="CustomShape 4"/>
          <p:cNvSpPr/>
          <p:nvPr/>
        </p:nvSpPr>
        <p:spPr>
          <a:xfrm>
            <a:off x="72000" y="1584000"/>
            <a:ext cx="4386600" cy="12778560"/>
          </a:xfrm>
          <a:prstGeom prst="rect">
            <a:avLst/>
          </a:prstGeom>
        </p:spPr>
      </p:sp>
    </p:spTree>
  </p:cSld>
  <p:timing>
    <p:tnLst>
      <p:par>
        <p:cTn dur="indefinite" id="21" nodeType="tmRoot" restart="never">
          <p:childTnLst>
            <p:seq>
              <p:cTn id="2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ustomShape 1"/>
          <p:cNvSpPr/>
          <p:nvPr/>
        </p:nvSpPr>
        <p:spPr>
          <a:xfrm>
            <a:off x="1180440" y="645840"/>
            <a:ext cx="9862200" cy="815040"/>
          </a:xfrm>
          <a:prstGeom prst="rect">
            <a:avLst/>
          </a:prstGeom>
        </p:spPr>
      </p:sp>
      <p:sp>
        <p:nvSpPr>
          <p:cNvPr id="190" name="CustomShape 2"/>
          <p:cNvSpPr/>
          <p:nvPr/>
        </p:nvSpPr>
        <p:spPr>
          <a:xfrm>
            <a:off x="1180440" y="3619800"/>
            <a:ext cx="9601200" cy="4492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400">
                <a:solidFill>
                  <a:srgbClr val="000000"/>
                </a:solidFill>
                <a:latin typeface="Garamond"/>
              </a:rPr>
              <a:t> </a:t>
            </a:r>
            <a:endParaRPr/>
          </a:p>
        </p:txBody>
      </p:sp>
      <p:pic>
        <p:nvPicPr>
          <p:cNvPr descr="" id="191" name="Picture 8"/>
          <p:cNvPicPr/>
          <p:nvPr/>
        </p:nvPicPr>
        <p:blipFill>
          <a:blip r:embed="rId1"/>
          <a:stretch>
            <a:fillRect/>
          </a:stretch>
        </p:blipFill>
        <p:spPr>
          <a:xfrm>
            <a:off x="1368360" y="360000"/>
            <a:ext cx="1650960" cy="1651320"/>
          </a:xfrm>
          <a:prstGeom prst="rect">
            <a:avLst/>
          </a:prstGeom>
          <a:ln w="38160">
            <a:solidFill>
              <a:srgbClr val="800000"/>
            </a:solidFill>
            <a:miter/>
          </a:ln>
        </p:spPr>
      </p:pic>
      <p:pic>
        <p:nvPicPr>
          <p:cNvPr descr="" id="192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3960000" y="360000"/>
            <a:ext cx="1733760" cy="1735200"/>
          </a:xfrm>
          <a:prstGeom prst="rect">
            <a:avLst/>
          </a:prstGeom>
          <a:ln w="38160">
            <a:solidFill>
              <a:srgbClr val="800000"/>
            </a:solidFill>
            <a:miter/>
          </a:ln>
        </p:spPr>
      </p:pic>
      <p:pic>
        <p:nvPicPr>
          <p:cNvPr descr="" id="193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6336000" y="360000"/>
            <a:ext cx="2587680" cy="1716120"/>
          </a:xfrm>
          <a:prstGeom prst="rect">
            <a:avLst/>
          </a:prstGeom>
          <a:ln w="38160">
            <a:solidFill>
              <a:srgbClr val="953735"/>
            </a:solidFill>
            <a:miter/>
          </a:ln>
        </p:spPr>
      </p:pic>
      <p:sp>
        <p:nvSpPr>
          <p:cNvPr id="194" name="CustomShape 3"/>
          <p:cNvSpPr/>
          <p:nvPr/>
        </p:nvSpPr>
        <p:spPr>
          <a:xfrm>
            <a:off x="864000" y="2232000"/>
            <a:ext cx="2515320" cy="499320"/>
          </a:xfrm>
          <a:prstGeom prst="rect">
            <a:avLst/>
          </a:prstGeom>
          <a:solidFill>
            <a:srgbClr val="fde0d3"/>
          </a:solidFill>
          <a:ln w="19080">
            <a:solidFill>
              <a:srgbClr val="953735"/>
            </a:solidFill>
            <a:miter/>
          </a:ln>
        </p:spPr>
        <p:txBody>
          <a:bodyPr bIns="46800" lIns="90000" rIns="90000" tIns="46800" wrap="none"/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>
                <a:solidFill>
                  <a:srgbClr val="800000"/>
                </a:solidFill>
                <a:latin typeface="Arial"/>
                <a:ea typeface="Arial"/>
              </a:rPr>
              <a:t>конфеты помадные</a:t>
            </a:r>
            <a:endParaRPr/>
          </a:p>
        </p:txBody>
      </p:sp>
      <p:sp>
        <p:nvSpPr>
          <p:cNvPr id="195" name="CustomShape 4"/>
          <p:cNvSpPr/>
          <p:nvPr/>
        </p:nvSpPr>
        <p:spPr>
          <a:xfrm>
            <a:off x="3684960" y="2304000"/>
            <a:ext cx="2417760" cy="435600"/>
          </a:xfrm>
          <a:prstGeom prst="rect">
            <a:avLst/>
          </a:prstGeom>
          <a:solidFill>
            <a:srgbClr val="fde0d3"/>
          </a:solidFill>
          <a:ln w="19080">
            <a:solidFill>
              <a:srgbClr val="953735"/>
            </a:solidFill>
            <a:miter/>
          </a:ln>
        </p:spPr>
        <p:txBody>
          <a:bodyPr bIns="46800" lIns="90000" rIns="90000" tIns="46800" wrap="none"/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>
                <a:solidFill>
                  <a:srgbClr val="800000"/>
                </a:solidFill>
                <a:latin typeface="Arial"/>
                <a:ea typeface="Arial"/>
              </a:rPr>
              <a:t>конфеты молочные</a:t>
            </a:r>
            <a:endParaRPr/>
          </a:p>
        </p:txBody>
      </p:sp>
      <p:sp>
        <p:nvSpPr>
          <p:cNvPr id="196" name="CustomShape 5"/>
          <p:cNvSpPr/>
          <p:nvPr/>
        </p:nvSpPr>
        <p:spPr>
          <a:xfrm>
            <a:off x="6336000" y="2304000"/>
            <a:ext cx="2587320" cy="427320"/>
          </a:xfrm>
          <a:prstGeom prst="rect">
            <a:avLst/>
          </a:prstGeom>
          <a:solidFill>
            <a:srgbClr val="fde0d3"/>
          </a:solidFill>
          <a:ln w="19080">
            <a:solidFill>
              <a:srgbClr val="953735"/>
            </a:solidFill>
            <a:miter/>
          </a:ln>
        </p:spPr>
        <p:txBody>
          <a:bodyPr bIns="46800" lIns="90000" rIns="90000" tIns="46800" wrap="none"/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>
                <a:solidFill>
                  <a:srgbClr val="800000"/>
                </a:solidFill>
                <a:latin typeface="Arial"/>
                <a:ea typeface="Arial"/>
              </a:rPr>
              <a:t>конфеты пралине</a:t>
            </a:r>
            <a:r>
              <a:rPr lang="ru-RU">
                <a:solidFill>
                  <a:srgbClr val="800000"/>
                </a:solidFill>
                <a:latin typeface="Arial"/>
                <a:ea typeface="Arial"/>
              </a:rPr>
              <a:t>;</a:t>
            </a:r>
            <a:endParaRPr/>
          </a:p>
        </p:txBody>
      </p:sp>
      <p:pic>
        <p:nvPicPr>
          <p:cNvPr descr="" id="197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618480" y="2952000"/>
            <a:ext cx="2544840" cy="1886040"/>
          </a:xfrm>
          <a:prstGeom prst="rect">
            <a:avLst/>
          </a:prstGeom>
          <a:ln w="28440">
            <a:solidFill>
              <a:srgbClr val="953735"/>
            </a:solidFill>
            <a:miter/>
          </a:ln>
        </p:spPr>
      </p:pic>
      <p:pic>
        <p:nvPicPr>
          <p:cNvPr descr="" id="198" name="Picture 12"/>
          <p:cNvPicPr/>
          <p:nvPr/>
        </p:nvPicPr>
        <p:blipFill>
          <a:blip r:embed="rId5"/>
          <a:stretch>
            <a:fillRect/>
          </a:stretch>
        </p:blipFill>
        <p:spPr>
          <a:xfrm>
            <a:off x="3526560" y="2946240"/>
            <a:ext cx="2444760" cy="1873080"/>
          </a:xfrm>
          <a:prstGeom prst="rect">
            <a:avLst/>
          </a:prstGeom>
          <a:ln w="28440">
            <a:solidFill>
              <a:srgbClr val="953735"/>
            </a:solidFill>
            <a:miter/>
          </a:ln>
        </p:spPr>
      </p:pic>
      <p:pic>
        <p:nvPicPr>
          <p:cNvPr descr="" id="199" name="Picture 13"/>
          <p:cNvPicPr/>
          <p:nvPr/>
        </p:nvPicPr>
        <p:blipFill>
          <a:blip r:embed="rId6"/>
          <a:stretch>
            <a:fillRect/>
          </a:stretch>
        </p:blipFill>
        <p:spPr>
          <a:xfrm>
            <a:off x="6313680" y="2897640"/>
            <a:ext cx="2465640" cy="1849680"/>
          </a:xfrm>
          <a:prstGeom prst="rect">
            <a:avLst/>
          </a:prstGeom>
          <a:ln w="28440">
            <a:solidFill>
              <a:srgbClr val="000000"/>
            </a:solidFill>
            <a:miter/>
          </a:ln>
        </p:spPr>
      </p:pic>
      <p:sp>
        <p:nvSpPr>
          <p:cNvPr id="200" name="CustomShape 6"/>
          <p:cNvSpPr/>
          <p:nvPr/>
        </p:nvSpPr>
        <p:spPr>
          <a:xfrm>
            <a:off x="6155280" y="4896000"/>
            <a:ext cx="2967840" cy="427320"/>
          </a:xfrm>
          <a:prstGeom prst="rect">
            <a:avLst/>
          </a:prstGeom>
          <a:ln w="19080">
            <a:solidFill>
              <a:srgbClr val="953735"/>
            </a:solidFill>
            <a:miter/>
          </a:ln>
        </p:spPr>
        <p:txBody>
          <a:bodyPr bIns="46800" lIns="90000" rIns="90000" tIns="46800" wrap="none"/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>
                <a:solidFill>
                  <a:srgbClr val="800000"/>
                </a:solidFill>
                <a:latin typeface="Arial"/>
                <a:ea typeface="Arial"/>
              </a:rPr>
              <a:t>конфеты марципановые</a:t>
            </a:r>
            <a:endParaRPr/>
          </a:p>
        </p:txBody>
      </p:sp>
      <p:sp>
        <p:nvSpPr>
          <p:cNvPr id="201" name="CustomShape 7"/>
          <p:cNvSpPr/>
          <p:nvPr/>
        </p:nvSpPr>
        <p:spPr>
          <a:xfrm>
            <a:off x="3412800" y="4968000"/>
            <a:ext cx="2673720" cy="643320"/>
          </a:xfrm>
          <a:prstGeom prst="rect">
            <a:avLst/>
          </a:prstGeom>
          <a:solidFill>
            <a:srgbClr val="fde0d3"/>
          </a:solidFill>
          <a:ln w="19080">
            <a:solidFill>
              <a:srgbClr val="953735"/>
            </a:solidFill>
            <a:miter/>
          </a:ln>
        </p:spPr>
        <p:txBody>
          <a:bodyPr bIns="46800" lIns="90000" rIns="90000" tIns="46800" wrap="none"/>
          <a:p>
            <a:pPr algn="ctr">
              <a:lnSpc>
                <a:spcPct val="100000"/>
              </a:lnSpc>
              <a:buFont typeface="Arial"/>
              <a:buChar char="•"/>
            </a:pPr>
            <a:r>
              <a:rPr b="1" lang="ru-RU">
                <a:solidFill>
                  <a:srgbClr val="800000"/>
                </a:solidFill>
                <a:latin typeface="Arial"/>
                <a:ea typeface="Arial"/>
              </a:rPr>
              <a:t>конфеты с фруктовой</a:t>
            </a:r>
            <a:endParaRPr/>
          </a:p>
          <a:p>
            <a:pPr algn="ctr">
              <a:lnSpc>
                <a:spcPct val="100000"/>
              </a:lnSpc>
              <a:buFont typeface="Arial"/>
              <a:buChar char="•"/>
            </a:pPr>
            <a:r>
              <a:rPr b="1" lang="ru-RU">
                <a:solidFill>
                  <a:srgbClr val="800000"/>
                </a:solidFill>
                <a:latin typeface="Arial"/>
                <a:ea typeface="Arial"/>
              </a:rPr>
              <a:t> </a:t>
            </a:r>
            <a:r>
              <a:rPr b="1" lang="ru-RU">
                <a:solidFill>
                  <a:srgbClr val="800000"/>
                </a:solidFill>
                <a:latin typeface="Arial"/>
                <a:ea typeface="Arial"/>
              </a:rPr>
              <a:t>начинкой </a:t>
            </a:r>
            <a:endParaRPr/>
          </a:p>
        </p:txBody>
      </p:sp>
      <p:sp>
        <p:nvSpPr>
          <p:cNvPr id="202" name="CustomShape 8"/>
          <p:cNvSpPr/>
          <p:nvPr/>
        </p:nvSpPr>
        <p:spPr>
          <a:xfrm>
            <a:off x="375840" y="5040000"/>
            <a:ext cx="2792880" cy="499320"/>
          </a:xfrm>
          <a:prstGeom prst="rect">
            <a:avLst/>
          </a:prstGeom>
          <a:solidFill>
            <a:srgbClr val="fde0d3"/>
          </a:solidFill>
          <a:ln w="19080">
            <a:solidFill>
              <a:srgbClr val="953735"/>
            </a:solidFill>
            <a:miter/>
          </a:ln>
        </p:spPr>
        <p:txBody>
          <a:bodyPr bIns="46800" lIns="90000" rIns="90000" tIns="46800" wrap="none"/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>
                <a:solidFill>
                  <a:srgbClr val="800000"/>
                </a:solidFill>
                <a:latin typeface="Arial"/>
                <a:ea typeface="Arial"/>
              </a:rPr>
              <a:t>конфеты грильяжные</a:t>
            </a:r>
            <a:r>
              <a:rPr lang="ru-RU">
                <a:solidFill>
                  <a:srgbClr val="800000"/>
                </a:solidFill>
                <a:latin typeface="Arial"/>
                <a:ea typeface="Arial"/>
              </a:rPr>
              <a:t>; </a:t>
            </a:r>
            <a:endParaRPr/>
          </a:p>
        </p:txBody>
      </p:sp>
    </p:spTree>
  </p:cSld>
  <p:timing>
    <p:tnLst>
      <p:par>
        <p:cTn dur="indefinite" id="23" nodeType="tmRoot" restart="never">
          <p:childTnLst>
            <p:seq>
              <p:cTn id="2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457200" y="274680"/>
            <a:ext cx="8213400" cy="1126800"/>
          </a:xfrm>
          <a:prstGeom prst="rect">
            <a:avLst/>
          </a:prstGeom>
        </p:spPr>
      </p:sp>
      <p:sp>
        <p:nvSpPr>
          <p:cNvPr id="204" name="CustomShape 2"/>
          <p:cNvSpPr/>
          <p:nvPr/>
        </p:nvSpPr>
        <p:spPr>
          <a:xfrm>
            <a:off x="457200" y="1600200"/>
            <a:ext cx="8213400" cy="450972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  <a:p>
            <a:endParaRPr/>
          </a:p>
        </p:txBody>
      </p:sp>
      <p:sp>
        <p:nvSpPr>
          <p:cNvPr id="205" name="CustomShape 3"/>
          <p:cNvSpPr/>
          <p:nvPr/>
        </p:nvSpPr>
        <p:spPr>
          <a:xfrm>
            <a:off x="1368000" y="432000"/>
            <a:ext cx="7555320" cy="11635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3600">
                <a:solidFill>
                  <a:srgbClr val="ff0000"/>
                </a:solidFill>
                <a:latin typeface="Arial Black"/>
              </a:rPr>
              <a:t>Состав конфет.</a:t>
            </a:r>
            <a:endParaRPr/>
          </a:p>
        </p:txBody>
      </p:sp>
      <p:sp>
        <p:nvSpPr>
          <p:cNvPr id="206" name="CustomShape 4"/>
          <p:cNvSpPr/>
          <p:nvPr/>
        </p:nvSpPr>
        <p:spPr>
          <a:xfrm>
            <a:off x="648000" y="1152000"/>
            <a:ext cx="8203320" cy="373932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 sz="2800">
                <a:solidFill>
                  <a:srgbClr val="10243e"/>
                </a:solidFill>
                <a:latin typeface="Calibri"/>
                <a:ea typeface="Calibri"/>
              </a:rPr>
              <a:t>В состав конфет входят углеводы –фруктоза, глюкоза,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10243e"/>
                </a:solidFill>
                <a:latin typeface="Calibri"/>
                <a:ea typeface="Calibri"/>
              </a:rPr>
              <a:t> </a:t>
            </a:r>
            <a:r>
              <a:rPr lang="ru-RU" sz="2800">
                <a:solidFill>
                  <a:srgbClr val="10243e"/>
                </a:solidFill>
                <a:latin typeface="Calibri"/>
                <a:ea typeface="Calibri"/>
              </a:rPr>
              <a:t>лактоза, сахароза, жиры, так же в конфетах есть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10243e"/>
                </a:solidFill>
                <a:latin typeface="Calibri"/>
                <a:ea typeface="Calibri"/>
              </a:rPr>
              <a:t> </a:t>
            </a:r>
            <a:r>
              <a:rPr lang="ru-RU" sz="2800">
                <a:solidFill>
                  <a:srgbClr val="10243e"/>
                </a:solidFill>
                <a:latin typeface="Calibri"/>
                <a:ea typeface="Calibri"/>
              </a:rPr>
              <a:t>немного белков, совсем мало минералов и витаминов,  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10243e"/>
                </a:solidFill>
                <a:latin typeface="Calibri"/>
                <a:ea typeface="Calibri"/>
              </a:rPr>
              <a:t>пищевые добавки, ароматизаторы, красители, 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10243e"/>
                </a:solidFill>
                <a:latin typeface="Calibri"/>
                <a:ea typeface="Calibri"/>
              </a:rPr>
              <a:t>усилители вкуса, консерванты 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10243e"/>
                </a:solidFill>
                <a:latin typeface="Calibri"/>
                <a:ea typeface="Calibri"/>
              </a:rPr>
              <a:t>и прочие химические вещества.</a:t>
            </a:r>
            <a:endParaRPr/>
          </a:p>
        </p:txBody>
      </p:sp>
      <p:pic>
        <p:nvPicPr>
          <p:cNvPr descr="" id="207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4196520" y="4248000"/>
            <a:ext cx="2423520" cy="1870920"/>
          </a:xfrm>
          <a:prstGeom prst="rect">
            <a:avLst/>
          </a:prstGeom>
        </p:spPr>
      </p:pic>
      <p:pic>
        <p:nvPicPr>
          <p:cNvPr descr="" id="208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-164520" y="4075560"/>
            <a:ext cx="3327840" cy="2903760"/>
          </a:xfrm>
          <a:prstGeom prst="rect">
            <a:avLst/>
          </a:prstGeom>
        </p:spPr>
      </p:pic>
    </p:spTree>
  </p:cSld>
  <p:timing>
    <p:tnLst>
      <p:par>
        <p:cTn dur="indefinite" id="25" nodeType="tmRoot" restart="never">
          <p:childTnLst>
            <p:seq>
              <p:cTn dur="indefinite" id="26" nodeType="mainSeq">
                <p:childTnLst>
                  <p:par>
                    <p:cTn fill="hold" id="27">
                      <p:stCondLst>
                        <p:cond delay="indefinite"/>
                      </p:stCondLst>
                      <p:childTnLst>
                        <p:par>
                          <p:cTn fill="hold" id="28">
                            <p:stCondLst>
                              <p:cond delay="0"/>
                            </p:stCondLst>
                            <p:childTnLst>
                              <p:par>
                                <p:cTn fill="hold" id="29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end="1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31"/>
                                        <p:tgtEl>
                                          <p:spTgt spid="204">
                                            <p:txEl>
                                              <p:pRg end="1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32"/>
                                        <p:tgtEl>
                                          <p:spTgt spid="204">
                                            <p:txEl>
                                              <p:pRg end="1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3">
                      <p:stCondLst>
                        <p:cond delay="indefinite"/>
                      </p:stCondLst>
                      <p:childTnLst>
                        <p:par>
                          <p:cTn fill="hold" id="34">
                            <p:stCondLst>
                              <p:cond delay="0"/>
                            </p:stCondLst>
                            <p:childTnLst>
                              <p:par>
                                <p:cTn fill="hold" id="35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37"/>
                                        <p:tgtEl>
                                          <p:spTgt spid="20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38"/>
                                        <p:tgtEl>
                                          <p:spTgt spid="20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9">
                      <p:stCondLst>
                        <p:cond delay="indefinite"/>
                      </p:stCondLst>
                      <p:childTnLst>
                        <p:par>
                          <p:cTn fill="hold" id="40">
                            <p:stCondLst>
                              <p:cond delay="0"/>
                            </p:stCondLst>
                            <p:childTnLst>
                              <p:par>
                                <p:cTn fill="hold" id="41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43"/>
                                        <p:tgtEl>
                                          <p:spTgt spid="20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44"/>
                                        <p:tgtEl>
                                          <p:spTgt spid="20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CustomShape 1"/>
          <p:cNvSpPr/>
          <p:nvPr/>
        </p:nvSpPr>
        <p:spPr>
          <a:xfrm>
            <a:off x="1611360" y="432000"/>
            <a:ext cx="6022800" cy="86004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3600">
                <a:solidFill>
                  <a:srgbClr val="ff0000"/>
                </a:solidFill>
                <a:latin typeface="Arial Black"/>
              </a:rPr>
              <a:t>В чём польза конфет?</a:t>
            </a:r>
            <a:endParaRPr/>
          </a:p>
        </p:txBody>
      </p:sp>
      <p:sp>
        <p:nvSpPr>
          <p:cNvPr id="210" name="CustomShape 2"/>
          <p:cNvSpPr/>
          <p:nvPr/>
        </p:nvSpPr>
        <p:spPr>
          <a:xfrm>
            <a:off x="576000" y="1152000"/>
            <a:ext cx="8348040" cy="3092400"/>
          </a:xfrm>
          <a:prstGeom prst="rect">
            <a:avLst/>
          </a:prstGeom>
        </p:spPr>
        <p:txBody>
          <a:bodyPr bIns="45000" lIns="90000" rIns="90000" tIns="45000" wrap="none"/>
          <a:p>
            <a:pPr algn="just"/>
            <a:r>
              <a:rPr lang="ru-RU" sz="2400">
                <a:solidFill>
                  <a:srgbClr val="262626"/>
                </a:solidFill>
                <a:latin typeface="Garamond"/>
              </a:rPr>
              <a:t>      </a:t>
            </a:r>
            <a:r>
              <a:rPr lang="ru-RU" sz="2400">
                <a:solidFill>
                  <a:srgbClr val="262626"/>
                </a:solidFill>
                <a:latin typeface="Garamond"/>
              </a:rPr>
              <a:t>Сладости - это </a:t>
            </a:r>
            <a:r>
              <a:rPr b="1" lang="ru-RU" sz="2400">
                <a:solidFill>
                  <a:srgbClr val="262626"/>
                </a:solidFill>
                <a:latin typeface="Garamond"/>
              </a:rPr>
              <a:t>углеводы</a:t>
            </a:r>
            <a:r>
              <a:rPr lang="ru-RU" sz="2400">
                <a:solidFill>
                  <a:srgbClr val="262626"/>
                </a:solidFill>
                <a:latin typeface="Garamond"/>
              </a:rPr>
              <a:t>, а значит, и источник энергии, </a:t>
            </a:r>
            <a:endParaRPr/>
          </a:p>
          <a:p>
            <a:pPr algn="just"/>
            <a:r>
              <a:rPr lang="ru-RU" sz="2400">
                <a:solidFill>
                  <a:srgbClr val="262626"/>
                </a:solidFill>
                <a:latin typeface="Garamond"/>
              </a:rPr>
              <a:t>      </a:t>
            </a:r>
            <a:r>
              <a:rPr lang="ru-RU" sz="2400">
                <a:solidFill>
                  <a:srgbClr val="262626"/>
                </a:solidFill>
                <a:latin typeface="Garamond"/>
              </a:rPr>
              <a:t>так необходимойдля малышей, когда они много двигаются. </a:t>
            </a:r>
            <a:endParaRPr/>
          </a:p>
          <a:p>
            <a:pPr algn="just"/>
            <a:r>
              <a:rPr lang="ru-RU" sz="2400">
                <a:solidFill>
                  <a:srgbClr val="262626"/>
                </a:solidFill>
                <a:latin typeface="Garamond"/>
              </a:rPr>
              <a:t>     </a:t>
            </a:r>
            <a:r>
              <a:rPr lang="ru-RU" sz="2400">
                <a:solidFill>
                  <a:srgbClr val="262626"/>
                </a:solidFill>
                <a:latin typeface="Garamond"/>
              </a:rPr>
              <a:t>Также углеводы участвуют в построении белков крови, гормонов.</a:t>
            </a:r>
            <a:endParaRPr/>
          </a:p>
          <a:p>
            <a:pPr algn="just"/>
            <a:r>
              <a:rPr lang="ru-RU" sz="2400">
                <a:solidFill>
                  <a:srgbClr val="262626"/>
                </a:solidFill>
                <a:latin typeface="Garamond"/>
              </a:rPr>
              <a:t>      </a:t>
            </a:r>
            <a:r>
              <a:rPr lang="ru-RU" sz="2400">
                <a:solidFill>
                  <a:srgbClr val="262626"/>
                </a:solidFill>
                <a:latin typeface="Garamond"/>
              </a:rPr>
              <a:t>Кроме того, конфеты - это </a:t>
            </a:r>
            <a:r>
              <a:rPr b="1" lang="ru-RU" sz="2400">
                <a:solidFill>
                  <a:srgbClr val="262626"/>
                </a:solidFill>
                <a:latin typeface="Garamond"/>
              </a:rPr>
              <a:t>источник радости</a:t>
            </a:r>
            <a:r>
              <a:rPr lang="ru-RU" sz="2400">
                <a:solidFill>
                  <a:srgbClr val="262626"/>
                </a:solidFill>
                <a:latin typeface="Garamond"/>
              </a:rPr>
              <a:t> для ребенка! </a:t>
            </a:r>
            <a:endParaRPr/>
          </a:p>
          <a:p>
            <a:pPr algn="just"/>
            <a:r>
              <a:rPr lang="ru-RU" sz="2400">
                <a:solidFill>
                  <a:srgbClr val="262626"/>
                </a:solidFill>
                <a:latin typeface="Garamond"/>
              </a:rPr>
              <a:t>      </a:t>
            </a:r>
            <a:r>
              <a:rPr lang="ru-RU" sz="2400">
                <a:solidFill>
                  <a:srgbClr val="262626"/>
                </a:solidFill>
                <a:latin typeface="Garamond"/>
              </a:rPr>
              <a:t>В одной плитке шоколада содержится калия, кальция,</a:t>
            </a:r>
            <a:endParaRPr/>
          </a:p>
          <a:p>
            <a:pPr algn="just"/>
            <a:r>
              <a:rPr lang="ru-RU" sz="2400">
                <a:solidFill>
                  <a:srgbClr val="262626"/>
                </a:solidFill>
                <a:latin typeface="Garamond"/>
              </a:rPr>
              <a:t>      </a:t>
            </a:r>
            <a:r>
              <a:rPr lang="ru-RU" sz="2400">
                <a:solidFill>
                  <a:srgbClr val="262626"/>
                </a:solidFill>
                <a:latin typeface="Garamond"/>
              </a:rPr>
              <a:t>минеральных веществ и витаминов больше, чем в одном</a:t>
            </a:r>
            <a:endParaRPr/>
          </a:p>
          <a:p>
            <a:pPr algn="just"/>
            <a:r>
              <a:rPr lang="ru-RU" sz="2400">
                <a:solidFill>
                  <a:srgbClr val="262626"/>
                </a:solidFill>
                <a:latin typeface="Garamond"/>
              </a:rPr>
              <a:t>      </a:t>
            </a:r>
            <a:r>
              <a:rPr lang="ru-RU" sz="2400">
                <a:solidFill>
                  <a:srgbClr val="262626"/>
                </a:solidFill>
                <a:latin typeface="Garamond"/>
              </a:rPr>
              <a:t>зеленом яблоке.А в черном шоколаде еще </a:t>
            </a:r>
            <a:endParaRPr/>
          </a:p>
          <a:p>
            <a:pPr algn="just"/>
            <a:r>
              <a:rPr lang="ru-RU" sz="2400">
                <a:solidFill>
                  <a:srgbClr val="262626"/>
                </a:solidFill>
                <a:latin typeface="Garamond"/>
              </a:rPr>
              <a:t>      </a:t>
            </a:r>
            <a:r>
              <a:rPr lang="ru-RU" sz="2400">
                <a:solidFill>
                  <a:srgbClr val="262626"/>
                </a:solidFill>
                <a:latin typeface="Garamond"/>
              </a:rPr>
              <a:t>и довольно много железа.</a:t>
            </a:r>
            <a:endParaRPr/>
          </a:p>
        </p:txBody>
      </p:sp>
      <p:pic>
        <p:nvPicPr>
          <p:cNvPr descr="" id="211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019160" y="4248360"/>
            <a:ext cx="3657240" cy="2156040"/>
          </a:xfrm>
          <a:prstGeom prst="rect">
            <a:avLst/>
          </a:prstGeom>
        </p:spPr>
      </p:pic>
    </p:spTree>
  </p:cSld>
  <p:timing>
    <p:tnLst>
      <p:par>
        <p:cTn dur="indefinite" id="45" nodeType="tmRoot" restart="never">
          <p:childTnLst>
            <p:seq>
              <p:cTn id="4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ustomShape 1"/>
          <p:cNvSpPr/>
          <p:nvPr/>
        </p:nvSpPr>
        <p:spPr>
          <a:xfrm>
            <a:off x="946800" y="183240"/>
            <a:ext cx="7196760" cy="1300680"/>
          </a:xfrm>
          <a:prstGeom prst="rect">
            <a:avLst/>
          </a:prstGeom>
        </p:spPr>
      </p:sp>
      <p:sp>
        <p:nvSpPr>
          <p:cNvPr id="213" name="CustomShape 2"/>
          <p:cNvSpPr/>
          <p:nvPr/>
        </p:nvSpPr>
        <p:spPr>
          <a:xfrm>
            <a:off x="370080" y="1037880"/>
            <a:ext cx="4698360" cy="396504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115000"/>
              <a:buFont typeface="Arial"/>
              <a:buChar char="•"/>
            </a:pPr>
            <a:r>
              <a:rPr b="1" lang="ru-RU" sz="1100">
                <a:solidFill>
                  <a:srgbClr val="262626"/>
                </a:solidFill>
                <a:latin typeface="Garamond"/>
              </a:rPr>
              <a:t> </a:t>
            </a:r>
            <a:endParaRPr/>
          </a:p>
        </p:txBody>
      </p:sp>
      <p:sp>
        <p:nvSpPr>
          <p:cNvPr id="214" name="CustomShape 3"/>
          <p:cNvSpPr/>
          <p:nvPr/>
        </p:nvSpPr>
        <p:spPr>
          <a:xfrm>
            <a:off x="1611360" y="432000"/>
            <a:ext cx="6023520" cy="9327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3600">
                <a:solidFill>
                  <a:srgbClr val="ff0000"/>
                </a:solidFill>
                <a:latin typeface="Arial Black"/>
              </a:rPr>
              <a:t>В чём вред конфет?</a:t>
            </a:r>
            <a:endParaRPr/>
          </a:p>
        </p:txBody>
      </p:sp>
      <p:sp>
        <p:nvSpPr>
          <p:cNvPr id="215" name="CustomShape 4"/>
          <p:cNvSpPr/>
          <p:nvPr/>
        </p:nvSpPr>
        <p:spPr>
          <a:xfrm>
            <a:off x="576000" y="1146600"/>
            <a:ext cx="8132760" cy="488772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115000"/>
              <a:buFont typeface="Arial"/>
              <a:buChar char="•"/>
            </a:pPr>
            <a:r>
              <a:rPr lang="ru-RU" sz="2400">
                <a:solidFill>
                  <a:srgbClr val="262626"/>
                </a:solidFill>
                <a:latin typeface="Garamond"/>
              </a:rPr>
              <a:t>Все сладости содержат сахара - глюкозу, сахарозу, фруктозу.  Сахароза образует молочную кислоту, повышающую кислотную среду во рту, повышается угроза появления</a:t>
            </a:r>
            <a:r>
              <a:rPr b="1" lang="ru-RU" sz="2400">
                <a:solidFill>
                  <a:srgbClr val="262626"/>
                </a:solidFill>
                <a:latin typeface="Garamond"/>
              </a:rPr>
              <a:t> кариеса</a:t>
            </a:r>
            <a:r>
              <a:rPr lang="ru-RU" sz="2400">
                <a:solidFill>
                  <a:srgbClr val="262626"/>
                </a:solidFill>
                <a:latin typeface="Garamond"/>
              </a:rPr>
              <a:t>.</a:t>
            </a:r>
            <a:endParaRPr/>
          </a:p>
          <a:p>
            <a:pPr algn="just">
              <a:buSzPct val="115000"/>
              <a:buFont typeface="Arial"/>
              <a:buChar char="•"/>
            </a:pPr>
            <a:r>
              <a:rPr lang="ru-RU" sz="2400">
                <a:solidFill>
                  <a:srgbClr val="262626"/>
                </a:solidFill>
                <a:latin typeface="Garamond"/>
              </a:rPr>
              <a:t>Сахара обладают способностью откладываться в организме в виде жиров. От сладкого может </a:t>
            </a:r>
            <a:r>
              <a:rPr b="1" lang="ru-RU" sz="2400">
                <a:solidFill>
                  <a:srgbClr val="262626"/>
                </a:solidFill>
                <a:latin typeface="Garamond"/>
              </a:rPr>
              <a:t>нарушиться обмен веществ</a:t>
            </a:r>
            <a:r>
              <a:rPr lang="ru-RU" sz="2400">
                <a:solidFill>
                  <a:srgbClr val="262626"/>
                </a:solidFill>
                <a:latin typeface="Garamond"/>
              </a:rPr>
              <a:t>. Повышается нагрузка на печень. </a:t>
            </a:r>
            <a:endParaRPr/>
          </a:p>
          <a:p>
            <a:pPr algn="just">
              <a:buSzPct val="115000"/>
              <a:buFont typeface="Arial"/>
              <a:buChar char="•"/>
            </a:pPr>
            <a:r>
              <a:rPr lang="ru-RU" sz="2400">
                <a:solidFill>
                  <a:srgbClr val="262626"/>
                </a:solidFill>
                <a:latin typeface="Garamond"/>
              </a:rPr>
              <a:t>Шоколад - его ежедневное употребление может вызвать значительные проблемы с кожей, спровоцировать </a:t>
            </a:r>
            <a:r>
              <a:rPr b="1" lang="ru-RU" sz="2400">
                <a:solidFill>
                  <a:srgbClr val="262626"/>
                </a:solidFill>
                <a:latin typeface="Garamond"/>
              </a:rPr>
              <a:t>аллергические реакции</a:t>
            </a:r>
            <a:r>
              <a:rPr lang="ru-RU" sz="2400">
                <a:solidFill>
                  <a:srgbClr val="262626"/>
                </a:solidFill>
                <a:latin typeface="Garamond"/>
              </a:rPr>
              <a:t>. </a:t>
            </a:r>
            <a:endParaRPr/>
          </a:p>
          <a:p>
            <a:pPr algn="just">
              <a:buSzPct val="115000"/>
              <a:buFont typeface="Arial"/>
              <a:buChar char="•"/>
            </a:pPr>
            <a:r>
              <a:rPr lang="ru-RU" sz="2400">
                <a:solidFill>
                  <a:srgbClr val="262626"/>
                </a:solidFill>
                <a:latin typeface="Garamond"/>
              </a:rPr>
              <a:t>Пищевые добавки, красители, усилители вкуса могут вызывать утомляемость, беспокойный сон и даже снижение</a:t>
            </a:r>
            <a:endParaRPr/>
          </a:p>
          <a:p>
            <a:pPr algn="just"/>
            <a:r>
              <a:rPr lang="ru-RU" sz="2400">
                <a:solidFill>
                  <a:srgbClr val="262626"/>
                </a:solidFill>
                <a:latin typeface="Garamond"/>
              </a:rPr>
              <a:t>   </a:t>
            </a:r>
            <a:r>
              <a:rPr lang="ru-RU" sz="2400">
                <a:solidFill>
                  <a:srgbClr val="262626"/>
                </a:solidFill>
                <a:latin typeface="Garamond"/>
              </a:rPr>
              <a:t>умственных способностей</a:t>
            </a:r>
            <a:endParaRPr/>
          </a:p>
          <a:p>
            <a:pPr algn="just"/>
            <a:endParaRPr/>
          </a:p>
        </p:txBody>
      </p:sp>
    </p:spTree>
  </p:cSld>
  <p:timing>
    <p:tnLst>
      <p:par>
        <p:cTn dur="indefinite" id="47" nodeType="tmRoot" restart="never">
          <p:childTnLst>
            <p:seq>
              <p:cTn id="4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432000" y="504000"/>
            <a:ext cx="7786080" cy="48934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3600">
                <a:solidFill>
                  <a:srgbClr val="ff0000"/>
                </a:solidFill>
                <a:latin typeface="Arial Black"/>
              </a:rPr>
              <a:t>         </a:t>
            </a:r>
            <a:r>
              <a:rPr lang="ru-RU" sz="3600">
                <a:solidFill>
                  <a:srgbClr val="ff0000"/>
                </a:solidFill>
                <a:latin typeface="Arial Black"/>
              </a:rPr>
              <a:t>Результаты анкетирования.</a:t>
            </a:r>
            <a:endParaRPr/>
          </a:p>
          <a:p>
            <a:r>
              <a:rPr lang="ru-RU" sz="1600">
                <a:solidFill>
                  <a:srgbClr val="000000"/>
                </a:solidFill>
                <a:latin typeface="Arial Black"/>
              </a:rPr>
              <a:t>                    </a:t>
            </a:r>
            <a:r>
              <a:rPr lang="ru-RU" sz="1600">
                <a:solidFill>
                  <a:srgbClr val="000000"/>
                </a:solidFill>
                <a:latin typeface="Arial Black"/>
              </a:rPr>
              <a:t>1. Любишь ли ты конфеты?</a:t>
            </a:r>
            <a:endParaRPr/>
          </a:p>
          <a:p>
            <a:r>
              <a:rPr lang="ru-RU" sz="1600">
                <a:solidFill>
                  <a:srgbClr val="000000"/>
                </a:solidFill>
                <a:latin typeface="Arial Black"/>
              </a:rPr>
              <a:t>                         </a:t>
            </a:r>
            <a:r>
              <a:rPr lang="ru-RU" sz="1600">
                <a:solidFill>
                  <a:srgbClr val="000000"/>
                </a:solidFill>
                <a:latin typeface="Arial Black"/>
              </a:rPr>
              <a:t>Да-23 уч-ся              Нет-0</a:t>
            </a:r>
            <a:endParaRPr/>
          </a:p>
          <a:p>
            <a:endParaRPr/>
          </a:p>
          <a:p>
            <a:r>
              <a:rPr lang="ru-RU" sz="1600">
                <a:solidFill>
                  <a:srgbClr val="000000"/>
                </a:solidFill>
                <a:latin typeface="Arial Black"/>
              </a:rPr>
              <a:t>                    </a:t>
            </a:r>
            <a:r>
              <a:rPr lang="ru-RU" sz="1600">
                <a:solidFill>
                  <a:srgbClr val="000000"/>
                </a:solidFill>
                <a:latin typeface="Arial Black"/>
              </a:rPr>
              <a:t>2. Какие конфеты ты любишь?</a:t>
            </a:r>
            <a:endParaRPr/>
          </a:p>
          <a:p>
            <a:r>
              <a:rPr lang="ru-RU" sz="1600">
                <a:solidFill>
                  <a:srgbClr val="000000"/>
                </a:solidFill>
                <a:latin typeface="Arial Black"/>
              </a:rPr>
              <a:t>                         </a:t>
            </a:r>
            <a:r>
              <a:rPr lang="ru-RU" sz="1600">
                <a:solidFill>
                  <a:srgbClr val="000000"/>
                </a:solidFill>
                <a:latin typeface="Arial Black"/>
              </a:rPr>
              <a:t>10 уч-ся - шоколадные,  5 уч-ся-ириски, </a:t>
            </a:r>
            <a:endParaRPr/>
          </a:p>
          <a:p>
            <a:r>
              <a:rPr lang="ru-RU" sz="1600">
                <a:solidFill>
                  <a:srgbClr val="000000"/>
                </a:solidFill>
                <a:latin typeface="Arial Black"/>
              </a:rPr>
              <a:t>                         </a:t>
            </a:r>
            <a:r>
              <a:rPr lang="ru-RU" sz="1600">
                <a:solidFill>
                  <a:srgbClr val="000000"/>
                </a:solidFill>
                <a:latin typeface="Arial Black"/>
              </a:rPr>
              <a:t>4 уч-ся -карамельки, 4 уч-ся- мармеладные.</a:t>
            </a:r>
            <a:endParaRPr/>
          </a:p>
          <a:p>
            <a:endParaRPr/>
          </a:p>
          <a:p>
            <a:r>
              <a:rPr lang="ru-RU" sz="1600">
                <a:solidFill>
                  <a:srgbClr val="000000"/>
                </a:solidFill>
                <a:latin typeface="Arial Black"/>
              </a:rPr>
              <a:t>                    </a:t>
            </a:r>
            <a:r>
              <a:rPr lang="ru-RU" sz="1600">
                <a:solidFill>
                  <a:srgbClr val="000000"/>
                </a:solidFill>
                <a:latin typeface="Arial Black"/>
              </a:rPr>
              <a:t>3. Как ты считаешь, конфеты приносят вред или пользу?</a:t>
            </a:r>
            <a:endParaRPr/>
          </a:p>
          <a:p>
            <a:r>
              <a:rPr lang="ru-RU" sz="1600">
                <a:solidFill>
                  <a:srgbClr val="000000"/>
                </a:solidFill>
                <a:latin typeface="Arial Black"/>
              </a:rPr>
              <a:t>                          </a:t>
            </a:r>
            <a:r>
              <a:rPr lang="ru-RU" sz="1600">
                <a:solidFill>
                  <a:srgbClr val="000000"/>
                </a:solidFill>
                <a:latin typeface="Arial Black"/>
              </a:rPr>
              <a:t>Вред                       Польза</a:t>
            </a:r>
            <a:endParaRPr/>
          </a:p>
          <a:p>
            <a:r>
              <a:rPr lang="ru-RU" sz="1600">
                <a:solidFill>
                  <a:srgbClr val="000000"/>
                </a:solidFill>
                <a:latin typeface="Arial Black"/>
              </a:rPr>
              <a:t>                            </a:t>
            </a:r>
            <a:r>
              <a:rPr lang="ru-RU" sz="1600">
                <a:solidFill>
                  <a:srgbClr val="000000"/>
                </a:solidFill>
                <a:latin typeface="Arial Black"/>
              </a:rPr>
              <a:t>5                               18</a:t>
            </a:r>
            <a:endParaRPr/>
          </a:p>
          <a:p>
            <a:endParaRPr/>
          </a:p>
          <a:p>
            <a:r>
              <a:rPr lang="ru-RU" sz="1600">
                <a:solidFill>
                  <a:srgbClr val="000000"/>
                </a:solidFill>
                <a:latin typeface="Arial Black"/>
              </a:rPr>
              <a:t>                    </a:t>
            </a:r>
            <a:r>
              <a:rPr lang="ru-RU" sz="1600">
                <a:solidFill>
                  <a:srgbClr val="000000"/>
                </a:solidFill>
                <a:latin typeface="Arial Black"/>
              </a:rPr>
              <a:t>4. Как часто ты употребляешь конфеты?</a:t>
            </a:r>
            <a:endParaRPr/>
          </a:p>
          <a:p>
            <a:r>
              <a:rPr lang="ru-RU" sz="1600">
                <a:solidFill>
                  <a:srgbClr val="000000"/>
                </a:solidFill>
                <a:latin typeface="Arial Black"/>
              </a:rPr>
              <a:t>                          </a:t>
            </a:r>
            <a:r>
              <a:rPr lang="ru-RU" sz="1600">
                <a:solidFill>
                  <a:srgbClr val="000000"/>
                </a:solidFill>
                <a:latin typeface="Arial Black"/>
              </a:rPr>
              <a:t>9 человек-больше 2 раз в день, 11 уч-ся -1-2 раза в день, </a:t>
            </a:r>
            <a:endParaRPr/>
          </a:p>
          <a:p>
            <a:r>
              <a:rPr lang="ru-RU" sz="1600">
                <a:solidFill>
                  <a:srgbClr val="000000"/>
                </a:solidFill>
                <a:latin typeface="Arial Black"/>
              </a:rPr>
              <a:t>                          </a:t>
            </a:r>
            <a:r>
              <a:rPr lang="ru-RU" sz="1600">
                <a:solidFill>
                  <a:srgbClr val="000000"/>
                </a:solidFill>
                <a:latin typeface="Arial Black"/>
              </a:rPr>
              <a:t>3- редко кушают конфеты.</a:t>
            </a:r>
            <a:endParaRPr/>
          </a:p>
          <a:p>
            <a:endParaRPr/>
          </a:p>
          <a:p>
            <a:r>
              <a:rPr lang="ru-RU" sz="1600">
                <a:solidFill>
                  <a:srgbClr val="000000"/>
                </a:solidFill>
                <a:latin typeface="Arial Black"/>
              </a:rPr>
              <a:t>                    </a:t>
            </a:r>
            <a:r>
              <a:rPr lang="ru-RU" sz="1600">
                <a:solidFill>
                  <a:srgbClr val="000000"/>
                </a:solidFill>
                <a:latin typeface="Arial Black"/>
              </a:rPr>
              <a:t>5. Знаешь ли ты как правильно употреблять конфеты?</a:t>
            </a:r>
            <a:endParaRPr/>
          </a:p>
          <a:p>
            <a:r>
              <a:rPr lang="ru-RU" sz="1600">
                <a:solidFill>
                  <a:srgbClr val="000000"/>
                </a:solidFill>
                <a:latin typeface="Arial Black"/>
              </a:rPr>
              <a:t>                                </a:t>
            </a:r>
            <a:r>
              <a:rPr lang="ru-RU" sz="1600">
                <a:solidFill>
                  <a:srgbClr val="000000"/>
                </a:solidFill>
                <a:latin typeface="Arial Black"/>
              </a:rPr>
              <a:t>Да                         Нет</a:t>
            </a:r>
            <a:endParaRPr/>
          </a:p>
          <a:p>
            <a:r>
              <a:rPr lang="ru-RU" sz="1600">
                <a:solidFill>
                  <a:srgbClr val="000000"/>
                </a:solidFill>
                <a:latin typeface="Arial Black"/>
              </a:rPr>
              <a:t>                                 </a:t>
            </a:r>
            <a:r>
              <a:rPr lang="ru-RU" sz="1600">
                <a:solidFill>
                  <a:srgbClr val="000000"/>
                </a:solidFill>
                <a:latin typeface="Arial Black"/>
              </a:rPr>
              <a:t>15                         8</a:t>
            </a:r>
            <a:endParaRPr/>
          </a:p>
        </p:txBody>
      </p:sp>
    </p:spTree>
  </p:cSld>
  <p:timing>
    <p:tnLst>
      <p:par>
        <p:cTn dur="indefinite" id="49" nodeType="tmRoot" restart="never">
          <p:childTnLst>
            <p:seq>
              <p:cTn id="5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CustomShape 1"/>
          <p:cNvSpPr/>
          <p:nvPr/>
        </p:nvSpPr>
        <p:spPr>
          <a:xfrm>
            <a:off x="1368000" y="648000"/>
            <a:ext cx="6982200" cy="5942880"/>
          </a:xfrm>
          <a:prstGeom prst="rect">
            <a:avLst/>
          </a:prstGeom>
        </p:spPr>
        <p:txBody>
          <a:bodyPr bIns="45000" lIns="90000" rIns="90000" tIns="45000" wrap="none"/>
          <a:p>
            <a:pPr algn="just">
              <a:lnSpc>
                <a:spcPct val="115000"/>
              </a:lnSpc>
            </a:pPr>
            <a:r>
              <a:rPr lang="ru-RU" sz="2000">
                <a:solidFill>
                  <a:srgbClr val="000000"/>
                </a:solidFill>
                <a:latin typeface="Times New Roman"/>
                <a:ea typeface="Calibri"/>
              </a:rPr>
              <a:t>    </a:t>
            </a:r>
            <a:r>
              <a:rPr lang="ru-RU" sz="2000">
                <a:solidFill>
                  <a:srgbClr val="000000"/>
                </a:solidFill>
                <a:latin typeface="Times New Roman"/>
                <a:ea typeface="Calibri"/>
              </a:rPr>
              <a:t>В результате проделанной работы я узнала, что ещё в</a:t>
            </a:r>
            <a:endParaRPr/>
          </a:p>
          <a:p>
            <a:pPr algn="just">
              <a:lnSpc>
                <a:spcPct val="115000"/>
              </a:lnSpc>
            </a:pPr>
            <a:r>
              <a:rPr lang="ru-RU" sz="200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ru-RU" sz="2000">
                <a:solidFill>
                  <a:srgbClr val="000000"/>
                </a:solidFill>
                <a:latin typeface="Times New Roman"/>
                <a:ea typeface="Calibri"/>
              </a:rPr>
              <a:t>древности люди употребляли что – то похожее на конфеты.</a:t>
            </a:r>
            <a:endParaRPr/>
          </a:p>
          <a:p>
            <a:pPr algn="just">
              <a:lnSpc>
                <a:spcPct val="115000"/>
              </a:lnSpc>
            </a:pPr>
            <a:r>
              <a:rPr lang="ru-RU" sz="2000">
                <a:solidFill>
                  <a:srgbClr val="000000"/>
                </a:solidFill>
                <a:latin typeface="Times New Roman"/>
                <a:ea typeface="Calibri"/>
              </a:rPr>
              <a:t>     </a:t>
            </a:r>
            <a:r>
              <a:rPr lang="ru-RU" sz="2000">
                <a:solidFill>
                  <a:srgbClr val="000000"/>
                </a:solidFill>
                <a:latin typeface="Times New Roman"/>
                <a:ea typeface="Calibri"/>
              </a:rPr>
              <a:t>С давних времён и до наших дней, люди изготавливали конфеты,</a:t>
            </a:r>
            <a:endParaRPr/>
          </a:p>
          <a:p>
            <a:pPr algn="just">
              <a:lnSpc>
                <a:spcPct val="115000"/>
              </a:lnSpc>
            </a:pPr>
            <a:r>
              <a:rPr lang="ru-RU" sz="200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ru-RU" sz="2000">
                <a:solidFill>
                  <a:srgbClr val="000000"/>
                </a:solidFill>
                <a:latin typeface="Times New Roman"/>
                <a:ea typeface="Calibri"/>
              </a:rPr>
              <a:t>совершенствуя рецепты приготовления.</a:t>
            </a:r>
            <a:endParaRPr/>
          </a:p>
          <a:p>
            <a:pPr algn="just">
              <a:lnSpc>
                <a:spcPct val="115000"/>
              </a:lnSpc>
            </a:pPr>
            <a:r>
              <a:rPr lang="ru-RU" sz="2000">
                <a:solidFill>
                  <a:srgbClr val="000000"/>
                </a:solidFill>
                <a:latin typeface="Times New Roman"/>
                <a:ea typeface="Calibri"/>
              </a:rPr>
              <a:t>     </a:t>
            </a:r>
            <a:r>
              <a:rPr lang="ru-RU" sz="2000">
                <a:solidFill>
                  <a:srgbClr val="000000"/>
                </a:solidFill>
                <a:latin typeface="Times New Roman"/>
                <a:ea typeface="Calibri"/>
              </a:rPr>
              <a:t>Из интернета я узнала, какие же последствия для организма человека</a:t>
            </a:r>
            <a:endParaRPr/>
          </a:p>
          <a:p>
            <a:pPr algn="just">
              <a:lnSpc>
                <a:spcPct val="115000"/>
              </a:lnSpc>
            </a:pPr>
            <a:r>
              <a:rPr lang="ru-RU" sz="200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ru-RU" sz="2000">
                <a:solidFill>
                  <a:srgbClr val="000000"/>
                </a:solidFill>
                <a:latin typeface="Times New Roman"/>
                <a:ea typeface="Calibri"/>
              </a:rPr>
              <a:t>может повлечь злоупотребление сладостей.</a:t>
            </a:r>
            <a:endParaRPr/>
          </a:p>
          <a:p>
            <a:pPr algn="just">
              <a:lnSpc>
                <a:spcPct val="115000"/>
              </a:lnSpc>
            </a:pPr>
            <a:r>
              <a:rPr lang="ru-RU" sz="2000">
                <a:solidFill>
                  <a:srgbClr val="000000"/>
                </a:solidFill>
                <a:latin typeface="Times New Roman"/>
                <a:ea typeface="Calibri"/>
              </a:rPr>
              <a:t>   </a:t>
            </a:r>
            <a:r>
              <a:rPr lang="ru-RU" sz="2000">
                <a:solidFill>
                  <a:srgbClr val="000000"/>
                </a:solidFill>
                <a:latin typeface="Times New Roman"/>
                <a:ea typeface="Calibri"/>
              </a:rPr>
              <a:t>Я подтвердила свою </a:t>
            </a:r>
            <a:r>
              <a:rPr i="1" lang="ru-RU" sz="2000">
                <a:solidFill>
                  <a:srgbClr val="000000"/>
                </a:solidFill>
                <a:latin typeface="Times New Roman"/>
                <a:ea typeface="Calibri"/>
              </a:rPr>
              <a:t>гипотезу</a:t>
            </a:r>
            <a:r>
              <a:rPr lang="ru-RU" sz="2000">
                <a:solidFill>
                  <a:srgbClr val="000000"/>
                </a:solidFill>
                <a:latin typeface="Times New Roman"/>
                <a:ea typeface="Calibri"/>
              </a:rPr>
              <a:t>, что если человек будет употреблять сладости в меру, </a:t>
            </a:r>
            <a:endParaRPr/>
          </a:p>
          <a:p>
            <a:pPr algn="just">
              <a:lnSpc>
                <a:spcPct val="115000"/>
              </a:lnSpc>
            </a:pPr>
            <a:r>
              <a:rPr lang="ru-RU" sz="2000">
                <a:solidFill>
                  <a:srgbClr val="000000"/>
                </a:solidFill>
                <a:latin typeface="Times New Roman"/>
                <a:ea typeface="Calibri"/>
              </a:rPr>
              <a:t>то он сможет избежать некоторых заболеваний, а если злоупотреблять, </a:t>
            </a:r>
            <a:endParaRPr/>
          </a:p>
          <a:p>
            <a:pPr algn="just">
              <a:lnSpc>
                <a:spcPct val="115000"/>
              </a:lnSpc>
            </a:pPr>
            <a:r>
              <a:rPr lang="ru-RU" sz="2000">
                <a:solidFill>
                  <a:srgbClr val="000000"/>
                </a:solidFill>
                <a:latin typeface="Times New Roman"/>
                <a:ea typeface="Calibri"/>
              </a:rPr>
              <a:t>то навредит своему организму.</a:t>
            </a:r>
            <a:endParaRPr/>
          </a:p>
          <a:p>
            <a:pPr algn="just">
              <a:lnSpc>
                <a:spcPct val="115000"/>
              </a:lnSpc>
            </a:pPr>
            <a:r>
              <a:rPr lang="ru-RU" sz="2000">
                <a:solidFill>
                  <a:srgbClr val="000000"/>
                </a:solidFill>
                <a:latin typeface="Times New Roman"/>
                <a:ea typeface="Calibri"/>
              </a:rPr>
              <a:t>    </a:t>
            </a:r>
            <a:r>
              <a:rPr lang="ru-RU" sz="2000">
                <a:solidFill>
                  <a:srgbClr val="000000"/>
                </a:solidFill>
                <a:latin typeface="Times New Roman"/>
                <a:ea typeface="Calibri"/>
              </a:rPr>
              <a:t>К сожалению, при изготовлении конфет сейчас используют ароматизаторы, </a:t>
            </a:r>
            <a:endParaRPr/>
          </a:p>
          <a:p>
            <a:pPr algn="just">
              <a:lnSpc>
                <a:spcPct val="115000"/>
              </a:lnSpc>
            </a:pPr>
            <a:r>
              <a:rPr lang="ru-RU" sz="2000">
                <a:solidFill>
                  <a:srgbClr val="000000"/>
                </a:solidFill>
                <a:latin typeface="Times New Roman"/>
                <a:ea typeface="Calibri"/>
              </a:rPr>
              <a:t>красители, консерванты. Это тоже может нанести вред нашему здоровью.</a:t>
            </a:r>
            <a:endParaRPr/>
          </a:p>
          <a:p>
            <a:pPr algn="just">
              <a:lnSpc>
                <a:spcPct val="115000"/>
              </a:lnSpc>
            </a:pPr>
            <a:r>
              <a:rPr lang="ru-RU" sz="2000">
                <a:solidFill>
                  <a:srgbClr val="000000"/>
                </a:solidFill>
                <a:latin typeface="Times New Roman"/>
                <a:ea typeface="Times New Roman"/>
              </a:rPr>
              <a:t>    </a:t>
            </a:r>
            <a:r>
              <a:rPr lang="ru-RU" sz="2000">
                <a:solidFill>
                  <a:srgbClr val="000000"/>
                </a:solidFill>
                <a:latin typeface="Times New Roman"/>
                <a:ea typeface="Times New Roman"/>
              </a:rPr>
              <a:t>Единого мнения – вредны или полезны  </a:t>
            </a:r>
            <a:endParaRPr/>
          </a:p>
          <a:p>
            <a:pPr algn="just">
              <a:lnSpc>
                <a:spcPct val="115000"/>
              </a:lnSpc>
            </a:pPr>
            <a:r>
              <a:rPr lang="ru-RU" sz="2000">
                <a:solidFill>
                  <a:srgbClr val="000000"/>
                </a:solidFill>
                <a:latin typeface="Times New Roman"/>
                <a:ea typeface="Times New Roman"/>
              </a:rPr>
              <a:t>шоколад и конфеты - не существует. </a:t>
            </a:r>
            <a:endParaRPr/>
          </a:p>
        </p:txBody>
      </p:sp>
      <p:sp>
        <p:nvSpPr>
          <p:cNvPr id="218" name="CustomShape 2"/>
          <p:cNvSpPr/>
          <p:nvPr/>
        </p:nvSpPr>
        <p:spPr>
          <a:xfrm>
            <a:off x="1800000" y="144000"/>
            <a:ext cx="5974200" cy="82296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ru-RU" sz="3600">
                <a:solidFill>
                  <a:srgbClr val="ff0000"/>
                </a:solidFill>
                <a:latin typeface="Arial Black"/>
              </a:rPr>
              <a:t>Вывод </a:t>
            </a:r>
            <a:endParaRPr/>
          </a:p>
        </p:txBody>
      </p:sp>
    </p:spTree>
  </p:cSld>
  <p:timing>
    <p:tnLst>
      <p:par>
        <p:cTn dur="indefinite" id="51" nodeType="tmRoot" restart="never">
          <p:childTnLst>
            <p:seq>
              <p:cTn id="5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250920" y="404640"/>
            <a:ext cx="8192880" cy="74520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endParaRPr/>
          </a:p>
          <a:p>
            <a:pPr algn="ctr"/>
            <a:endParaRPr/>
          </a:p>
        </p:txBody>
      </p:sp>
      <p:sp>
        <p:nvSpPr>
          <p:cNvPr id="220" name="CustomShape 2"/>
          <p:cNvSpPr/>
          <p:nvPr/>
        </p:nvSpPr>
        <p:spPr>
          <a:xfrm>
            <a:off x="457200" y="274680"/>
            <a:ext cx="8213400" cy="1126800"/>
          </a:xfrm>
          <a:prstGeom prst="rect">
            <a:avLst/>
          </a:prstGeom>
        </p:spPr>
      </p:sp>
      <p:sp>
        <p:nvSpPr>
          <p:cNvPr id="221" name="CustomShape 3"/>
          <p:cNvSpPr/>
          <p:nvPr/>
        </p:nvSpPr>
        <p:spPr>
          <a:xfrm>
            <a:off x="457200" y="1600200"/>
            <a:ext cx="8213400" cy="450972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  <a:p>
            <a:endParaRPr/>
          </a:p>
        </p:txBody>
      </p:sp>
      <p:sp>
        <p:nvSpPr>
          <p:cNvPr id="222" name="CustomShape 4"/>
          <p:cNvSpPr/>
          <p:nvPr/>
        </p:nvSpPr>
        <p:spPr>
          <a:xfrm>
            <a:off x="958320" y="1233720"/>
            <a:ext cx="8039520" cy="637920"/>
          </a:xfrm>
          <a:prstGeom prst="rect">
            <a:avLst/>
          </a:prstGeom>
        </p:spPr>
      </p:sp>
      <p:pic>
        <p:nvPicPr>
          <p:cNvPr descr="" id="223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2772000" y="3142080"/>
            <a:ext cx="3317040" cy="3388320"/>
          </a:xfrm>
          <a:prstGeom prst="rect">
            <a:avLst/>
          </a:prstGeom>
        </p:spPr>
      </p:pic>
      <p:sp>
        <p:nvSpPr>
          <p:cNvPr id="224" name="CustomShape 5"/>
          <p:cNvSpPr/>
          <p:nvPr/>
        </p:nvSpPr>
        <p:spPr>
          <a:xfrm>
            <a:off x="971640" y="864000"/>
            <a:ext cx="7200000" cy="2278080"/>
          </a:xfrm>
          <a:prstGeom prst="rect">
            <a:avLst/>
          </a:prstGeom>
          <a:solidFill>
            <a:srgbClr val="800000"/>
          </a:solidFill>
          <a:ln w="9360">
            <a:solidFill>
              <a:srgbClr val="000000"/>
            </a:solidFill>
            <a:miter/>
          </a:ln>
        </p:spPr>
        <p:txBody>
          <a:bodyPr anchorCtr="1" bIns="46800" lIns="90000" rIns="90000" tIns="46800" wrap="none"/>
          <a:p>
            <a:pPr algn="ctr"/>
            <a:r>
              <a:rPr lang="ru-RU" sz="4800"/>
              <a:t>БЛАГОДАРЮ </a:t>
            </a:r>
            <a:endParaRPr/>
          </a:p>
          <a:p>
            <a:pPr algn="ctr"/>
            <a:r>
              <a:rPr lang="ru-RU" sz="4800"/>
              <a:t>ЗА </a:t>
            </a:r>
            <a:endParaRPr/>
          </a:p>
          <a:p>
            <a:pPr algn="ctr"/>
            <a:r>
              <a:rPr lang="ru-RU" sz="4800"/>
              <a:t> </a:t>
            </a:r>
            <a:r>
              <a:rPr lang="ru-RU" sz="4800"/>
              <a:t>ВНИМАНИЕ</a:t>
            </a:r>
            <a:endParaRPr/>
          </a:p>
        </p:txBody>
      </p:sp>
    </p:spTree>
  </p:cSld>
  <p:timing>
    <p:tnLst>
      <p:par>
        <p:cTn dur="indefinite" id="53" nodeType="tmRoot" restart="never">
          <p:childTnLst>
            <p:seq>
              <p:cTn id="5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457200" y="274680"/>
            <a:ext cx="8213400" cy="1126800"/>
          </a:xfrm>
          <a:prstGeom prst="rect">
            <a:avLst/>
          </a:prstGeom>
        </p:spPr>
      </p:sp>
      <p:sp>
        <p:nvSpPr>
          <p:cNvPr id="140" name="CustomShape 2"/>
          <p:cNvSpPr/>
          <p:nvPr/>
        </p:nvSpPr>
        <p:spPr>
          <a:xfrm>
            <a:off x="250920" y="1628640"/>
            <a:ext cx="8626320" cy="4509720"/>
          </a:xfrm>
          <a:prstGeom prst="rect">
            <a:avLst/>
          </a:prstGeom>
        </p:spPr>
      </p:sp>
      <p:sp>
        <p:nvSpPr>
          <p:cNvPr id="141" name="CustomShape 3"/>
          <p:cNvSpPr/>
          <p:nvPr/>
        </p:nvSpPr>
        <p:spPr>
          <a:xfrm>
            <a:off x="360000" y="432000"/>
            <a:ext cx="8553960" cy="7797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3600">
                <a:solidFill>
                  <a:srgbClr val="ff0000"/>
                </a:solidFill>
                <a:latin typeface="Color"/>
              </a:rPr>
              <a:t>     </a:t>
            </a:r>
            <a:r>
              <a:rPr lang="ru-RU" sz="3600">
                <a:solidFill>
                  <a:srgbClr val="ff0000"/>
                </a:solidFill>
                <a:latin typeface="Arial Black"/>
              </a:rPr>
              <a:t>Актуальность исследования</a:t>
            </a:r>
            <a:endParaRPr/>
          </a:p>
        </p:txBody>
      </p:sp>
      <p:sp>
        <p:nvSpPr>
          <p:cNvPr id="142" name="CustomShape 4"/>
          <p:cNvSpPr/>
          <p:nvPr/>
        </p:nvSpPr>
        <p:spPr>
          <a:xfrm>
            <a:off x="576000" y="2016000"/>
            <a:ext cx="8481960" cy="4336560"/>
          </a:xfrm>
          <a:prstGeom prst="rect">
            <a:avLst/>
          </a:prstGeom>
        </p:spPr>
        <p:txBody>
          <a:bodyPr bIns="45000" lIns="90000" rIns="90000" tIns="45000" wrap="none"/>
          <a:p>
            <a:pPr algn="just">
              <a:lnSpc>
                <a:spcPct val="150000"/>
              </a:lnSpc>
            </a:pPr>
            <a:r>
              <a:rPr b="1" lang="ru-RU" sz="400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/>
          </a:p>
        </p:txBody>
      </p:sp>
      <p:sp>
        <p:nvSpPr>
          <p:cNvPr id="143" name="CustomShape 5"/>
          <p:cNvSpPr/>
          <p:nvPr/>
        </p:nvSpPr>
        <p:spPr>
          <a:xfrm>
            <a:off x="457200" y="221040"/>
            <a:ext cx="8215560" cy="1236600"/>
          </a:xfrm>
          <a:prstGeom prst="rect">
            <a:avLst/>
          </a:prstGeom>
        </p:spPr>
      </p:sp>
      <p:sp>
        <p:nvSpPr>
          <p:cNvPr id="144" name="CustomShape 6"/>
          <p:cNvSpPr/>
          <p:nvPr/>
        </p:nvSpPr>
        <p:spPr>
          <a:xfrm>
            <a:off x="457200" y="1224000"/>
            <a:ext cx="8098560" cy="4451760"/>
          </a:xfrm>
          <a:prstGeom prst="rect">
            <a:avLst/>
          </a:prstGeom>
        </p:spPr>
        <p:txBody>
          <a:bodyPr anchor="ctr" bIns="0" lIns="0" rIns="0" tIns="0" wrap="none"/>
          <a:p>
            <a:pPr algn="r">
              <a:lnSpc>
                <a:spcPct val="150000"/>
              </a:lnSpc>
            </a:pPr>
            <a:r>
              <a:rPr lang="ru-RU" sz="2400">
                <a:latin typeface="Arial"/>
              </a:rPr>
              <a:t>В современном мире сладостей такое множество,</a:t>
            </a:r>
            <a:endParaRPr/>
          </a:p>
          <a:p>
            <a:pPr algn="ctr">
              <a:lnSpc>
                <a:spcPct val="150000"/>
              </a:lnSpc>
            </a:pPr>
            <a:r>
              <a:rPr lang="ru-RU" sz="2400">
                <a:latin typeface="Arial"/>
              </a:rPr>
              <a:t>                                           </a:t>
            </a:r>
            <a:r>
              <a:rPr lang="ru-RU" sz="2400">
                <a:latin typeface="Arial"/>
              </a:rPr>
              <a:t>что просто необходимо</a:t>
            </a:r>
            <a:endParaRPr/>
          </a:p>
          <a:p>
            <a:pPr algn="r">
              <a:lnSpc>
                <a:spcPct val="150000"/>
              </a:lnSpc>
            </a:pPr>
            <a:r>
              <a:rPr lang="ru-RU" sz="2400">
                <a:latin typeface="Arial"/>
              </a:rPr>
              <a:t> </a:t>
            </a:r>
            <a:r>
              <a:rPr lang="ru-RU" sz="2400">
                <a:latin typeface="Arial"/>
              </a:rPr>
              <a:t>разбираться в их качестве, </a:t>
            </a:r>
            <a:endParaRPr/>
          </a:p>
          <a:p>
            <a:pPr algn="ctr">
              <a:lnSpc>
                <a:spcPct val="150000"/>
              </a:lnSpc>
            </a:pPr>
            <a:r>
              <a:rPr lang="ru-RU" sz="2400">
                <a:latin typeface="Arial"/>
              </a:rPr>
              <a:t>                                             </a:t>
            </a:r>
            <a:r>
              <a:rPr lang="ru-RU" sz="2400">
                <a:latin typeface="Arial"/>
              </a:rPr>
              <a:t>знать, какую пользу или</a:t>
            </a:r>
            <a:endParaRPr/>
          </a:p>
          <a:p>
            <a:pPr algn="ctr">
              <a:lnSpc>
                <a:spcPct val="150000"/>
              </a:lnSpc>
            </a:pPr>
            <a:r>
              <a:rPr lang="ru-RU" sz="2400">
                <a:latin typeface="Arial"/>
              </a:rPr>
              <a:t>                                      </a:t>
            </a:r>
            <a:r>
              <a:rPr lang="ru-RU" sz="2400">
                <a:latin typeface="Arial"/>
              </a:rPr>
              <a:t>вред они приносят, </a:t>
            </a:r>
            <a:endParaRPr/>
          </a:p>
          <a:p>
            <a:pPr algn="ctr">
              <a:lnSpc>
                <a:spcPct val="150000"/>
              </a:lnSpc>
            </a:pPr>
            <a:r>
              <a:rPr lang="ru-RU" sz="2400">
                <a:latin typeface="Arial"/>
              </a:rPr>
              <a:t>                                         </a:t>
            </a:r>
            <a:r>
              <a:rPr lang="ru-RU" sz="2400">
                <a:latin typeface="Arial"/>
              </a:rPr>
              <a:t>уметь пользоваться </a:t>
            </a:r>
            <a:endParaRPr/>
          </a:p>
          <a:p>
            <a:pPr algn="ctr">
              <a:lnSpc>
                <a:spcPct val="150000"/>
              </a:lnSpc>
            </a:pPr>
            <a:r>
              <a:rPr lang="ru-RU" sz="2400">
                <a:latin typeface="Arial"/>
              </a:rPr>
              <a:t>                                            </a:t>
            </a:r>
            <a:r>
              <a:rPr lang="ru-RU" sz="2400">
                <a:latin typeface="Arial"/>
              </a:rPr>
              <a:t>правилами хранения </a:t>
            </a:r>
            <a:endParaRPr/>
          </a:p>
          <a:p>
            <a:pPr algn="ctr">
              <a:lnSpc>
                <a:spcPct val="150000"/>
              </a:lnSpc>
            </a:pPr>
            <a:r>
              <a:rPr lang="ru-RU" sz="2400">
                <a:latin typeface="Arial"/>
              </a:rPr>
              <a:t>                                         </a:t>
            </a:r>
            <a:r>
              <a:rPr lang="ru-RU" sz="2400">
                <a:latin typeface="Arial"/>
              </a:rPr>
              <a:t>и употребления их.</a:t>
            </a:r>
            <a:r>
              <a:rPr b="1" lang="ru-RU" sz="240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endParaRPr/>
          </a:p>
        </p:txBody>
      </p:sp>
      <p:pic>
        <p:nvPicPr>
          <p:cNvPr descr="" id="145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457200" y="1877400"/>
            <a:ext cx="4138560" cy="3798360"/>
          </a:xfrm>
          <a:prstGeom prst="rect">
            <a:avLst/>
          </a:prstGeom>
        </p:spPr>
      </p:pic>
    </p:spTree>
  </p:cSld>
  <p:timing>
    <p:tnLst>
      <p:par>
        <p:cTn dur="indefinite" id="3" nodeType="tmRoot" restart="never">
          <p:childTnLst>
            <p:seq>
              <p:cTn id="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457200" y="274680"/>
            <a:ext cx="8213400" cy="112680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b="1" lang="ru-RU" sz="3600">
                <a:solidFill>
                  <a:srgbClr val="ff0000"/>
                </a:solidFill>
                <a:latin typeface="Arial Black"/>
              </a:rPr>
              <a:t>Цель исследования</a:t>
            </a:r>
            <a:endParaRPr/>
          </a:p>
        </p:txBody>
      </p:sp>
      <p:sp>
        <p:nvSpPr>
          <p:cNvPr id="147" name="CustomShape 2"/>
          <p:cNvSpPr/>
          <p:nvPr/>
        </p:nvSpPr>
        <p:spPr>
          <a:xfrm>
            <a:off x="648000" y="1600200"/>
            <a:ext cx="8022600" cy="4509720"/>
          </a:xfrm>
          <a:prstGeom prst="rect">
            <a:avLst/>
          </a:prstGeom>
        </p:spPr>
        <p:txBody>
          <a:bodyPr bIns="45000" lIns="90000" rIns="90000" tIns="45000"/>
          <a:p>
            <a:pPr algn="r">
              <a:lnSpc>
                <a:spcPct val="150000"/>
              </a:lnSpc>
            </a:pPr>
            <a:r>
              <a:rPr lang="ru-RU" sz="2400">
                <a:solidFill>
                  <a:srgbClr val="000000"/>
                </a:solidFill>
                <a:latin typeface="Century Schoolbook"/>
                <a:ea typeface="Times New Roman"/>
              </a:rPr>
              <a:t>       </a:t>
            </a:r>
            <a:r>
              <a:rPr lang="ru-RU" sz="2800">
                <a:solidFill>
                  <a:srgbClr val="000000"/>
                </a:solidFill>
                <a:latin typeface="Century Schoolbook"/>
                <a:ea typeface="Times New Roman"/>
              </a:rPr>
              <a:t>выяснить, какую пользу  или какой вред  организму человека может принести </a:t>
            </a:r>
            <a:endParaRPr/>
          </a:p>
          <a:p>
            <a:pPr algn="r">
              <a:lnSpc>
                <a:spcPct val="150000"/>
              </a:lnSpc>
            </a:pPr>
            <a:r>
              <a:rPr lang="ru-RU" sz="2800">
                <a:solidFill>
                  <a:srgbClr val="000000"/>
                </a:solidFill>
                <a:latin typeface="Century Schoolbook"/>
                <a:ea typeface="Times New Roman"/>
              </a:rPr>
              <a:t>                                    </a:t>
            </a:r>
            <a:r>
              <a:rPr lang="ru-RU" sz="2800">
                <a:solidFill>
                  <a:srgbClr val="000000"/>
                </a:solidFill>
                <a:latin typeface="Century Schoolbook"/>
                <a:ea typeface="Times New Roman"/>
              </a:rPr>
              <a:t>употребление конфет. </a:t>
            </a:r>
            <a:endParaRPr/>
          </a:p>
        </p:txBody>
      </p:sp>
      <p:pic>
        <p:nvPicPr>
          <p:cNvPr descr="" id="148" name="Picture 5"/>
          <p:cNvPicPr/>
          <p:nvPr/>
        </p:nvPicPr>
        <p:blipFill>
          <a:blip r:embed="rId1"/>
          <a:stretch>
            <a:fillRect/>
          </a:stretch>
        </p:blipFill>
        <p:spPr>
          <a:xfrm>
            <a:off x="648000" y="3672000"/>
            <a:ext cx="3587040" cy="2579040"/>
          </a:xfrm>
          <a:prstGeom prst="rect">
            <a:avLst/>
          </a:prstGeom>
        </p:spPr>
      </p:pic>
    </p:spTree>
  </p:cSld>
  <p:timing>
    <p:tnLst>
      <p:par>
        <p:cTn dur="indefinite" id="5" nodeType="tmRoot" restart="never">
          <p:childTnLst>
            <p:seq>
              <p:cTn id="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457200" y="274680"/>
            <a:ext cx="8213400" cy="112680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lang="ru-RU" sz="4000">
                <a:solidFill>
                  <a:srgbClr val="000000"/>
                </a:solidFill>
                <a:latin typeface="Century Schoolbook"/>
              </a:rPr>
              <a:t> </a:t>
            </a:r>
            <a:r>
              <a:rPr b="1" lang="ru-RU" sz="4000">
                <a:solidFill>
                  <a:srgbClr val="ff0000"/>
                </a:solidFill>
                <a:latin typeface="Arial Black"/>
              </a:rPr>
              <a:t>Задачи:</a:t>
            </a:r>
            <a:endParaRPr/>
          </a:p>
        </p:txBody>
      </p:sp>
      <p:sp>
        <p:nvSpPr>
          <p:cNvPr id="150" name="CustomShape 2"/>
          <p:cNvSpPr/>
          <p:nvPr/>
        </p:nvSpPr>
        <p:spPr>
          <a:xfrm>
            <a:off x="4427640" y="1600200"/>
            <a:ext cx="4700160" cy="450972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2800">
                <a:solidFill>
                  <a:srgbClr val="000000"/>
                </a:solidFill>
                <a:latin typeface="Century Schoolbook"/>
              </a:rPr>
              <a:t>   </a:t>
            </a:r>
            <a:endParaRPr/>
          </a:p>
        </p:txBody>
      </p:sp>
      <p:sp>
        <p:nvSpPr>
          <p:cNvPr id="151" name="CustomShape 3"/>
          <p:cNvSpPr/>
          <p:nvPr/>
        </p:nvSpPr>
        <p:spPr>
          <a:xfrm>
            <a:off x="576000" y="1872000"/>
            <a:ext cx="8124480" cy="3876480"/>
          </a:xfrm>
          <a:prstGeom prst="rect">
            <a:avLst/>
          </a:prstGeom>
        </p:spPr>
        <p:txBody>
          <a:bodyPr bIns="45000" lIns="90000" rIns="90000" tIns="45000" wrap="none"/>
          <a:p>
            <a:pPr algn="just">
              <a:buSzPct val="45000"/>
              <a:buFont typeface="StarSymbol"/>
              <a:buChar char="l"/>
            </a:pPr>
            <a:r>
              <a:rPr lang="ru-RU" sz="2600"/>
              <a:t>Проанализировать литературу по избранной теме.</a:t>
            </a:r>
            <a:endParaRPr/>
          </a:p>
          <a:p>
            <a:pPr algn="just">
              <a:buSzPct val="45000"/>
              <a:buFont typeface="StarSymbol"/>
              <a:buChar char="l"/>
            </a:pPr>
            <a:r>
              <a:rPr lang="ru-RU" sz="2600"/>
              <a:t>Познакомиться с историей происхождения конфет. </a:t>
            </a:r>
            <a:endParaRPr/>
          </a:p>
          <a:p>
            <a:pPr algn="just">
              <a:buSzPct val="45000"/>
              <a:buFont typeface="StarSymbol"/>
              <a:buChar char="l"/>
            </a:pPr>
            <a:r>
              <a:rPr lang="ru-RU" sz="2600"/>
              <a:t>Узнать о полезных и вредных свойствах конфет.</a:t>
            </a:r>
            <a:endParaRPr/>
          </a:p>
          <a:p>
            <a:pPr algn="just">
              <a:buSzPct val="45000"/>
              <a:buFont typeface="StarSymbol"/>
              <a:buChar char="l"/>
            </a:pPr>
            <a:r>
              <a:rPr lang="ru-RU" sz="2600"/>
              <a:t>Выяснить, какими заболеваниями может</a:t>
            </a:r>
            <a:endParaRPr/>
          </a:p>
          <a:p>
            <a:pPr algn="just"/>
            <a:r>
              <a:rPr lang="ru-RU" sz="2600"/>
              <a:t>   </a:t>
            </a:r>
            <a:r>
              <a:rPr lang="ru-RU" sz="2600"/>
              <a:t>заболеть человек при злоупотреблении сладостями.</a:t>
            </a:r>
            <a:endParaRPr/>
          </a:p>
          <a:p>
            <a:pPr algn="just">
              <a:buSzPct val="45000"/>
              <a:buFont typeface="StarSymbol"/>
              <a:buChar char="l"/>
            </a:pPr>
            <a:r>
              <a:rPr lang="ru-RU" sz="2600"/>
              <a:t>Провести анкетирование в классе.</a:t>
            </a:r>
            <a:endParaRPr/>
          </a:p>
          <a:p>
            <a:pPr algn="just"/>
            <a:endParaRPr/>
          </a:p>
        </p:txBody>
      </p:sp>
    </p:spTree>
  </p:cSld>
  <p:timing>
    <p:tnLst>
      <p:par>
        <p:cTn dur="indefinite" id="7" nodeType="tmRoot" restart="never">
          <p:childTnLst>
            <p:seq>
              <p:cTn id="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285840" y="2736000"/>
            <a:ext cx="8449920" cy="35906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400">
                <a:solidFill>
                  <a:srgbClr val="000000"/>
                </a:solidFill>
                <a:latin typeface="Times New Roman"/>
              </a:rPr>
              <a:t>    </a:t>
            </a:r>
            <a:endParaRPr/>
          </a:p>
          <a:p>
            <a:endParaRPr/>
          </a:p>
          <a:p>
            <a:r>
              <a:rPr lang="ru-RU" sz="2400">
                <a:solidFill>
                  <a:srgbClr val="000000"/>
                </a:solidFill>
                <a:latin typeface="Times New Roman"/>
              </a:rPr>
              <a:t>     </a:t>
            </a:r>
            <a:r>
              <a:rPr lang="ru-RU" sz="2800">
                <a:solidFill>
                  <a:srgbClr val="000000"/>
                </a:solidFill>
                <a:latin typeface="Times New Roman"/>
              </a:rPr>
              <a:t>1. Изучение  специальной литературы.</a:t>
            </a:r>
            <a:endParaRPr/>
          </a:p>
          <a:p>
            <a:r>
              <a:rPr lang="ru-RU" sz="2800">
                <a:solidFill>
                  <a:srgbClr val="000000"/>
                </a:solidFill>
                <a:latin typeface="Times New Roman"/>
              </a:rPr>
              <a:t>     </a:t>
            </a:r>
            <a:r>
              <a:rPr lang="ru-RU" sz="2800">
                <a:solidFill>
                  <a:srgbClr val="000000"/>
                </a:solidFill>
                <a:latin typeface="Times New Roman"/>
              </a:rPr>
              <a:t>2. Работа с Интернетом.</a:t>
            </a:r>
            <a:endParaRPr/>
          </a:p>
          <a:p>
            <a:r>
              <a:rPr lang="ru-RU" sz="2800">
                <a:solidFill>
                  <a:srgbClr val="000000"/>
                </a:solidFill>
                <a:latin typeface="Times New Roman"/>
              </a:rPr>
              <a:t>     </a:t>
            </a:r>
            <a:r>
              <a:rPr lang="ru-RU" sz="2800">
                <a:solidFill>
                  <a:srgbClr val="000000"/>
                </a:solidFill>
                <a:latin typeface="Times New Roman"/>
              </a:rPr>
              <a:t>3. Анкетирование одноклассников.</a:t>
            </a:r>
            <a:endParaRPr/>
          </a:p>
          <a:p>
            <a:r>
              <a:rPr lang="ru-RU" sz="2800">
                <a:solidFill>
                  <a:srgbClr val="000000"/>
                </a:solidFill>
                <a:latin typeface="Times New Roman"/>
              </a:rPr>
              <a:t>     </a:t>
            </a:r>
            <a:r>
              <a:rPr lang="ru-RU" sz="2800">
                <a:solidFill>
                  <a:srgbClr val="000000"/>
                </a:solidFill>
                <a:latin typeface="Times New Roman"/>
              </a:rPr>
              <a:t>4. Анализ полученных в ходе исследования данных</a:t>
            </a:r>
            <a:endParaRPr/>
          </a:p>
          <a:p>
            <a:endParaRPr/>
          </a:p>
        </p:txBody>
      </p:sp>
      <p:sp>
        <p:nvSpPr>
          <p:cNvPr id="153" name="CustomShape 2"/>
          <p:cNvSpPr/>
          <p:nvPr/>
        </p:nvSpPr>
        <p:spPr>
          <a:xfrm>
            <a:off x="1251720" y="500040"/>
            <a:ext cx="6633720" cy="6775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4000">
                <a:solidFill>
                  <a:srgbClr val="ff0000"/>
                </a:solidFill>
                <a:latin typeface="Arial Black"/>
              </a:rPr>
              <a:t>Методы исследования</a:t>
            </a:r>
            <a:endParaRPr/>
          </a:p>
        </p:txBody>
      </p:sp>
      <p:pic>
        <p:nvPicPr>
          <p:cNvPr descr="" id="154" name="Picture 5"/>
          <p:cNvPicPr/>
          <p:nvPr/>
        </p:nvPicPr>
        <p:blipFill>
          <a:blip r:embed="rId1"/>
          <a:stretch>
            <a:fillRect/>
          </a:stretch>
        </p:blipFill>
        <p:spPr>
          <a:xfrm>
            <a:off x="5715000" y="1296000"/>
            <a:ext cx="2195640" cy="1785960"/>
          </a:xfrm>
          <a:prstGeom prst="rect">
            <a:avLst/>
          </a:prstGeom>
        </p:spPr>
      </p:pic>
    </p:spTree>
  </p:cSld>
  <p:timing>
    <p:tnLst>
      <p:par>
        <p:cTn dur="indefinite" id="9" nodeType="tmRoot" restart="never">
          <p:childTnLst>
            <p:seq>
              <p:cTn id="1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CustomShape 1"/>
          <p:cNvSpPr/>
          <p:nvPr/>
        </p:nvSpPr>
        <p:spPr>
          <a:xfrm>
            <a:off x="285840" y="1285920"/>
            <a:ext cx="8449920" cy="455580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400">
                <a:solidFill>
                  <a:srgbClr val="000000"/>
                </a:solidFill>
                <a:latin typeface="Times New Roman"/>
              </a:rPr>
              <a:t>    </a:t>
            </a:r>
            <a:endParaRPr/>
          </a:p>
          <a:p>
            <a:endParaRPr/>
          </a:p>
          <a:p>
            <a:r>
              <a:rPr lang="ru-RU" sz="2400">
                <a:solidFill>
                  <a:srgbClr val="000000"/>
                </a:solidFill>
                <a:latin typeface="Times New Roman"/>
              </a:rPr>
              <a:t>     </a:t>
            </a:r>
            <a:endParaRPr/>
          </a:p>
        </p:txBody>
      </p:sp>
      <p:sp>
        <p:nvSpPr>
          <p:cNvPr id="156" name="CustomShape 2"/>
          <p:cNvSpPr/>
          <p:nvPr/>
        </p:nvSpPr>
        <p:spPr>
          <a:xfrm>
            <a:off x="1251720" y="500040"/>
            <a:ext cx="6633720" cy="6775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4000">
                <a:solidFill>
                  <a:srgbClr val="ff0000"/>
                </a:solidFill>
                <a:latin typeface="Arial Black"/>
              </a:rPr>
              <a:t>Гипотеза исследования</a:t>
            </a:r>
            <a:endParaRPr/>
          </a:p>
        </p:txBody>
      </p:sp>
      <p:sp>
        <p:nvSpPr>
          <p:cNvPr id="157" name="CustomShape 3"/>
          <p:cNvSpPr/>
          <p:nvPr/>
        </p:nvSpPr>
        <p:spPr>
          <a:xfrm>
            <a:off x="1152000" y="1285920"/>
            <a:ext cx="7623000" cy="78120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3600"/>
              <a:t>Если человек будет употреблять</a:t>
            </a:r>
            <a:endParaRPr/>
          </a:p>
          <a:p>
            <a:r>
              <a:rPr lang="ru-RU" sz="3600"/>
              <a:t> </a:t>
            </a:r>
            <a:r>
              <a:rPr lang="ru-RU" sz="3600"/>
              <a:t>сладости в меру, то он сможет</a:t>
            </a:r>
            <a:endParaRPr/>
          </a:p>
          <a:p>
            <a:r>
              <a:rPr lang="ru-RU" sz="3600"/>
              <a:t> </a:t>
            </a:r>
            <a:r>
              <a:rPr lang="ru-RU" sz="3600"/>
              <a:t>Избежать некоторых заболеваний, </a:t>
            </a:r>
            <a:endParaRPr/>
          </a:p>
          <a:p>
            <a:r>
              <a:rPr lang="ru-RU" sz="3600"/>
              <a:t>а если злоупотреблять, </a:t>
            </a:r>
            <a:endParaRPr/>
          </a:p>
          <a:p>
            <a:r>
              <a:rPr lang="ru-RU" sz="3600"/>
              <a:t>то навредит своему организму.</a:t>
            </a:r>
            <a:endParaRPr/>
          </a:p>
          <a:p>
            <a:endParaRPr/>
          </a:p>
        </p:txBody>
      </p:sp>
      <p:pic>
        <p:nvPicPr>
          <p:cNvPr descr="" id="158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72000" y="4068720"/>
            <a:ext cx="4311000" cy="2690280"/>
          </a:xfrm>
          <a:prstGeom prst="rect">
            <a:avLst/>
          </a:prstGeom>
        </p:spPr>
      </p:pic>
    </p:spTree>
  </p:cSld>
  <p:timing>
    <p:tnLst>
      <p:par>
        <p:cTn dur="indefinite" id="11" nodeType="tmRoot" restart="never">
          <p:childTnLst>
            <p:seq>
              <p:cTn id="1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ustomShape 1"/>
          <p:cNvSpPr/>
          <p:nvPr/>
        </p:nvSpPr>
        <p:spPr>
          <a:xfrm>
            <a:off x="457200" y="274680"/>
            <a:ext cx="8213400" cy="112680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lang="ru-RU" sz="4400">
                <a:solidFill>
                  <a:srgbClr val="000000"/>
                </a:solidFill>
                <a:latin typeface="Century Schoolbook"/>
              </a:rPr>
              <a:t> </a:t>
            </a:r>
            <a:endParaRPr/>
          </a:p>
        </p:txBody>
      </p:sp>
      <p:sp>
        <p:nvSpPr>
          <p:cNvPr id="160" name="CustomShape 2"/>
          <p:cNvSpPr/>
          <p:nvPr/>
        </p:nvSpPr>
        <p:spPr>
          <a:xfrm>
            <a:off x="4356000" y="1989000"/>
            <a:ext cx="4771800" cy="3468240"/>
          </a:xfrm>
          <a:prstGeom prst="rect">
            <a:avLst/>
          </a:prstGeom>
        </p:spPr>
        <p:txBody>
          <a:bodyPr anchor="ctr" bIns="45000" lIns="90000" rIns="90000" tIns="45000"/>
          <a:p>
            <a:r>
              <a:rPr b="1" lang="ru-RU" sz="2400">
                <a:solidFill>
                  <a:srgbClr val="8b8b8b"/>
                </a:solidFill>
                <a:latin typeface="Century Schoolbook"/>
              </a:rPr>
              <a:t>    </a:t>
            </a:r>
            <a:endParaRPr/>
          </a:p>
        </p:txBody>
      </p:sp>
      <p:sp>
        <p:nvSpPr>
          <p:cNvPr id="161" name="CustomShape 3"/>
          <p:cNvSpPr/>
          <p:nvPr/>
        </p:nvSpPr>
        <p:spPr>
          <a:xfrm>
            <a:off x="966600" y="720000"/>
            <a:ext cx="7307640" cy="927720"/>
          </a:xfrm>
          <a:prstGeom prst="rect">
            <a:avLst/>
          </a:prstGeom>
        </p:spPr>
        <p:txBody>
          <a:bodyPr bIns="45000" lIns="90000" rIns="90000" tIns="45000" wrap="none"/>
          <a:p>
            <a:pPr algn="r"/>
            <a:r>
              <a:rPr lang="ru-RU" sz="3600">
                <a:solidFill>
                  <a:srgbClr val="ff0000"/>
                </a:solidFill>
                <a:latin typeface="Arial Black"/>
              </a:rPr>
              <a:t>История возникновения  конфет.</a:t>
            </a:r>
            <a:endParaRPr/>
          </a:p>
        </p:txBody>
      </p:sp>
      <p:sp>
        <p:nvSpPr>
          <p:cNvPr id="162" name="CustomShape 4"/>
          <p:cNvSpPr/>
          <p:nvPr/>
        </p:nvSpPr>
        <p:spPr>
          <a:xfrm>
            <a:off x="395280" y="1728000"/>
            <a:ext cx="6292440" cy="45277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15000"/>
              </a:lnSpc>
              <a:buFont typeface="Arial"/>
              <a:buChar char="•"/>
            </a:pPr>
            <a:r>
              <a:rPr b="1" lang="ru-RU" sz="2400">
                <a:solidFill>
                  <a:srgbClr val="10253f"/>
                </a:solidFill>
                <a:ea typeface="Calibri"/>
              </a:rPr>
              <a:t>Конфеты</a:t>
            </a:r>
            <a:r>
              <a:rPr lang="ru-RU" sz="2400">
                <a:solidFill>
                  <a:srgbClr val="10253f"/>
                </a:solidFill>
                <a:ea typeface="Calibri"/>
              </a:rPr>
              <a:t> - сладкие кондитерские изделия, изготовленные из сахара, шоколада, засахарённых фруктов и других продуктов. </a:t>
            </a:r>
            <a:endParaRPr/>
          </a:p>
          <a:p>
            <a:pPr>
              <a:lnSpc>
                <a:spcPct val="115000"/>
              </a:lnSpc>
              <a:buFont typeface="Arial"/>
              <a:buChar char="•"/>
            </a:pPr>
            <a:r>
              <a:rPr lang="ru-RU" sz="2400">
                <a:solidFill>
                  <a:srgbClr val="10253f"/>
                </a:solidFill>
                <a:ea typeface="Calibri"/>
              </a:rPr>
              <a:t>Cлово "конфета" произошло от латинского confectum - «изготовлено». Этот термин изначально использовали аптекари в XVI веке. Он называли этим словом засахаренные или переработанные в варенье фрукты, используемые в лечебных целях.</a:t>
            </a:r>
            <a:endParaRPr/>
          </a:p>
          <a:p>
            <a:pPr>
              <a:lnSpc>
                <a:spcPct val="115000"/>
              </a:lnSpc>
            </a:pPr>
            <a:endParaRPr/>
          </a:p>
        </p:txBody>
      </p:sp>
      <p:pic>
        <p:nvPicPr>
          <p:cNvPr descr="" id="163" name="Picture 8"/>
          <p:cNvPicPr/>
          <p:nvPr/>
        </p:nvPicPr>
        <p:blipFill>
          <a:blip r:embed="rId1"/>
          <a:stretch>
            <a:fillRect/>
          </a:stretch>
        </p:blipFill>
        <p:spPr>
          <a:xfrm>
            <a:off x="6458400" y="2445480"/>
            <a:ext cx="1490760" cy="1859760"/>
          </a:xfrm>
          <a:prstGeom prst="rect">
            <a:avLst/>
          </a:prstGeom>
        </p:spPr>
      </p:pic>
    </p:spTree>
  </p:cSld>
  <p:timing>
    <p:tnLst>
      <p:par>
        <p:cTn dur="indefinite" id="13" nodeType="tmRoot" restart="never">
          <p:childTnLst>
            <p:seq>
              <p:cTn id="1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ustomShape 1"/>
          <p:cNvSpPr/>
          <p:nvPr/>
        </p:nvSpPr>
        <p:spPr>
          <a:xfrm>
            <a:off x="2612520" y="797400"/>
            <a:ext cx="6087600" cy="813600"/>
          </a:xfrm>
          <a:prstGeom prst="rect">
            <a:avLst/>
          </a:prstGeom>
        </p:spPr>
      </p:sp>
      <p:sp>
        <p:nvSpPr>
          <p:cNvPr id="165" name="CustomShape 2"/>
          <p:cNvSpPr/>
          <p:nvPr/>
        </p:nvSpPr>
        <p:spPr>
          <a:xfrm>
            <a:off x="1132200" y="1614600"/>
            <a:ext cx="10267920" cy="813960"/>
          </a:xfrm>
          <a:prstGeom prst="rect">
            <a:avLst/>
          </a:prstGeom>
        </p:spPr>
      </p:sp>
      <p:sp>
        <p:nvSpPr>
          <p:cNvPr id="166" name="CustomShape 3"/>
          <p:cNvSpPr/>
          <p:nvPr/>
        </p:nvSpPr>
        <p:spPr>
          <a:xfrm>
            <a:off x="462600" y="648000"/>
            <a:ext cx="8529840" cy="100044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3600">
                <a:solidFill>
                  <a:srgbClr val="ff0000"/>
                </a:solidFill>
                <a:latin typeface="Arial Black"/>
              </a:rPr>
              <a:t>Где и как появились конфеты?</a:t>
            </a:r>
            <a:endParaRPr/>
          </a:p>
        </p:txBody>
      </p:sp>
      <p:pic>
        <p:nvPicPr>
          <p:cNvPr descr="" id="167" name="Picture 6"/>
          <p:cNvPicPr/>
          <p:nvPr/>
        </p:nvPicPr>
        <p:blipFill>
          <a:blip r:embed="rId1"/>
          <a:stretch>
            <a:fillRect/>
          </a:stretch>
        </p:blipFill>
        <p:spPr>
          <a:xfrm>
            <a:off x="251280" y="1440000"/>
            <a:ext cx="3629160" cy="2535840"/>
          </a:xfrm>
          <a:prstGeom prst="rect">
            <a:avLst/>
          </a:prstGeom>
        </p:spPr>
      </p:pic>
      <p:sp>
        <p:nvSpPr>
          <p:cNvPr id="168" name="CustomShape 4"/>
          <p:cNvSpPr/>
          <p:nvPr/>
        </p:nvSpPr>
        <p:spPr>
          <a:xfrm>
            <a:off x="4392000" y="1440000"/>
            <a:ext cx="4384440" cy="26834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400">
                <a:ea typeface="Calibri"/>
              </a:rPr>
              <a:t>Более 3 тысяч лет назад древние египтяне случайно смешали мёд, инжир и </a:t>
            </a:r>
            <a:endParaRPr/>
          </a:p>
          <a:p>
            <a:r>
              <a:rPr lang="ru-RU" sz="2400">
                <a:ea typeface="Calibri"/>
              </a:rPr>
              <a:t>орехи – так появились </a:t>
            </a:r>
            <a:endParaRPr/>
          </a:p>
          <a:p>
            <a:r>
              <a:rPr lang="ru-RU" sz="2400">
                <a:ea typeface="Calibri"/>
              </a:rPr>
              <a:t>самые первые в мире </a:t>
            </a:r>
            <a:endParaRPr/>
          </a:p>
          <a:p>
            <a:r>
              <a:rPr lang="ru-RU" sz="2400">
                <a:ea typeface="Calibri"/>
              </a:rPr>
              <a:t>конфеты. </a:t>
            </a:r>
            <a:endParaRPr/>
          </a:p>
        </p:txBody>
      </p:sp>
      <p:pic>
        <p:nvPicPr>
          <p:cNvPr descr="" id="169" name="Рисунок 6"/>
          <p:cNvPicPr/>
          <p:nvPr/>
        </p:nvPicPr>
        <p:blipFill>
          <a:blip r:embed="rId2"/>
          <a:stretch>
            <a:fillRect/>
          </a:stretch>
        </p:blipFill>
        <p:spPr>
          <a:xfrm>
            <a:off x="2103120" y="4536000"/>
            <a:ext cx="1921320" cy="1312200"/>
          </a:xfrm>
          <a:prstGeom prst="rect">
            <a:avLst/>
          </a:prstGeom>
        </p:spPr>
      </p:pic>
      <p:pic>
        <p:nvPicPr>
          <p:cNvPr descr="" id="170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-72000" y="4464000"/>
            <a:ext cx="2008440" cy="1447560"/>
          </a:xfrm>
          <a:prstGeom prst="rect">
            <a:avLst/>
          </a:prstGeom>
        </p:spPr>
      </p:pic>
      <p:pic>
        <p:nvPicPr>
          <p:cNvPr descr="" id="171" name="Рисунок 7"/>
          <p:cNvPicPr/>
          <p:nvPr/>
        </p:nvPicPr>
        <p:blipFill>
          <a:blip r:embed="rId4"/>
          <a:stretch>
            <a:fillRect/>
          </a:stretch>
        </p:blipFill>
        <p:spPr>
          <a:xfrm>
            <a:off x="4414320" y="4536000"/>
            <a:ext cx="2202120" cy="1328400"/>
          </a:xfrm>
          <a:prstGeom prst="rect">
            <a:avLst/>
          </a:prstGeom>
        </p:spPr>
      </p:pic>
    </p:spTree>
  </p:cSld>
  <p:timing>
    <p:tnLst>
      <p:par>
        <p:cTn dur="indefinite" id="15" nodeType="tmRoot" restart="never">
          <p:childTnLst>
            <p:seq>
              <p:cTn id="1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1959120" y="783720"/>
            <a:ext cx="4563720" cy="1544760"/>
          </a:xfrm>
          <a:prstGeom prst="rect">
            <a:avLst/>
          </a:prstGeom>
        </p:spPr>
      </p:sp>
      <p:sp>
        <p:nvSpPr>
          <p:cNvPr id="173" name="CustomShape 2"/>
          <p:cNvSpPr/>
          <p:nvPr/>
        </p:nvSpPr>
        <p:spPr>
          <a:xfrm>
            <a:off x="848880" y="1614600"/>
            <a:ext cx="7698960" cy="1179720"/>
          </a:xfrm>
          <a:prstGeom prst="rect">
            <a:avLst/>
          </a:prstGeom>
        </p:spPr>
      </p:sp>
      <p:sp>
        <p:nvSpPr>
          <p:cNvPr id="174" name="CustomShape 3"/>
          <p:cNvSpPr/>
          <p:nvPr/>
        </p:nvSpPr>
        <p:spPr>
          <a:xfrm>
            <a:off x="750960" y="4354200"/>
            <a:ext cx="7883640" cy="692280"/>
          </a:xfrm>
          <a:prstGeom prst="rect">
            <a:avLst/>
          </a:prstGeom>
        </p:spPr>
      </p:sp>
      <p:sp>
        <p:nvSpPr>
          <p:cNvPr id="175" name="CustomShape 4"/>
          <p:cNvSpPr/>
          <p:nvPr/>
        </p:nvSpPr>
        <p:spPr>
          <a:xfrm>
            <a:off x="750960" y="4867560"/>
            <a:ext cx="7883640" cy="1545480"/>
          </a:xfrm>
          <a:prstGeom prst="rect">
            <a:avLst/>
          </a:prstGeom>
        </p:spPr>
      </p:sp>
      <p:sp>
        <p:nvSpPr>
          <p:cNvPr id="176" name="CustomShape 5"/>
          <p:cNvSpPr/>
          <p:nvPr/>
        </p:nvSpPr>
        <p:spPr>
          <a:xfrm>
            <a:off x="576000" y="360000"/>
            <a:ext cx="7971840" cy="20901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2400">
                <a:latin typeface="Garamond"/>
              </a:rPr>
              <a:t>                   </a:t>
            </a:r>
            <a:r>
              <a:rPr lang="ru-RU" sz="2400">
                <a:latin typeface="Garamond"/>
              </a:rPr>
              <a:t>В некоторых странах Востока каждое племя имело своего </a:t>
            </a:r>
            <a:endParaRPr/>
          </a:p>
          <a:p>
            <a:r>
              <a:rPr lang="ru-RU" sz="2400">
                <a:solidFill>
                  <a:srgbClr val="000000"/>
                </a:solidFill>
                <a:latin typeface="Garamond"/>
              </a:rPr>
              <a:t>кондитера и секретные рецепты. Конфеты делали из </a:t>
            </a:r>
            <a:r>
              <a:rPr b="1" lang="ru-RU" sz="2400" u="sng">
                <a:solidFill>
                  <a:srgbClr val="000000"/>
                </a:solidFill>
                <a:latin typeface="Garamond"/>
              </a:rPr>
              <a:t>миндаля</a:t>
            </a:r>
            <a:r>
              <a:rPr lang="ru-RU" sz="2400" u="sng">
                <a:solidFill>
                  <a:srgbClr val="000000"/>
                </a:solidFill>
                <a:latin typeface="Garamond"/>
              </a:rPr>
              <a:t> </a:t>
            </a:r>
            <a:r>
              <a:rPr lang="ru-RU" sz="2400">
                <a:solidFill>
                  <a:srgbClr val="000000"/>
                </a:solidFill>
                <a:latin typeface="Garamond"/>
              </a:rPr>
              <a:t>и </a:t>
            </a:r>
            <a:r>
              <a:rPr b="1" lang="ru-RU" sz="2400" u="sng">
                <a:solidFill>
                  <a:srgbClr val="000000"/>
                </a:solidFill>
                <a:latin typeface="Garamond"/>
              </a:rPr>
              <a:t>фиги.</a:t>
            </a:r>
            <a:endParaRPr/>
          </a:p>
          <a:p>
            <a:r>
              <a:rPr lang="ru-RU" sz="2400">
                <a:solidFill>
                  <a:srgbClr val="000000"/>
                </a:solidFill>
                <a:latin typeface="Garamond"/>
              </a:rPr>
              <a:t> </a:t>
            </a:r>
            <a:r>
              <a:rPr lang="ru-RU" sz="2400">
                <a:solidFill>
                  <a:srgbClr val="000000"/>
                </a:solidFill>
                <a:latin typeface="Garamond"/>
              </a:rPr>
              <a:t>По сей день арабские страны славятся своим небывалым</a:t>
            </a:r>
            <a:endParaRPr/>
          </a:p>
          <a:p>
            <a:r>
              <a:rPr lang="ru-RU" sz="2400">
                <a:solidFill>
                  <a:srgbClr val="000000"/>
                </a:solidFill>
                <a:latin typeface="Garamond"/>
              </a:rPr>
              <a:t> </a:t>
            </a:r>
            <a:r>
              <a:rPr lang="ru-RU" sz="2400">
                <a:solidFill>
                  <a:srgbClr val="000000"/>
                </a:solidFill>
                <a:latin typeface="Garamond"/>
              </a:rPr>
              <a:t>разнообразием сладостей.</a:t>
            </a:r>
            <a:endParaRPr/>
          </a:p>
          <a:p>
            <a:endParaRPr/>
          </a:p>
        </p:txBody>
      </p:sp>
      <p:sp>
        <p:nvSpPr>
          <p:cNvPr id="177" name="CustomShape 6"/>
          <p:cNvSpPr/>
          <p:nvPr/>
        </p:nvSpPr>
        <p:spPr>
          <a:xfrm>
            <a:off x="440280" y="2232000"/>
            <a:ext cx="6680880" cy="11127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2400">
                <a:solidFill>
                  <a:srgbClr val="000000"/>
                </a:solidFill>
                <a:latin typeface="Garamond"/>
              </a:rPr>
              <a:t>В </a:t>
            </a:r>
            <a:r>
              <a:rPr lang="ru-RU" sz="2400" u="sng">
                <a:solidFill>
                  <a:srgbClr val="903b25"/>
                </a:solidFill>
                <a:latin typeface="Garamond"/>
              </a:rPr>
              <a:t>Древнем Риме </a:t>
            </a:r>
            <a:r>
              <a:rPr lang="ru-RU" sz="2400">
                <a:solidFill>
                  <a:srgbClr val="000000"/>
                </a:solidFill>
                <a:latin typeface="Garamond"/>
              </a:rPr>
              <a:t>рецепт конфет из </a:t>
            </a:r>
            <a:endParaRPr/>
          </a:p>
          <a:p>
            <a:r>
              <a:rPr b="1" lang="ru-RU" sz="2400" u="sng">
                <a:solidFill>
                  <a:srgbClr val="000000"/>
                </a:solidFill>
                <a:latin typeface="Garamond"/>
              </a:rPr>
              <a:t>орехов, маковых зерен, меда и кунжута</a:t>
            </a:r>
            <a:endParaRPr/>
          </a:p>
          <a:p>
            <a:r>
              <a:rPr lang="ru-RU" sz="2400">
                <a:solidFill>
                  <a:srgbClr val="000000"/>
                </a:solidFill>
                <a:latin typeface="Garamond"/>
              </a:rPr>
              <a:t> </a:t>
            </a:r>
            <a:r>
              <a:rPr lang="ru-RU" sz="2400">
                <a:solidFill>
                  <a:srgbClr val="000000"/>
                </a:solidFill>
                <a:latin typeface="Garamond"/>
              </a:rPr>
              <a:t>держался в строжайшей тайне.</a:t>
            </a:r>
            <a:endParaRPr/>
          </a:p>
        </p:txBody>
      </p:sp>
      <p:pic>
        <p:nvPicPr>
          <p:cNvPr descr="" id="178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6408000" y="2088000"/>
            <a:ext cx="2562120" cy="2001960"/>
          </a:xfrm>
          <a:prstGeom prst="rect">
            <a:avLst/>
          </a:prstGeom>
        </p:spPr>
      </p:pic>
      <p:sp>
        <p:nvSpPr>
          <p:cNvPr id="179" name="CustomShape 7"/>
          <p:cNvSpPr/>
          <p:nvPr/>
        </p:nvSpPr>
        <p:spPr>
          <a:xfrm>
            <a:off x="3456000" y="4352400"/>
            <a:ext cx="3861360" cy="11127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2400">
                <a:solidFill>
                  <a:srgbClr val="000000"/>
                </a:solidFill>
                <a:latin typeface="Garamond"/>
              </a:rPr>
              <a:t>             </a:t>
            </a:r>
            <a:r>
              <a:rPr lang="ru-RU" sz="2400">
                <a:solidFill>
                  <a:srgbClr val="000000"/>
                </a:solidFill>
                <a:latin typeface="Garamond"/>
              </a:rPr>
              <a:t>На  </a:t>
            </a:r>
            <a:r>
              <a:rPr b="1" lang="ru-RU" sz="2400">
                <a:solidFill>
                  <a:srgbClr val="903b25"/>
                </a:solidFill>
                <a:latin typeface="Garamond"/>
              </a:rPr>
              <a:t>Руси </a:t>
            </a:r>
            <a:r>
              <a:rPr lang="ru-RU" sz="2400">
                <a:solidFill>
                  <a:srgbClr val="000000"/>
                </a:solidFill>
                <a:latin typeface="Garamond"/>
              </a:rPr>
              <a:t>конфеты готовили</a:t>
            </a:r>
            <a:endParaRPr/>
          </a:p>
          <a:p>
            <a:r>
              <a:rPr lang="ru-RU" sz="2400">
                <a:solidFill>
                  <a:srgbClr val="000000"/>
                </a:solidFill>
                <a:latin typeface="Garamond"/>
              </a:rPr>
              <a:t>             </a:t>
            </a:r>
            <a:r>
              <a:rPr lang="ru-RU" sz="2400">
                <a:solidFill>
                  <a:srgbClr val="000000"/>
                </a:solidFill>
                <a:latin typeface="Garamond"/>
              </a:rPr>
              <a:t>из </a:t>
            </a:r>
            <a:r>
              <a:rPr b="1" lang="ru-RU" sz="2400" u="sng">
                <a:solidFill>
                  <a:srgbClr val="000000"/>
                </a:solidFill>
                <a:latin typeface="Garamond"/>
              </a:rPr>
              <a:t>кленового сиропа, патоки и меда</a:t>
            </a:r>
            <a:r>
              <a:rPr lang="ru-RU" sz="2400">
                <a:solidFill>
                  <a:srgbClr val="000000"/>
                </a:solidFill>
                <a:latin typeface="Garamond"/>
              </a:rPr>
              <a:t>.</a:t>
            </a:r>
            <a:endParaRPr/>
          </a:p>
        </p:txBody>
      </p:sp>
      <p:pic>
        <p:nvPicPr>
          <p:cNvPr descr="" id="180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144000" y="3960000"/>
            <a:ext cx="2562120" cy="2170440"/>
          </a:xfrm>
          <a:prstGeom prst="rect">
            <a:avLst/>
          </a:prstGeom>
        </p:spPr>
      </p:pic>
    </p:spTree>
  </p:cSld>
  <p:timing>
    <p:tnLst>
      <p:par>
        <p:cTn dur="indefinite" id="17" nodeType="tmRoot" restart="never">
          <p:childTnLst>
            <p:seq>
              <p:cTn id="1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