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7" r:id="rId2"/>
    <p:sldId id="258" r:id="rId3"/>
    <p:sldId id="259" r:id="rId4"/>
    <p:sldId id="260" r:id="rId5"/>
    <p:sldId id="261" r:id="rId6"/>
    <p:sldId id="263" r:id="rId7"/>
    <p:sldId id="262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6DF89"/>
    <a:srgbClr val="69D8FF"/>
    <a:srgbClr val="FFFF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1156F86-64E8-4EBD-9C4C-6AA2FF66E91E}" type="doc">
      <dgm:prSet loTypeId="urn:microsoft.com/office/officeart/2005/8/layout/hierarchy1" loCatId="hierarchy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0B6853C1-566C-4E2D-80DB-862F888B47D5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Развитие нравственности в психологическом аспекте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C4B63B9A-67A1-4910-8578-E6A60E831163}" type="parTrans" cxnId="{BD63E88B-BFE1-4C02-9BAB-3C3AAF1C284D}">
      <dgm:prSet/>
      <dgm:spPr/>
      <dgm:t>
        <a:bodyPr/>
        <a:lstStyle/>
        <a:p>
          <a:endParaRPr lang="ru-RU"/>
        </a:p>
      </dgm:t>
    </dgm:pt>
    <dgm:pt modelId="{60C9BFF7-3BBC-4BA3-91E0-2EAD4A7E46FF}" type="sibTrans" cxnId="{BD63E88B-BFE1-4C02-9BAB-3C3AAF1C284D}">
      <dgm:prSet/>
      <dgm:spPr/>
      <dgm:t>
        <a:bodyPr/>
        <a:lstStyle/>
        <a:p>
          <a:endParaRPr lang="ru-RU"/>
        </a:p>
      </dgm:t>
    </dgm:pt>
    <dgm:pt modelId="{528C4C22-70C7-4C90-A84F-02AA9863132D}">
      <dgm:prSet phldrT="[Текст]" custT="1"/>
      <dgm:spPr/>
      <dgm:t>
        <a:bodyPr/>
        <a:lstStyle/>
        <a:p>
          <a:pPr>
            <a:spcAft>
              <a:spcPts val="0"/>
            </a:spcAft>
          </a:pPr>
          <a:r>
            <a:rPr lang="ru-RU" sz="2400" spc="-100" baseline="0" dirty="0" smtClean="0">
              <a:latin typeface="Times New Roman" pitchFamily="18" charset="0"/>
              <a:cs typeface="Times New Roman" pitchFamily="18" charset="0"/>
            </a:rPr>
            <a:t>развитие </a:t>
          </a:r>
        </a:p>
        <a:p>
          <a:pPr>
            <a:spcAft>
              <a:spcPts val="0"/>
            </a:spcAft>
          </a:pPr>
          <a:r>
            <a:rPr lang="ru-RU" sz="2400" spc="-100" baseline="0" dirty="0" smtClean="0">
              <a:latin typeface="Times New Roman" pitchFamily="18" charset="0"/>
              <a:cs typeface="Times New Roman" pitchFamily="18" charset="0"/>
            </a:rPr>
            <a:t>чувств </a:t>
          </a:r>
        </a:p>
        <a:p>
          <a:pPr>
            <a:spcAft>
              <a:spcPts val="0"/>
            </a:spcAft>
          </a:pPr>
          <a:r>
            <a:rPr lang="ru-RU" sz="2400" spc="-100" baseline="0" dirty="0" smtClean="0">
              <a:latin typeface="Times New Roman" pitchFamily="18" charset="0"/>
              <a:cs typeface="Times New Roman" pitchFamily="18" charset="0"/>
            </a:rPr>
            <a:t>и   воли</a:t>
          </a:r>
          <a:endParaRPr lang="ru-RU" sz="2400" spc="-100" baseline="0" dirty="0">
            <a:latin typeface="Times New Roman" pitchFamily="18" charset="0"/>
            <a:cs typeface="Times New Roman" pitchFamily="18" charset="0"/>
          </a:endParaRPr>
        </a:p>
      </dgm:t>
    </dgm:pt>
    <dgm:pt modelId="{E9761F7F-C362-4298-A53D-42809DB2E0E9}" type="parTrans" cxnId="{A99C6995-8F2A-477B-8B1D-28FD93A2595F}">
      <dgm:prSet/>
      <dgm:spPr/>
      <dgm:t>
        <a:bodyPr/>
        <a:lstStyle/>
        <a:p>
          <a:endParaRPr lang="ru-RU"/>
        </a:p>
      </dgm:t>
    </dgm:pt>
    <dgm:pt modelId="{5EB24FBA-BE2B-4221-B45F-FA69C40BDB27}" type="sibTrans" cxnId="{A99C6995-8F2A-477B-8B1D-28FD93A2595F}">
      <dgm:prSet/>
      <dgm:spPr/>
      <dgm:t>
        <a:bodyPr/>
        <a:lstStyle/>
        <a:p>
          <a:endParaRPr lang="ru-RU"/>
        </a:p>
      </dgm:t>
    </dgm:pt>
    <dgm:pt modelId="{B8195075-6EA2-4635-BF2B-DC7347C41890}">
      <dgm:prSet phldrT="[Текст]" custT="1"/>
      <dgm:spPr/>
      <dgm:t>
        <a:bodyPr/>
        <a:lstStyle/>
        <a:p>
          <a:pPr>
            <a:spcAft>
              <a:spcPts val="0"/>
            </a:spcAft>
          </a:pP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понимание окружающего мира и осознание своего места </a:t>
          </a:r>
        </a:p>
        <a:p>
          <a:pPr>
            <a:spcAft>
              <a:spcPts val="0"/>
            </a:spcAft>
          </a:pP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в нем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7C77B953-F096-49ED-B30F-54582F96D02D}" type="parTrans" cxnId="{74BDCEE4-6C67-4101-954C-7464A589680A}">
      <dgm:prSet/>
      <dgm:spPr/>
      <dgm:t>
        <a:bodyPr/>
        <a:lstStyle/>
        <a:p>
          <a:endParaRPr lang="ru-RU"/>
        </a:p>
      </dgm:t>
    </dgm:pt>
    <dgm:pt modelId="{FCA677E8-9809-4DF5-917E-EBD47A62AFE3}" type="sibTrans" cxnId="{74BDCEE4-6C67-4101-954C-7464A589680A}">
      <dgm:prSet/>
      <dgm:spPr/>
      <dgm:t>
        <a:bodyPr/>
        <a:lstStyle/>
        <a:p>
          <a:endParaRPr lang="ru-RU"/>
        </a:p>
      </dgm:t>
    </dgm:pt>
    <dgm:pt modelId="{E68E2304-5006-4C3E-B1A7-2458D88F9887}" type="pres">
      <dgm:prSet presAssocID="{A1156F86-64E8-4EBD-9C4C-6AA2FF66E91E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8F6F71B-4C10-4691-830C-D6B9551607D5}" type="pres">
      <dgm:prSet presAssocID="{0B6853C1-566C-4E2D-80DB-862F888B47D5}" presName="hierRoot1" presStyleCnt="0"/>
      <dgm:spPr/>
    </dgm:pt>
    <dgm:pt modelId="{7C729357-EFEB-476F-B7CA-361FA8579214}" type="pres">
      <dgm:prSet presAssocID="{0B6853C1-566C-4E2D-80DB-862F888B47D5}" presName="composite" presStyleCnt="0"/>
      <dgm:spPr/>
    </dgm:pt>
    <dgm:pt modelId="{5232D2E4-97DA-4178-A186-225451A40B4D}" type="pres">
      <dgm:prSet presAssocID="{0B6853C1-566C-4E2D-80DB-862F888B47D5}" presName="background" presStyleLbl="node0" presStyleIdx="0" presStyleCnt="1"/>
      <dgm:spPr>
        <a:solidFill>
          <a:srgbClr val="B6DF89"/>
        </a:solidFill>
      </dgm:spPr>
    </dgm:pt>
    <dgm:pt modelId="{2DC8F2F1-53AC-4C39-BD43-ADA8FC499AE9}" type="pres">
      <dgm:prSet presAssocID="{0B6853C1-566C-4E2D-80DB-862F888B47D5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F4CD3E8-4594-4863-BEE6-0F8835947F13}" type="pres">
      <dgm:prSet presAssocID="{0B6853C1-566C-4E2D-80DB-862F888B47D5}" presName="hierChild2" presStyleCnt="0"/>
      <dgm:spPr/>
    </dgm:pt>
    <dgm:pt modelId="{78A340C1-E76A-40FF-914C-F56C70A5FE2A}" type="pres">
      <dgm:prSet presAssocID="{E9761F7F-C362-4298-A53D-42809DB2E0E9}" presName="Name10" presStyleLbl="parChTrans1D2" presStyleIdx="0" presStyleCnt="2"/>
      <dgm:spPr/>
      <dgm:t>
        <a:bodyPr/>
        <a:lstStyle/>
        <a:p>
          <a:endParaRPr lang="ru-RU"/>
        </a:p>
      </dgm:t>
    </dgm:pt>
    <dgm:pt modelId="{7FFE1F76-D587-4B19-9F71-646B34BE430C}" type="pres">
      <dgm:prSet presAssocID="{528C4C22-70C7-4C90-A84F-02AA9863132D}" presName="hierRoot2" presStyleCnt="0"/>
      <dgm:spPr/>
    </dgm:pt>
    <dgm:pt modelId="{05289595-D565-4B0C-81DA-6FAD17E0FBD0}" type="pres">
      <dgm:prSet presAssocID="{528C4C22-70C7-4C90-A84F-02AA9863132D}" presName="composite2" presStyleCnt="0"/>
      <dgm:spPr/>
    </dgm:pt>
    <dgm:pt modelId="{26A22136-6B17-43D3-91F5-DC41D1C73B1B}" type="pres">
      <dgm:prSet presAssocID="{528C4C22-70C7-4C90-A84F-02AA9863132D}" presName="background2" presStyleLbl="node2" presStyleIdx="0" presStyleCnt="2"/>
      <dgm:spPr/>
    </dgm:pt>
    <dgm:pt modelId="{D83333F5-AB79-4A56-BC41-A2384E7DE52A}" type="pres">
      <dgm:prSet presAssocID="{528C4C22-70C7-4C90-A84F-02AA9863132D}" presName="text2" presStyleLbl="fgAcc2" presStyleIdx="0" presStyleCnt="2" custLinFactNeighborX="433" custLinFactNeighborY="-71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DF2542D-3125-4D18-ABD8-0FEE478A9636}" type="pres">
      <dgm:prSet presAssocID="{528C4C22-70C7-4C90-A84F-02AA9863132D}" presName="hierChild3" presStyleCnt="0"/>
      <dgm:spPr/>
    </dgm:pt>
    <dgm:pt modelId="{03AF5222-C24E-4B44-AE84-3C27B9893570}" type="pres">
      <dgm:prSet presAssocID="{7C77B953-F096-49ED-B30F-54582F96D02D}" presName="Name10" presStyleLbl="parChTrans1D2" presStyleIdx="1" presStyleCnt="2"/>
      <dgm:spPr/>
      <dgm:t>
        <a:bodyPr/>
        <a:lstStyle/>
        <a:p>
          <a:endParaRPr lang="ru-RU"/>
        </a:p>
      </dgm:t>
    </dgm:pt>
    <dgm:pt modelId="{C7B1D698-F779-4EA9-9F29-8C5965AAA703}" type="pres">
      <dgm:prSet presAssocID="{B8195075-6EA2-4635-BF2B-DC7347C41890}" presName="hierRoot2" presStyleCnt="0"/>
      <dgm:spPr/>
    </dgm:pt>
    <dgm:pt modelId="{163646E3-D259-4592-8925-879FED22C1E7}" type="pres">
      <dgm:prSet presAssocID="{B8195075-6EA2-4635-BF2B-DC7347C41890}" presName="composite2" presStyleCnt="0"/>
      <dgm:spPr/>
    </dgm:pt>
    <dgm:pt modelId="{36B4BFCF-3152-4C21-B3D5-65710C6B66A4}" type="pres">
      <dgm:prSet presAssocID="{B8195075-6EA2-4635-BF2B-DC7347C41890}" presName="background2" presStyleLbl="node2" presStyleIdx="1" presStyleCnt="2"/>
      <dgm:spPr/>
    </dgm:pt>
    <dgm:pt modelId="{07132F0E-F2C9-4926-BB10-CFB1D4713F2C}" type="pres">
      <dgm:prSet presAssocID="{B8195075-6EA2-4635-BF2B-DC7347C41890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6AA3F99-10D2-43D9-B27C-83716A3A8353}" type="pres">
      <dgm:prSet presAssocID="{B8195075-6EA2-4635-BF2B-DC7347C41890}" presName="hierChild3" presStyleCnt="0"/>
      <dgm:spPr/>
    </dgm:pt>
  </dgm:ptLst>
  <dgm:cxnLst>
    <dgm:cxn modelId="{C14EA617-6909-4638-962D-102929A03416}" type="presOf" srcId="{A1156F86-64E8-4EBD-9C4C-6AA2FF66E91E}" destId="{E68E2304-5006-4C3E-B1A7-2458D88F9887}" srcOrd="0" destOrd="0" presId="urn:microsoft.com/office/officeart/2005/8/layout/hierarchy1"/>
    <dgm:cxn modelId="{B6F0F9BA-4EAD-4120-A4E1-04B9C653DA87}" type="presOf" srcId="{0B6853C1-566C-4E2D-80DB-862F888B47D5}" destId="{2DC8F2F1-53AC-4C39-BD43-ADA8FC499AE9}" srcOrd="0" destOrd="0" presId="urn:microsoft.com/office/officeart/2005/8/layout/hierarchy1"/>
    <dgm:cxn modelId="{BD63E88B-BFE1-4C02-9BAB-3C3AAF1C284D}" srcId="{A1156F86-64E8-4EBD-9C4C-6AA2FF66E91E}" destId="{0B6853C1-566C-4E2D-80DB-862F888B47D5}" srcOrd="0" destOrd="0" parTransId="{C4B63B9A-67A1-4910-8578-E6A60E831163}" sibTransId="{60C9BFF7-3BBC-4BA3-91E0-2EAD4A7E46FF}"/>
    <dgm:cxn modelId="{A99C6995-8F2A-477B-8B1D-28FD93A2595F}" srcId="{0B6853C1-566C-4E2D-80DB-862F888B47D5}" destId="{528C4C22-70C7-4C90-A84F-02AA9863132D}" srcOrd="0" destOrd="0" parTransId="{E9761F7F-C362-4298-A53D-42809DB2E0E9}" sibTransId="{5EB24FBA-BE2B-4221-B45F-FA69C40BDB27}"/>
    <dgm:cxn modelId="{74BDCEE4-6C67-4101-954C-7464A589680A}" srcId="{0B6853C1-566C-4E2D-80DB-862F888B47D5}" destId="{B8195075-6EA2-4635-BF2B-DC7347C41890}" srcOrd="1" destOrd="0" parTransId="{7C77B953-F096-49ED-B30F-54582F96D02D}" sibTransId="{FCA677E8-9809-4DF5-917E-EBD47A62AFE3}"/>
    <dgm:cxn modelId="{7495FFBB-87DD-46BA-95C9-287F84D7F612}" type="presOf" srcId="{B8195075-6EA2-4635-BF2B-DC7347C41890}" destId="{07132F0E-F2C9-4926-BB10-CFB1D4713F2C}" srcOrd="0" destOrd="0" presId="urn:microsoft.com/office/officeart/2005/8/layout/hierarchy1"/>
    <dgm:cxn modelId="{61631B7D-3388-4E96-BA33-58E7DA75B846}" type="presOf" srcId="{E9761F7F-C362-4298-A53D-42809DB2E0E9}" destId="{78A340C1-E76A-40FF-914C-F56C70A5FE2A}" srcOrd="0" destOrd="0" presId="urn:microsoft.com/office/officeart/2005/8/layout/hierarchy1"/>
    <dgm:cxn modelId="{7B065CEB-21E3-4F07-AA08-DDFEC2B51B13}" type="presOf" srcId="{528C4C22-70C7-4C90-A84F-02AA9863132D}" destId="{D83333F5-AB79-4A56-BC41-A2384E7DE52A}" srcOrd="0" destOrd="0" presId="urn:microsoft.com/office/officeart/2005/8/layout/hierarchy1"/>
    <dgm:cxn modelId="{DBB4D902-F589-4112-AD23-EDBC9E5189A7}" type="presOf" srcId="{7C77B953-F096-49ED-B30F-54582F96D02D}" destId="{03AF5222-C24E-4B44-AE84-3C27B9893570}" srcOrd="0" destOrd="0" presId="urn:microsoft.com/office/officeart/2005/8/layout/hierarchy1"/>
    <dgm:cxn modelId="{B17878A3-896B-42B8-979E-A5C40D34166C}" type="presParOf" srcId="{E68E2304-5006-4C3E-B1A7-2458D88F9887}" destId="{E8F6F71B-4C10-4691-830C-D6B9551607D5}" srcOrd="0" destOrd="0" presId="urn:microsoft.com/office/officeart/2005/8/layout/hierarchy1"/>
    <dgm:cxn modelId="{312C8D9C-AFAA-429D-BEEE-1A097D6B3BD0}" type="presParOf" srcId="{E8F6F71B-4C10-4691-830C-D6B9551607D5}" destId="{7C729357-EFEB-476F-B7CA-361FA8579214}" srcOrd="0" destOrd="0" presId="urn:microsoft.com/office/officeart/2005/8/layout/hierarchy1"/>
    <dgm:cxn modelId="{66657D8F-2CA2-49EF-B2D3-DA336D889FFF}" type="presParOf" srcId="{7C729357-EFEB-476F-B7CA-361FA8579214}" destId="{5232D2E4-97DA-4178-A186-225451A40B4D}" srcOrd="0" destOrd="0" presId="urn:microsoft.com/office/officeart/2005/8/layout/hierarchy1"/>
    <dgm:cxn modelId="{566ABB39-F02D-4A1A-B981-992963FFDA82}" type="presParOf" srcId="{7C729357-EFEB-476F-B7CA-361FA8579214}" destId="{2DC8F2F1-53AC-4C39-BD43-ADA8FC499AE9}" srcOrd="1" destOrd="0" presId="urn:microsoft.com/office/officeart/2005/8/layout/hierarchy1"/>
    <dgm:cxn modelId="{BA67E9CF-AACB-42E2-B814-2BED04F37AD7}" type="presParOf" srcId="{E8F6F71B-4C10-4691-830C-D6B9551607D5}" destId="{5F4CD3E8-4594-4863-BEE6-0F8835947F13}" srcOrd="1" destOrd="0" presId="urn:microsoft.com/office/officeart/2005/8/layout/hierarchy1"/>
    <dgm:cxn modelId="{A28A7F55-B4C5-4D03-9168-E275BBC4CC26}" type="presParOf" srcId="{5F4CD3E8-4594-4863-BEE6-0F8835947F13}" destId="{78A340C1-E76A-40FF-914C-F56C70A5FE2A}" srcOrd="0" destOrd="0" presId="urn:microsoft.com/office/officeart/2005/8/layout/hierarchy1"/>
    <dgm:cxn modelId="{C642BDB5-DEE7-481D-A6BF-6E2A4098FBC4}" type="presParOf" srcId="{5F4CD3E8-4594-4863-BEE6-0F8835947F13}" destId="{7FFE1F76-D587-4B19-9F71-646B34BE430C}" srcOrd="1" destOrd="0" presId="urn:microsoft.com/office/officeart/2005/8/layout/hierarchy1"/>
    <dgm:cxn modelId="{57ECAE57-8F6B-4E6E-A7CD-834CA8111AC5}" type="presParOf" srcId="{7FFE1F76-D587-4B19-9F71-646B34BE430C}" destId="{05289595-D565-4B0C-81DA-6FAD17E0FBD0}" srcOrd="0" destOrd="0" presId="urn:microsoft.com/office/officeart/2005/8/layout/hierarchy1"/>
    <dgm:cxn modelId="{D260B5CD-9CC6-4BE8-B168-86187AB7C09F}" type="presParOf" srcId="{05289595-D565-4B0C-81DA-6FAD17E0FBD0}" destId="{26A22136-6B17-43D3-91F5-DC41D1C73B1B}" srcOrd="0" destOrd="0" presId="urn:microsoft.com/office/officeart/2005/8/layout/hierarchy1"/>
    <dgm:cxn modelId="{AAD0A85E-716B-49D2-B66C-8AC24580EC37}" type="presParOf" srcId="{05289595-D565-4B0C-81DA-6FAD17E0FBD0}" destId="{D83333F5-AB79-4A56-BC41-A2384E7DE52A}" srcOrd="1" destOrd="0" presId="urn:microsoft.com/office/officeart/2005/8/layout/hierarchy1"/>
    <dgm:cxn modelId="{8DA3E16D-9144-4708-A5E2-FD9EA8CD9606}" type="presParOf" srcId="{7FFE1F76-D587-4B19-9F71-646B34BE430C}" destId="{CDF2542D-3125-4D18-ABD8-0FEE478A9636}" srcOrd="1" destOrd="0" presId="urn:microsoft.com/office/officeart/2005/8/layout/hierarchy1"/>
    <dgm:cxn modelId="{A9858ACC-9464-43CE-BDBD-8ECBE43E5264}" type="presParOf" srcId="{5F4CD3E8-4594-4863-BEE6-0F8835947F13}" destId="{03AF5222-C24E-4B44-AE84-3C27B9893570}" srcOrd="2" destOrd="0" presId="urn:microsoft.com/office/officeart/2005/8/layout/hierarchy1"/>
    <dgm:cxn modelId="{00F9858D-3F75-4A06-B9D5-A3619C46582A}" type="presParOf" srcId="{5F4CD3E8-4594-4863-BEE6-0F8835947F13}" destId="{C7B1D698-F779-4EA9-9F29-8C5965AAA703}" srcOrd="3" destOrd="0" presId="urn:microsoft.com/office/officeart/2005/8/layout/hierarchy1"/>
    <dgm:cxn modelId="{0BDF1D6D-80AB-4995-B0C8-616658DD015E}" type="presParOf" srcId="{C7B1D698-F779-4EA9-9F29-8C5965AAA703}" destId="{163646E3-D259-4592-8925-879FED22C1E7}" srcOrd="0" destOrd="0" presId="urn:microsoft.com/office/officeart/2005/8/layout/hierarchy1"/>
    <dgm:cxn modelId="{D13D8570-EB0E-4947-A320-2E29761A2422}" type="presParOf" srcId="{163646E3-D259-4592-8925-879FED22C1E7}" destId="{36B4BFCF-3152-4C21-B3D5-65710C6B66A4}" srcOrd="0" destOrd="0" presId="urn:microsoft.com/office/officeart/2005/8/layout/hierarchy1"/>
    <dgm:cxn modelId="{E948E367-F37D-4D6D-920A-42BC9DC35B9D}" type="presParOf" srcId="{163646E3-D259-4592-8925-879FED22C1E7}" destId="{07132F0E-F2C9-4926-BB10-CFB1D4713F2C}" srcOrd="1" destOrd="0" presId="urn:microsoft.com/office/officeart/2005/8/layout/hierarchy1"/>
    <dgm:cxn modelId="{9D0D6630-2056-4BF3-A3DE-923B9C9DF680}" type="presParOf" srcId="{C7B1D698-F779-4EA9-9F29-8C5965AAA703}" destId="{B6AA3F99-10D2-43D9-B27C-83716A3A8353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AF5222-C24E-4B44-AE84-3C27B9893570}">
      <dsp:nvSpPr>
        <dsp:cNvPr id="0" name=""/>
        <dsp:cNvSpPr/>
      </dsp:nvSpPr>
      <dsp:spPr>
        <a:xfrm>
          <a:off x="4149083" y="2641653"/>
          <a:ext cx="2281410" cy="10857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39902"/>
              </a:lnTo>
              <a:lnTo>
                <a:pt x="2281410" y="739902"/>
              </a:lnTo>
              <a:lnTo>
                <a:pt x="2281410" y="1085744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A340C1-E76A-40FF-914C-F56C70A5FE2A}">
      <dsp:nvSpPr>
        <dsp:cNvPr id="0" name=""/>
        <dsp:cNvSpPr/>
      </dsp:nvSpPr>
      <dsp:spPr>
        <a:xfrm>
          <a:off x="1883837" y="2641653"/>
          <a:ext cx="2265245" cy="1068746"/>
        </a:xfrm>
        <a:custGeom>
          <a:avLst/>
          <a:gdLst/>
          <a:ahLst/>
          <a:cxnLst/>
          <a:rect l="0" t="0" r="0" b="0"/>
          <a:pathLst>
            <a:path>
              <a:moveTo>
                <a:pt x="2265245" y="0"/>
              </a:moveTo>
              <a:lnTo>
                <a:pt x="2265245" y="722905"/>
              </a:lnTo>
              <a:lnTo>
                <a:pt x="0" y="722905"/>
              </a:lnTo>
              <a:lnTo>
                <a:pt x="0" y="1068746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32D2E4-97DA-4178-A186-225451A40B4D}">
      <dsp:nvSpPr>
        <dsp:cNvPr id="0" name=""/>
        <dsp:cNvSpPr/>
      </dsp:nvSpPr>
      <dsp:spPr>
        <a:xfrm>
          <a:off x="2282474" y="271059"/>
          <a:ext cx="3733217" cy="2370593"/>
        </a:xfrm>
        <a:prstGeom prst="roundRect">
          <a:avLst>
            <a:gd name="adj" fmla="val 10000"/>
          </a:avLst>
        </a:prstGeom>
        <a:solidFill>
          <a:srgbClr val="B6DF8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C8F2F1-53AC-4C39-BD43-ADA8FC499AE9}">
      <dsp:nvSpPr>
        <dsp:cNvPr id="0" name=""/>
        <dsp:cNvSpPr/>
      </dsp:nvSpPr>
      <dsp:spPr>
        <a:xfrm>
          <a:off x="2697276" y="665121"/>
          <a:ext cx="3733217" cy="237059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Развитие нравственности в психологическом аспекте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766708" y="734553"/>
        <a:ext cx="3594353" cy="2231729"/>
      </dsp:txXfrm>
    </dsp:sp>
    <dsp:sp modelId="{26A22136-6B17-43D3-91F5-DC41D1C73B1B}">
      <dsp:nvSpPr>
        <dsp:cNvPr id="0" name=""/>
        <dsp:cNvSpPr/>
      </dsp:nvSpPr>
      <dsp:spPr>
        <a:xfrm>
          <a:off x="17228" y="3710399"/>
          <a:ext cx="3733217" cy="2370593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3333F5-AB79-4A56-BC41-A2384E7DE52A}">
      <dsp:nvSpPr>
        <dsp:cNvPr id="0" name=""/>
        <dsp:cNvSpPr/>
      </dsp:nvSpPr>
      <dsp:spPr>
        <a:xfrm>
          <a:off x="432030" y="4104461"/>
          <a:ext cx="3733217" cy="237059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400" kern="1200" spc="-100" baseline="0" dirty="0" smtClean="0">
              <a:latin typeface="Times New Roman" pitchFamily="18" charset="0"/>
              <a:cs typeface="Times New Roman" pitchFamily="18" charset="0"/>
            </a:rPr>
            <a:t>развитие 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400" kern="1200" spc="-100" baseline="0" dirty="0" smtClean="0">
              <a:latin typeface="Times New Roman" pitchFamily="18" charset="0"/>
              <a:cs typeface="Times New Roman" pitchFamily="18" charset="0"/>
            </a:rPr>
            <a:t>чувств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400" kern="1200" spc="-100" baseline="0" dirty="0" smtClean="0">
              <a:latin typeface="Times New Roman" pitchFamily="18" charset="0"/>
              <a:cs typeface="Times New Roman" pitchFamily="18" charset="0"/>
            </a:rPr>
            <a:t>и   воли</a:t>
          </a:r>
          <a:endParaRPr lang="ru-RU" sz="2400" kern="1200" spc="-100" baseline="0" dirty="0">
            <a:latin typeface="Times New Roman" pitchFamily="18" charset="0"/>
            <a:cs typeface="Times New Roman" pitchFamily="18" charset="0"/>
          </a:endParaRPr>
        </a:p>
      </dsp:txBody>
      <dsp:txXfrm>
        <a:off x="501462" y="4173893"/>
        <a:ext cx="3594353" cy="2231729"/>
      </dsp:txXfrm>
    </dsp:sp>
    <dsp:sp modelId="{36B4BFCF-3152-4C21-B3D5-65710C6B66A4}">
      <dsp:nvSpPr>
        <dsp:cNvPr id="0" name=""/>
        <dsp:cNvSpPr/>
      </dsp:nvSpPr>
      <dsp:spPr>
        <a:xfrm>
          <a:off x="4563884" y="3727397"/>
          <a:ext cx="3733217" cy="2370593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132F0E-F2C9-4926-BB10-CFB1D4713F2C}">
      <dsp:nvSpPr>
        <dsp:cNvPr id="0" name=""/>
        <dsp:cNvSpPr/>
      </dsp:nvSpPr>
      <dsp:spPr>
        <a:xfrm>
          <a:off x="4978686" y="4121458"/>
          <a:ext cx="3733217" cy="237059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понимание окружающего мира и осознание своего места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в нем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048118" y="4190890"/>
        <a:ext cx="3594353" cy="22317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18701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09855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1245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6670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53156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04783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221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3323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8632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4024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3134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4007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11" Type="http://schemas.openxmlformats.org/officeDocument/2006/relationships/image" Target="../media/image19.jpeg"/><Relationship Id="rId5" Type="http://schemas.openxmlformats.org/officeDocument/2006/relationships/image" Target="../media/image13.jpeg"/><Relationship Id="rId10" Type="http://schemas.openxmlformats.org/officeDocument/2006/relationships/image" Target="../media/image18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www.pptgrounds.com/wp-content/uploads/2012/10/Spring-Sun-Powerpoint-Desig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992" y="0"/>
            <a:ext cx="9172992" cy="6879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8229600" cy="3312368"/>
          </a:xfrm>
        </p:spPr>
        <p:txBody>
          <a:bodyPr>
            <a:noAutofit/>
          </a:bodyPr>
          <a:lstStyle/>
          <a:p>
            <a:r>
              <a:rPr lang="ru-RU" sz="2400" b="1" spc="-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Моделирование </a:t>
            </a:r>
            <a:br>
              <a:rPr lang="ru-RU" sz="2400" b="1" spc="-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spc="-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нравственных навыков </a:t>
            </a:r>
            <a:br>
              <a:rPr lang="ru-RU" sz="2400" b="1" spc="-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spc="-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поведенческой культуры </a:t>
            </a:r>
            <a:br>
              <a:rPr lang="ru-RU" sz="2400" b="1" spc="-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spc="-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 дошкольников </a:t>
            </a:r>
            <a:br>
              <a:rPr lang="ru-RU" sz="2400" b="1" spc="-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spc="-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основе совершенствования </a:t>
            </a:r>
            <a:br>
              <a:rPr lang="ru-RU" sz="2400" b="1" spc="-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spc="-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родительского просвещения </a:t>
            </a:r>
            <a:endParaRPr lang="ru-RU" sz="2400" dirty="0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755576" y="4149080"/>
            <a:ext cx="7117180" cy="18722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Педагог – психолог </a:t>
            </a:r>
          </a:p>
          <a:p>
            <a:pPr marL="0" indent="0" algn="ctr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МАДОУ «Детский сад №4»</a:t>
            </a:r>
          </a:p>
          <a:p>
            <a:pPr marL="0" indent="0" algn="ctr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Кудряшова Елена Юрьевна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4395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www.pptgrounds.com/wp-content/uploads/2012/10/Spring-Sun-Powerpoint-Desig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992" y="0"/>
            <a:ext cx="9172992" cy="6879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35247496"/>
              </p:ext>
            </p:extLst>
          </p:nvPr>
        </p:nvGraphicFramePr>
        <p:xfrm>
          <a:off x="179512" y="116632"/>
          <a:ext cx="8712968" cy="6763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045193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www.pptgrounds.com/wp-content/uploads/2012/10/Spring-Sun-Powerpoint-Desig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992" y="0"/>
            <a:ext cx="9172992" cy="6879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3028" y="1628800"/>
            <a:ext cx="8568952" cy="5040560"/>
          </a:xfrm>
        </p:spPr>
        <p:txBody>
          <a:bodyPr>
            <a:normAutofit fontScale="92500" lnSpcReduction="20000"/>
          </a:bodyPr>
          <a:lstStyle/>
          <a:p>
            <a:pPr algn="just">
              <a:buFont typeface="Wingdings" pitchFamily="2" charset="2"/>
              <a:buChar char="ü"/>
            </a:pPr>
            <a:r>
              <a:rPr lang="ru-RU" sz="2300" dirty="0"/>
              <a:t>некоторые установки дети считают ненужными и </a:t>
            </a:r>
            <a:r>
              <a:rPr lang="ru-RU" sz="2300" dirty="0" smtClean="0"/>
              <a:t>неважными; </a:t>
            </a:r>
            <a:endParaRPr lang="ru-RU" sz="2300" dirty="0"/>
          </a:p>
          <a:p>
            <a:pPr algn="just">
              <a:buFont typeface="Wingdings" pitchFamily="2" charset="2"/>
              <a:buChar char="ü"/>
            </a:pPr>
            <a:r>
              <a:rPr lang="ru-RU" sz="2300" dirty="0"/>
              <a:t>дети видят, что взрослые не придерживаются единства в </a:t>
            </a:r>
            <a:r>
              <a:rPr lang="ru-RU" sz="2300" dirty="0" smtClean="0"/>
              <a:t>требованиях;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300" dirty="0"/>
              <a:t>дети не выполняют правила из-за лени, отсутствия привычки к волевому усилию;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300" dirty="0"/>
              <a:t>нарушения в эмоциональном общении со </a:t>
            </a:r>
            <a:r>
              <a:rPr lang="ru-RU" sz="2300" dirty="0" smtClean="0"/>
              <a:t>взрослыми; </a:t>
            </a:r>
            <a:endParaRPr lang="ru-RU" sz="2300" dirty="0"/>
          </a:p>
          <a:p>
            <a:pPr algn="just">
              <a:buFont typeface="Wingdings" pitchFamily="2" charset="2"/>
              <a:buChar char="ü"/>
            </a:pPr>
            <a:r>
              <a:rPr lang="ru-RU" sz="2300" dirty="0" smtClean="0"/>
              <a:t>нет </a:t>
            </a:r>
            <a:r>
              <a:rPr lang="ru-RU" sz="2300" dirty="0"/>
              <a:t>удовлетворения базовых потребностей ребенка;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300" dirty="0" smtClean="0"/>
              <a:t>неадекватное </a:t>
            </a:r>
            <a:r>
              <a:rPr lang="ru-RU" sz="2300" dirty="0"/>
              <a:t>отношение к его индивидуальным особенностям;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300" dirty="0" smtClean="0"/>
              <a:t>непринятие</a:t>
            </a:r>
            <a:r>
              <a:rPr lang="ru-RU" sz="2300" dirty="0"/>
              <a:t>, пренебрежение или наоборот, чрезмерная опека;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300" dirty="0" smtClean="0"/>
              <a:t>острый </a:t>
            </a:r>
            <a:r>
              <a:rPr lang="ru-RU" sz="2300" dirty="0"/>
              <a:t>дефицит общения ребенка со взрослыми.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332656"/>
            <a:ext cx="813690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ричины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нежелательного поведения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детей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7895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www.pptgrounds.com/wp-content/uploads/2012/10/Spring-Sun-Powerpoint-Desig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992" y="0"/>
            <a:ext cx="9172992" cy="6879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3028" y="1484784"/>
            <a:ext cx="8568952" cy="5184576"/>
          </a:xfrm>
        </p:spPr>
        <p:txBody>
          <a:bodyPr>
            <a:normAutofit lnSpcReduction="10000"/>
          </a:bodyPr>
          <a:lstStyle/>
          <a:p>
            <a:pPr algn="just">
              <a:buFont typeface="Wingdings" pitchFamily="2" charset="2"/>
              <a:buChar char="ü"/>
            </a:pPr>
            <a:r>
              <a:rPr lang="ru-RU" sz="2400" dirty="0"/>
              <a:t>д</a:t>
            </a:r>
            <a:r>
              <a:rPr lang="ru-RU" sz="2400" dirty="0" smtClean="0"/>
              <a:t>емонстрировать предельное уважением личного достоинства ребенка</a:t>
            </a:r>
            <a:r>
              <a:rPr lang="ru-RU" sz="2300" dirty="0" smtClean="0"/>
              <a:t>; 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400" dirty="0"/>
              <a:t>п</a:t>
            </a:r>
            <a:r>
              <a:rPr lang="ru-RU" sz="2400" dirty="0" smtClean="0"/>
              <a:t>редъявлять обоснованную требовательность, быть последовательным;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400" dirty="0" smtClean="0"/>
              <a:t>учитывать </a:t>
            </a:r>
            <a:r>
              <a:rPr lang="ru-RU" sz="2400" dirty="0"/>
              <a:t>индивидуальные черты характера ребенка, его возможности, уже сложившийся небольшой нравственный </a:t>
            </a:r>
            <a:r>
              <a:rPr lang="ru-RU" sz="2400" dirty="0" smtClean="0"/>
              <a:t>опыт;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400" dirty="0"/>
              <a:t>о</a:t>
            </a:r>
            <a:r>
              <a:rPr lang="ru-RU" sz="2400" dirty="0" smtClean="0"/>
              <a:t>существлять поддержку </a:t>
            </a:r>
            <a:r>
              <a:rPr lang="ru-RU" sz="2400" dirty="0"/>
              <a:t>инициативы, </a:t>
            </a:r>
            <a:r>
              <a:rPr lang="ru-RU" sz="2400" dirty="0" smtClean="0"/>
              <a:t>индивидуальности;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400" dirty="0" smtClean="0"/>
              <a:t>создавать ситуации успеха;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400" dirty="0" smtClean="0"/>
              <a:t> демонстрировать личный пример.</a:t>
            </a:r>
            <a:endParaRPr lang="ru-RU" sz="2300" dirty="0"/>
          </a:p>
          <a:p>
            <a:pPr marL="0" indent="0" algn="just"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332656"/>
            <a:ext cx="85689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Профилактика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нежелательного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поведения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4097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www.pptgrounds.com/wp-content/uploads/2012/10/Spring-Sun-Powerpoint-Desig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07730" cy="6879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1284" y="18864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Педагогическая копилка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78575" y="1556792"/>
            <a:ext cx="2808312" cy="2312202"/>
          </a:xfrm>
          <a:prstGeom prst="roundRect">
            <a:avLst/>
          </a:prstGeom>
          <a:solidFill>
            <a:srgbClr val="FFFFA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Ритуалы: «Утро радостных встреч», «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Утренний круг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», 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«Поговорим о хорошем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  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672731" y="4251711"/>
            <a:ext cx="1872208" cy="2160240"/>
          </a:xfrm>
          <a:prstGeom prst="roundRect">
            <a:avLst/>
          </a:prstGeom>
          <a:solidFill>
            <a:srgbClr val="FFFFA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Пособия «Ромашка мудрости», «Копилка мудрости», «Книга мудрости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», «Дерево добрых дел» 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140224" y="1556792"/>
            <a:ext cx="2808312" cy="2328817"/>
          </a:xfrm>
          <a:prstGeom prst="roundRect">
            <a:avLst/>
          </a:prstGeom>
          <a:solidFill>
            <a:srgbClr val="FFFFA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Комплименты», «Передай улыбку по кругу», «Давай поздороваемся ручками (ножками)…», «Волшебный клубочек», «Встретимся глазами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156176" y="1556792"/>
            <a:ext cx="2808312" cy="2312202"/>
          </a:xfrm>
          <a:prstGeom prst="roundRect">
            <a:avLst/>
          </a:prstGeom>
          <a:solidFill>
            <a:srgbClr val="FFFFA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Ритуалы-</a:t>
            </a:r>
            <a:r>
              <a:rPr lang="ru-RU" sz="1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мирилочки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«Дружба начинается с улыбки», «</a:t>
            </a:r>
            <a:r>
              <a:rPr lang="ru-RU" sz="1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Мирилочка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», «Цветок дружбы», «Обниму я крепко друга», «Скажи доброе словечко»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704620" y="4251711"/>
            <a:ext cx="2314576" cy="2160240"/>
          </a:xfrm>
          <a:prstGeom prst="roundRect">
            <a:avLst/>
          </a:prstGeom>
          <a:solidFill>
            <a:srgbClr val="FFFFA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Игротренинг</a:t>
            </a:r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культурные практики с педагогом-психологом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607100" y="4278986"/>
            <a:ext cx="1944216" cy="2160240"/>
          </a:xfrm>
          <a:prstGeom prst="roundRect">
            <a:avLst/>
          </a:prstGeom>
          <a:solidFill>
            <a:srgbClr val="FFFFA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Решение игровых и проблемных ситуаций 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78575" y="4278986"/>
            <a:ext cx="2276636" cy="2160240"/>
          </a:xfrm>
          <a:prstGeom prst="roundRect">
            <a:avLst/>
          </a:prstGeom>
          <a:solidFill>
            <a:srgbClr val="FFFFA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Сочинение сказок и создание мультфильмов в 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мультстудии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1878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www.pptgrounds.com/wp-content/uploads/2012/10/Spring-Sun-Powerpoint-Desig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042" y="-21744"/>
            <a:ext cx="9172992" cy="6879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F:\ВСЕ ФОТО\ФОТО ДЕНЬ ДОБРА 2019\IMG_805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2700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F:\ВСЕ ФОТО\ФОТО ДЕНЬ ДОБРА 2019\IMG_805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2453" y="134889"/>
            <a:ext cx="2731237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:\ВСЕ ФОТО\ФОТО ДЕНЬ ДОБРА 2019\IMG_806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42260"/>
            <a:ext cx="2700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F:\ВСЕ ФОТО\ФОТО ДЕНЬ ДОБРА 2019\IMG_8066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793" y="2181000"/>
            <a:ext cx="2700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F:\ВСЕ ФОТО\ФОТО ДЕНЬ ДОБРА 2019\IMG_8168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3691" y="2150168"/>
            <a:ext cx="2700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F:\ВСЕ ФОТО\ФОТО ДЕНЬ ДОБРА 2019\IMG_8170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355" y="2134689"/>
            <a:ext cx="2700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F:\ВСЕ ФОТО\ФОТО ДЕНЬ ДОБРА 2019\IMG_8175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878" y="4293096"/>
            <a:ext cx="2700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F:\ВСЕ ФОТО\ФОТО ДЕНЬ ДРУЖБЫ июнь 2020\IMG_0372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2454" y="4301615"/>
            <a:ext cx="2700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F:\ВСЕ ФОТО\ФОТО ЛЕБЕДЕВА Т.В\IMG_8556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6040" y="4278696"/>
            <a:ext cx="2700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3581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www.pptgrounds.com/wp-content/uploads/2012/10/Spring-Sun-Powerpoint-Desig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992" y="18694"/>
            <a:ext cx="9172992" cy="6879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4772" y="19776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Родительское просвещение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>
            <a:off x="251520" y="1340768"/>
            <a:ext cx="2592288" cy="1800200"/>
          </a:xfrm>
          <a:prstGeom prst="wedgeRoundRectCallout">
            <a:avLst/>
          </a:prstGeom>
          <a:solidFill>
            <a:srgbClr val="69D8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Онлайн - консультации, </a:t>
            </a:r>
            <a:r>
              <a:rPr lang="ru-RU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вебинары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родительский университет «Растем вместе!»</a:t>
            </a:r>
          </a:p>
        </p:txBody>
      </p:sp>
      <p:sp>
        <p:nvSpPr>
          <p:cNvPr id="9" name="Скругленная прямоугольная выноска 8"/>
          <p:cNvSpPr/>
          <p:nvPr/>
        </p:nvSpPr>
        <p:spPr>
          <a:xfrm>
            <a:off x="3261360" y="1340768"/>
            <a:ext cx="2592288" cy="1800200"/>
          </a:xfrm>
          <a:prstGeom prst="wedgeRoundRectCallout">
            <a:avLst/>
          </a:prstGeom>
          <a:solidFill>
            <a:srgbClr val="69D8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ематическая библиотека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помочь своему ребенку стать успешным» </a:t>
            </a:r>
          </a:p>
        </p:txBody>
      </p:sp>
      <p:sp>
        <p:nvSpPr>
          <p:cNvPr id="10" name="Скругленная прямоугольная выноска 9"/>
          <p:cNvSpPr/>
          <p:nvPr/>
        </p:nvSpPr>
        <p:spPr>
          <a:xfrm>
            <a:off x="6300192" y="1340768"/>
            <a:ext cx="2592288" cy="1800200"/>
          </a:xfrm>
          <a:prstGeom prst="wedgeRoundRectCallout">
            <a:avLst/>
          </a:prstGeom>
          <a:solidFill>
            <a:srgbClr val="69D8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«Родительская почта» и «Телефон доверия»</a:t>
            </a:r>
          </a:p>
        </p:txBody>
      </p:sp>
      <p:sp>
        <p:nvSpPr>
          <p:cNvPr id="11" name="Скругленная прямоугольная выноска 10"/>
          <p:cNvSpPr/>
          <p:nvPr/>
        </p:nvSpPr>
        <p:spPr>
          <a:xfrm>
            <a:off x="251520" y="3933056"/>
            <a:ext cx="2592288" cy="1960984"/>
          </a:xfrm>
          <a:prstGeom prst="wedgeRoundRectCallout">
            <a:avLst/>
          </a:prstGeom>
          <a:solidFill>
            <a:srgbClr val="69D8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Квест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-игры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Мама, папа, я – дружная семья»; «Вместе мы силы!»</a:t>
            </a:r>
          </a:p>
        </p:txBody>
      </p:sp>
      <p:sp>
        <p:nvSpPr>
          <p:cNvPr id="12" name="Скругленная прямоугольная выноска 11"/>
          <p:cNvSpPr/>
          <p:nvPr/>
        </p:nvSpPr>
        <p:spPr>
          <a:xfrm>
            <a:off x="3293428" y="3933056"/>
            <a:ext cx="2592288" cy="1949856"/>
          </a:xfrm>
          <a:prstGeom prst="wedgeRoundRectCallout">
            <a:avLst/>
          </a:prstGeom>
          <a:solidFill>
            <a:srgbClr val="69D8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«Встреча с интересными людьми» </a:t>
            </a:r>
          </a:p>
        </p:txBody>
      </p:sp>
      <p:sp>
        <p:nvSpPr>
          <p:cNvPr id="13" name="Скругленная прямоугольная выноска 12"/>
          <p:cNvSpPr/>
          <p:nvPr/>
        </p:nvSpPr>
        <p:spPr>
          <a:xfrm>
            <a:off x="6301029" y="3933056"/>
            <a:ext cx="2592288" cy="1960984"/>
          </a:xfrm>
          <a:prstGeom prst="wedgeRoundRectCallout">
            <a:avLst/>
          </a:prstGeom>
          <a:solidFill>
            <a:srgbClr val="69D8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Проекты «Неразлучные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друзья – мама, папа и я», «Семейное древо»,</a:t>
            </a:r>
            <a:r>
              <a:rPr lang="ru-RU" sz="16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«Наши семейные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традиции» 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4403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www.pptgrounds.com/wp-content/uploads/2012/10/Spring-Sun-Powerpoint-Desig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992" y="-21744"/>
            <a:ext cx="9172992" cy="6879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9" descr="F:\ВСЕ ФОТО\ФОТО КУДРЯШОВА Е.Ю\DSC_056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6957" y="269084"/>
            <a:ext cx="2700338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16" descr="F:\ВСЕ ФОТО\ФОТО Голицына Н.А. 2017 год\DSC_0894 (2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303040"/>
            <a:ext cx="2701169" cy="1888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G:\1.ПСИХОЛОГ\ФОТО\ФОТО КУДРЯШОВА Е.Ю\ПРЕЗЕНТАЦИЯ СЕМЕЙНЫХ ПРОЕКТОВ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53" t="4431"/>
          <a:stretch/>
        </p:blipFill>
        <p:spPr bwMode="auto">
          <a:xfrm>
            <a:off x="395536" y="280336"/>
            <a:ext cx="2698750" cy="1780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G:\1.ПСИХОЛОГ\ФОТО\ФОТО КУДРЯШОВА Е.Ю\ПОСЕЩЕНИЕ СТРАНИЧКИ САЙТА МБДОУ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120414"/>
            <a:ext cx="2701169" cy="1955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G:\1.ПСИХОЛОГ\ФОТО\ФОТО КУДРЯШОВА Е.Ю\DSC_0092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906" y="2199232"/>
            <a:ext cx="2707380" cy="1876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G:\1.ПСИХОЛОГ\ФОТО\ФОТО КУДРЯШОВА Е.Ю\DSC_0115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907" y="4293096"/>
            <a:ext cx="2707380" cy="1927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G:\ПСИХОЛОГ\МОСКВА\фото\_DSC00091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69084"/>
            <a:ext cx="2698750" cy="1813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F:\ВИДЕО К КОНКУРСУ\ФОТО КУДРЯШОВА Е.Ю\DSC_0482 (2)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6958" y="2182351"/>
            <a:ext cx="2700338" cy="1927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G:\1.ПСИХОЛОГ\ФОТО\фото автозаводец\DSC_4157.JPG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16" r="6812"/>
          <a:stretch/>
        </p:blipFill>
        <p:spPr bwMode="auto">
          <a:xfrm>
            <a:off x="3366958" y="4303040"/>
            <a:ext cx="2700337" cy="1888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821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</TotalTime>
  <Words>319</Words>
  <Application>Microsoft Office PowerPoint</Application>
  <PresentationFormat>Экран (4:3)</PresentationFormat>
  <Paragraphs>43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Моделирование  нравственных навыков  и поведенческой культуры  у дошкольников  на основе совершенствования  родительского просвещения </vt:lpstr>
      <vt:lpstr>Презентация PowerPoint</vt:lpstr>
      <vt:lpstr>Презентация PowerPoint</vt:lpstr>
      <vt:lpstr>Презентация PowerPoint</vt:lpstr>
      <vt:lpstr>Педагогическая копилка</vt:lpstr>
      <vt:lpstr>Презентация PowerPoint</vt:lpstr>
      <vt:lpstr>Родительское просвещение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Моделирование нравственных навыков  и поведенческой культуры  у дошкольников  на основе совершенствования  родительского просвещения   </dc:title>
  <dc:creator>Дима</dc:creator>
  <cp:lastModifiedBy>Дима</cp:lastModifiedBy>
  <cp:revision>21</cp:revision>
  <dcterms:created xsi:type="dcterms:W3CDTF">2020-11-17T14:56:48Z</dcterms:created>
  <dcterms:modified xsi:type="dcterms:W3CDTF">2020-11-27T18:08:43Z</dcterms:modified>
</cp:coreProperties>
</file>